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0"/>
  </p:notesMasterIdLst>
  <p:sldIdLst>
    <p:sldId id="256" r:id="rId2"/>
    <p:sldId id="260" r:id="rId3"/>
    <p:sldId id="257" r:id="rId4"/>
    <p:sldId id="258" r:id="rId5"/>
    <p:sldId id="259" r:id="rId6"/>
    <p:sldId id="261" r:id="rId7"/>
    <p:sldId id="273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F9CAC3-D5ED-9185-6928-8354A742FD7C}" v="4" dt="2021-09-20T07:24:51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9BF60-7A66-43C1-94B9-51BF4C0EB80A}" type="datetimeFigureOut">
              <a:rPr lang="fi-FI" smtClean="0"/>
              <a:t>20.9.2021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1E355-A832-401B-ABEA-6DB864BBBC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238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29D-09BB-4B46-9B3C-8757AE44933A}" type="datetime1">
              <a:rPr lang="fi-FI" smtClean="0"/>
              <a:t>20.9.2021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Poke, Sari Paananen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86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667A-A34F-4820-9BAD-328381222AD9}" type="datetime1">
              <a:rPr lang="fi-FI" smtClean="0"/>
              <a:t>20.9.2021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Poke, Sari Paananen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00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D08-0326-416D-831A-1104EBA0DD3E}" type="datetime1">
              <a:rPr lang="fi-FI" smtClean="0"/>
              <a:t>20.9.2021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Poke, Sari Paananen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98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884A-631F-4C83-9BDA-8D90FE54AE37}" type="datetime1">
              <a:rPr lang="fi-FI" smtClean="0"/>
              <a:t>20.9.2021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Poke, Sari Paananen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696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1B2B-6EF1-4FBC-AB53-1AAD744753D4}" type="datetime1">
              <a:rPr lang="fi-FI" smtClean="0"/>
              <a:t>20.9.2021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Poke, Sari Paananen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8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A5E8-DEB4-4D7D-B1A7-4575BA8FFB82}" type="datetime1">
              <a:rPr lang="fi-FI" smtClean="0"/>
              <a:t>20.9.2021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Poke, Sari Paananen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32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80C8-CB2E-4939-9F5A-89C1C6F687F1}" type="datetime1">
              <a:rPr lang="fi-FI" smtClean="0"/>
              <a:t>20.9.2021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Poke, Sari Paananen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156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7C65-0A77-4504-B9A1-F4F1D07047D6}" type="datetime1">
              <a:rPr lang="fi-FI" smtClean="0"/>
              <a:t>20.9.2021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Poke, Sari Paananen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9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FABB-2C0F-4F66-B4DA-76AA09757E3F}" type="datetime1">
              <a:rPr lang="fi-FI" smtClean="0"/>
              <a:t>20.9.2021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Poke, Sari Paananen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89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1289AE-5525-4938-9833-84BD5A4C352C}" type="datetime1">
              <a:rPr lang="fi-FI" smtClean="0"/>
              <a:t>20.9.2021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Poke, Sari Paananen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2FB760-DBCF-43C5-A43A-1EC2B17E2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75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BB96-5B47-4EE0-8263-B92C9A20954B}" type="datetime1">
              <a:rPr lang="fi-FI" smtClean="0"/>
              <a:t>20.9.2021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Poke, Sari Paananen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119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F66E7E-9B3C-443D-BCBA-6F713B189251}" type="datetime1">
              <a:rPr lang="fi-FI" smtClean="0"/>
              <a:t>20.9.2021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Poke, Sari Paananen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2FB760-DBCF-43C5-A43A-1EC2B17E250B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66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6DB6B2-F7FF-427E-91F9-98FED9772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Diabetes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9D2E577-75E6-4910-8F8A-ECA85103CC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018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DEBE7BE-A0A7-4D60-84BA-E4ADEEC9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fi-FI"/>
              <a:t>HYPOGLYKEMIA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8A5015A-C10D-419B-8272-B6535CB40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14" y="581098"/>
            <a:ext cx="2797466" cy="247613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E0537936-63E2-4E0A-9E2F-AE3118809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685" y="3218101"/>
            <a:ext cx="2092923" cy="2476136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87F3C6-098D-425B-995A-9DDB66807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2800" kern="0">
                <a:latin typeface="Calibri Light" panose="020F0302020204030204" pitchFamily="34" charset="0"/>
                <a:cs typeface="Calibri Light" panose="020F0302020204030204" pitchFamily="34" charset="0"/>
              </a:rPr>
              <a:t>veren sokeri laskee liian alas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2800" kern="0">
                <a:latin typeface="Calibri Light" panose="020F0302020204030204" pitchFamily="34" charset="0"/>
                <a:cs typeface="Calibri Light" panose="020F0302020204030204" pitchFamily="34" charset="0"/>
              </a:rPr>
              <a:t>annosteltu liikaa insuliinia tai syöty liian vähän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2800" kern="0">
                <a:latin typeface="Calibri Light" panose="020F0302020204030204" pitchFamily="34" charset="0"/>
                <a:cs typeface="Calibri Light" panose="020F0302020204030204" pitchFamily="34" charset="0"/>
              </a:rPr>
              <a:t>oireita ovat voimakas näläntunne, heikotus, vapina, hikoilu, sydämen tykytys, päänsärky, näön hämärtyminen, käytöksen muutokset esimerkiksi levottomuus ja ärtyisyys</a:t>
            </a:r>
          </a:p>
          <a:p>
            <a:endParaRPr lang="fi-FI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571771-7FBA-4E6C-ADAE-6BF3DD66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3578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B420DD3-2592-4D0B-AF13-6C5A1356B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>
                <a:solidFill>
                  <a:schemeClr val="tx1">
                    <a:lumMod val="85000"/>
                    <a:lumOff val="15000"/>
                  </a:schemeClr>
                </a:solidFill>
              </a:rPr>
              <a:t>DIABEETIKON RUOKAVALIO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4773BA4-CD38-40E9-8C7D-D75898818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774" y="640081"/>
            <a:ext cx="3588450" cy="50541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D1D18F-2B32-4A55-873D-8DB6E426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78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F094D21-E4BD-43E0-80DB-B6A4B08FF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9FB637D-E739-4403-9DA7-82B55B364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422241"/>
            <a:ext cx="5451627" cy="36934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3EC7E9-D41E-49B0-B1BF-FAF78ED4B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2800" kern="0">
                <a:latin typeface="Calibri Light" panose="020F0302020204030204" pitchFamily="34" charset="0"/>
                <a:cs typeface="Calibri Light" panose="020F0302020204030204" pitchFamily="34" charset="0"/>
              </a:rPr>
              <a:t>Yleisten ravitsemussuositusten mukaista ruokaa!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2800" kern="0">
                <a:latin typeface="Calibri Light" panose="020F0302020204030204" pitchFamily="34" charset="0"/>
                <a:cs typeface="Calibri Light" panose="020F0302020204030204" pitchFamily="34" charset="0"/>
              </a:rPr>
              <a:t>diabeetikon perheessä kaikki perheenjäsenet syövät ja elävät terveellisesti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2800" kern="0">
                <a:latin typeface="Calibri Light" panose="020F0302020204030204" pitchFamily="34" charset="0"/>
                <a:cs typeface="Calibri Light" panose="020F0302020204030204" pitchFamily="34" charset="0"/>
              </a:rPr>
              <a:t>muista lautasmalli</a:t>
            </a:r>
          </a:p>
          <a:p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0CBAC0-2257-4CDE-99B9-5EA8B752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8065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CBAB8F-1CAC-4D78-8A5C-DF1C30152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fi-FI"/>
              <a:t>Hyviä hiilihydraatteja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86B430E-29D4-405A-960A-BF2879B60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047441"/>
            <a:ext cx="5451627" cy="44430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671A6E-11A0-4255-9F6E-C91E09756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b="1" kern="0">
                <a:latin typeface="Calibri Light" panose="020F0302020204030204" pitchFamily="34" charset="0"/>
                <a:cs typeface="Calibri Light" panose="020F0302020204030204" pitchFamily="34" charset="0"/>
              </a:rPr>
              <a:t>kasvisruokaa, joka imeytyy hitaasti ja sisältää niukahkosti energiaa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b="1" kern="0">
                <a:latin typeface="Calibri Light" panose="020F0302020204030204" pitchFamily="34" charset="0"/>
                <a:cs typeface="Calibri Light" panose="020F0302020204030204" pitchFamily="34" charset="0"/>
              </a:rPr>
              <a:t>runsaasti kuituja, joka hidastaa glukoosin imeytymistä ja tasaa veren sokeria</a:t>
            </a:r>
          </a:p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6FBF052-10D1-4C30-A0CE-DD58C068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02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62857E-0193-4338-AB55-C58C04693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D3A66A-5506-4F8C-947E-7F43C5344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kern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geeliytyvää</a:t>
            </a:r>
            <a:r>
              <a:rPr lang="fi-FI" altLang="fi-FI" sz="32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kuitua, joka hidastaa mahalaukun tyhjentymistä ja tasoittaa verensokerin nousua aterian jälkeen (kaura)</a:t>
            </a: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fi-FI" altLang="fi-FI" sz="3200" kern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alentaa veren kolesterolitasoa</a:t>
            </a:r>
          </a:p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DB95D3-B017-436F-AE70-C0177382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2194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3955E4-4032-426E-8193-031C9841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fi-FI" sz="3700"/>
              <a:t>Kohtuullisesti  proteiineja: maitoa, lihaa, kalaa</a:t>
            </a:r>
          </a:p>
        </p:txBody>
      </p:sp>
      <p:pic>
        <p:nvPicPr>
          <p:cNvPr id="4" name="Kuva 3" descr="Kuva, joka sisältää kohteen ruoka, viipale, pala&#10;&#10;Kuvaus luotu, korkea luotettavuus">
            <a:extLst>
              <a:ext uri="{FF2B5EF4-FFF2-40B4-BE49-F238E27FC236}">
                <a16:creationId xmlns:a16="http://schemas.microsoft.com/office/drawing/2014/main" id="{346699A1-1025-423E-84E9-CA30F8B09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463128"/>
            <a:ext cx="5451627" cy="361170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A91B7B-6A65-4DB5-AFF4-52FB13F9B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b="1" kern="0">
                <a:latin typeface="Calibri Light" panose="020F0302020204030204" pitchFamily="34" charset="0"/>
                <a:cs typeface="Calibri Light" panose="020F0302020204030204" pitchFamily="34" charset="0"/>
              </a:rPr>
              <a:t>joka aterialle vähän munaa, maitoa, lihaa kalaa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b="1" kern="0">
                <a:latin typeface="Calibri Light" panose="020F0302020204030204" pitchFamily="34" charset="0"/>
                <a:cs typeface="Calibri Light" panose="020F0302020204030204" pitchFamily="34" charset="0"/>
              </a:rPr>
              <a:t>liika proteiini rasittaa munuaisia</a:t>
            </a:r>
          </a:p>
          <a:p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F3C0C8-231A-42B0-B9D5-E68F7E4B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8402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893BF0-0BC7-4F2E-B200-9602E394A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Niukasti rasvoja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4B9DEF-6C82-41A0-A046-7308878EB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fi-FI" altLang="fi-FI" sz="3200" b="1" kern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b="1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pehmeitä kasvisrasvoja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b="1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kovat rasvat kerryttävät huonoa kolesterolia (</a:t>
            </a:r>
            <a:r>
              <a:rPr lang="fi-FI" altLang="fi-FI" sz="3200" b="1" kern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ldl</a:t>
            </a:r>
            <a:r>
              <a:rPr lang="fi-FI" altLang="fi-FI" sz="3200" b="1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b="1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rasva lisää energiamäärää ja insuliinin tarvetta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b="1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kovat rasvat aiheuttavat paineita verisuonistolle</a:t>
            </a:r>
          </a:p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275D7AE-C0B9-473C-8364-B1595AAA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07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B6B867-2236-4BFB-B210-40A420F2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i-FI"/>
              <a:t>Lisää liikuntaa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2B01997-A3DB-41FA-BC91-1F19FD8E5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432" y="2814850"/>
            <a:ext cx="3094997" cy="1673947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BE9FF9-59EC-404B-AE32-BCCA05742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b="1" kern="0">
                <a:latin typeface="Calibri Light" panose="020F0302020204030204" pitchFamily="34" charset="0"/>
                <a:cs typeface="Calibri Light" panose="020F0302020204030204" pitchFamily="34" charset="0"/>
              </a:rPr>
              <a:t>elintärkeää diabeetikolle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b="1" kern="0">
                <a:latin typeface="Calibri Light" panose="020F0302020204030204" pitchFamily="34" charset="0"/>
                <a:cs typeface="Calibri Light" panose="020F0302020204030204" pitchFamily="34" charset="0"/>
              </a:rPr>
              <a:t>liikunta tasaa insuliinin ja glukoosin yhteisvaikutusta</a:t>
            </a:r>
            <a:r>
              <a:rPr lang="fi-FI" altLang="fi-FI" ker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b="1" kern="0">
                <a:latin typeface="Calibri Light" panose="020F0302020204030204" pitchFamily="34" charset="0"/>
                <a:cs typeface="Calibri Light" panose="020F0302020204030204" pitchFamily="34" charset="0"/>
              </a:rPr>
              <a:t>alentaa verenpainetta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b="1" kern="0">
                <a:latin typeface="Calibri Light" panose="020F0302020204030204" pitchFamily="34" charset="0"/>
                <a:cs typeface="Calibri Light" panose="020F0302020204030204" pitchFamily="34" charset="0"/>
              </a:rPr>
              <a:t>alentaa veren rasva-arvoja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b="1" kern="0">
                <a:latin typeface="Calibri Light" panose="020F0302020204030204" pitchFamily="34" charset="0"/>
                <a:cs typeface="Calibri Light" panose="020F0302020204030204" pitchFamily="34" charset="0"/>
              </a:rPr>
              <a:t>parantaa kudosten insuliiniherkkyyttä</a:t>
            </a:r>
          </a:p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D04E7C-D646-4C55-99B8-06A1DB5A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196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65EBF0-4357-42AD-9526-44919D557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Säännöllinen ruokailu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ADE964-853D-43CE-A8FC-18AB9C22A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b="1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insuliinin ja verensokerin yhteisvaikutus on pidettävä tasapainossa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b="1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liikunnan mukaan tulee annostella insuliinia ja ruokaa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b="1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veren sokeri pyrittävä pitämään tasaisena: syömällä usein pieniä aterioita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b="1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herkutteluhetket kuriin</a:t>
            </a:r>
          </a:p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27CAB55-3B2F-49C8-88E5-1A9ACE64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08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FD657E-06AA-4AA6-BE38-869BD12F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E34F61-FA14-4E04-9947-A012511EF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741" y="2086892"/>
            <a:ext cx="10058400" cy="402336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fi-FI" sz="2800">
                <a:latin typeface="+mj-lt"/>
              </a:rPr>
              <a:t> Diabetes (vanhalta nimeltään sokeritauti) on pitkäaikaissairaus, joka vaatii päivittäistä omahoitoa.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sz="2800">
                <a:latin typeface="+mj-lt"/>
              </a:rPr>
              <a:t> Diabeteksessa haima ei tuota insuliinia tarpeeksi tai ollenkaan tai insuliini vaikuttaa elimistössä puutteellisesti.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sz="2800">
                <a:latin typeface="+mj-lt"/>
              </a:rPr>
              <a:t> Suomessa on noin 50 000 tyypin 1 diabeetikkoa.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sz="2800">
                <a:latin typeface="+mj-lt"/>
              </a:rPr>
              <a:t> Tyypin 2 diabeetikoita tiedetään olevan noin 300 000. Lisäksi arvellaan, että noin 150 000 sairastaa tautia tietämättään</a:t>
            </a:r>
          </a:p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755BB9-4B82-40CF-922A-932B970F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57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6B7FED-E975-4059-85EE-6268F361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i-FI"/>
              <a:t>Insuliinin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9921BE-A70E-475C-BDC0-4A07E74C5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2800" b="1" kern="0">
                <a:latin typeface="Calibri Light" panose="020F0302020204030204" pitchFamily="34" charset="0"/>
                <a:cs typeface="Calibri Light" panose="020F0302020204030204" pitchFamily="34" charset="0"/>
              </a:rPr>
              <a:t>Vatsalaukusta energia imeytyy glukoosina veren sokeriksi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2800" b="1" kern="0">
                <a:latin typeface="Calibri Light"/>
                <a:cs typeface="Calibri Light"/>
              </a:rPr>
              <a:t>Haiman saarekkeesta, </a:t>
            </a:r>
            <a:r>
              <a:rPr lang="fi-FI" altLang="fi-FI" sz="2800" b="1" kern="0" err="1">
                <a:latin typeface="Calibri Light"/>
                <a:cs typeface="Calibri Light"/>
              </a:rPr>
              <a:t>insulasta</a:t>
            </a:r>
            <a:r>
              <a:rPr lang="fi-FI" altLang="fi-FI" sz="2800" b="1" kern="0">
                <a:latin typeface="Calibri Light"/>
                <a:cs typeface="Calibri Light"/>
              </a:rPr>
              <a:t> erittyy hormoni nimeltä insuliini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2800" b="1" kern="0">
                <a:latin typeface="Calibri Light" panose="020F0302020204030204" pitchFamily="34" charset="0"/>
                <a:cs typeface="Calibri Light" panose="020F0302020204030204" pitchFamily="34" charset="0"/>
              </a:rPr>
              <a:t>Insuliini ”hakee” glukoosin verisuonesta, ottaa sen ”kyytiinsä” ja kuljettaa lihakseen, jossa energiaa tarvitaan</a:t>
            </a:r>
          </a:p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5D6EA51-6D4C-4395-8D27-9BBFA97F2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70" y="2476158"/>
            <a:ext cx="3135109" cy="2351331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014D27-AEE8-40E4-BFC0-D5515A34C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122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74A639-676A-44B1-9F98-EEF14816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2B5F7A-4B46-44A1-A868-3B913848F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Jos insuliini puuttuu,  glukoosi kerääntyy vereen ja veren sokeri kohoaa liian korkeaksi, tätä aivot eivät kestä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Aivot ovat herkkiä myös matalalle glukoositasolle, jolloin seuraa pyörtyminen/tajuttomuus (hypoglykemia)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Diabeteksessa insuliinieritys on häiriintynyt joko osittain tai se puuttuu kokonaan</a:t>
            </a:r>
          </a:p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C8AC56-3ECF-4244-9D0C-1B57235D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5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AA35C0-A168-4E08-9B6B-57026158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DIABETEKSEN 2 ERI TYYPPIÄ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8E0EA5-26D4-4922-85A7-0DA1660B5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6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TYYPIN 1 DIABETES</a:t>
            </a:r>
          </a:p>
          <a:p>
            <a:pPr marL="902208" lvl="1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fi-FI" altLang="fi-FI" sz="34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perimä altistaa</a:t>
            </a:r>
          </a:p>
          <a:p>
            <a:pPr marL="902208" lvl="1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fi-FI" altLang="fi-FI" sz="34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sairastuminen alle 40 vuotiaana</a:t>
            </a:r>
          </a:p>
          <a:p>
            <a:pPr marL="902208" lvl="1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fi-FI" altLang="fi-FI" sz="34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insuliinin eritys haimasta loppunut kokonaan</a:t>
            </a:r>
          </a:p>
          <a:p>
            <a:pPr marL="902208" lvl="1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fi-FI" altLang="fi-FI" sz="34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oireet ilmenevät nopeasti päivissä tai viikoissa</a:t>
            </a:r>
          </a:p>
          <a:p>
            <a:pPr marL="902208" lvl="1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fi-FI" altLang="fi-FI" sz="34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voimakkaat oireet</a:t>
            </a:r>
          </a:p>
          <a:p>
            <a:pPr marL="902208" lvl="1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fi-FI" altLang="fi-FI" sz="34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potilas yleensä normaalipainoinen</a:t>
            </a:r>
          </a:p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762F95-54B6-4A32-B54A-ADC4AD1EA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8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9854CC-6238-48D5-AAAB-783A1728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Tyypin 2 diabetes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E712BB-D266-41EB-B7F1-6844B6982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5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voimakkaasti perinnöllinen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5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sairastuminen yli 40 vuotiaana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5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insuliinin eritys haimasta häiriintynyt tai vaikutus kudoksissa heikentynyt (insuliiniresistenssi)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5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oireet kehittyvät yleensä hitaasti (kuukausia tai vuosia)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5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oireeton tai vähäoireinen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5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80%:</a:t>
            </a:r>
            <a:r>
              <a:rPr lang="fi-FI" altLang="fi-FI" sz="3500" kern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lla</a:t>
            </a:r>
            <a:r>
              <a:rPr lang="fi-FI" altLang="fi-FI" sz="35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sairastuneista liikapaino</a:t>
            </a:r>
          </a:p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78851F-1AA2-4D46-8A58-6A2603F8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949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D6B68-A02E-429F-9863-A2D14BDE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8C02EA-4D79-4223-B460-423D8897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fi-FI"/>
              <a:t> hoitona ruokavalio ja terveelliset elämäntavat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/>
              <a:t> tarvittaessa tablettihoito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/>
              <a:t>Jos insuliinin tuotanto heikentyy liikaa tai loppuu kokonaan aloitetaan insuliinihoito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3887513-780C-4AF7-8AB4-A70A219EA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903" y="3530948"/>
            <a:ext cx="3135109" cy="1755661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E677C3F-C77D-4060-BA0E-4C00188A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D2FB760-DBCF-43C5-A43A-1EC2B17E250B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17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4B9F750-DB4C-4EB9-A1D6-FED6FAC7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fi-FI"/>
              <a:t>METABOLINEN OIREYHTYMÄ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74C0276-01B1-46FF-97AF-1234516C8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352" y="645106"/>
            <a:ext cx="2781306" cy="524774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AD9208-7D00-40C8-944C-81BC3D5ED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b="1" kern="0">
                <a:latin typeface="Calibri Light" panose="020F0302020204030204" pitchFamily="34" charset="0"/>
                <a:cs typeface="Calibri Light" panose="020F0302020204030204" pitchFamily="34" charset="0"/>
              </a:rPr>
              <a:t>2-tyypin diabetes on usein osa laajempaa aineenvaihduntahäiriötä eli ns. metabolista oireyhtymää</a:t>
            </a:r>
          </a:p>
          <a:p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6D50B5-D6BE-460E-954C-E9AF02DD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61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E3DDA6-14C6-4A56-B783-8CD9B273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METABOLISELLE OIREYHTYMÄLLE TYYPILLISTÄ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794647-9E8C-4147-BE86-B70292DDC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liikapaino, etenkin vyötärölihavuus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kohonneet veren rasva-arvot (</a:t>
            </a:r>
            <a:r>
              <a:rPr lang="fi-FI" altLang="fi-FI" sz="3200" kern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LDL</a:t>
            </a:r>
            <a:r>
              <a:rPr lang="fi-FI" altLang="fi-FI" sz="32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i-FI" altLang="fi-FI" sz="3200" kern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HDL</a:t>
            </a:r>
            <a:r>
              <a:rPr lang="fi-FI" altLang="fi-FI" sz="32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matala </a:t>
            </a:r>
            <a:r>
              <a:rPr lang="fi-FI" altLang="fi-FI" sz="3200" kern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hdl</a:t>
            </a:r>
            <a:r>
              <a:rPr lang="fi-FI" altLang="fi-FI" sz="32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-kolesteroli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kohonnut verenpaine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lisääntynyt veren hyytymistaipumus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heikentynyt sokerinsieto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i-FI" altLang="fi-FI" sz="32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kihti</a:t>
            </a:r>
          </a:p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A7E03C-1440-4571-BDF7-F18BF68B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B760-DBCF-43C5-A43A-1EC2B17E250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55935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468</Words>
  <Application>Microsoft Office PowerPoint</Application>
  <PresentationFormat>Laajakuva</PresentationFormat>
  <Paragraphs>91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Retro</vt:lpstr>
      <vt:lpstr>Diabetes</vt:lpstr>
      <vt:lpstr>PowerPoint-esitys</vt:lpstr>
      <vt:lpstr>Insuliinin toiminta</vt:lpstr>
      <vt:lpstr>PowerPoint-esitys</vt:lpstr>
      <vt:lpstr>DIABETEKSEN 2 ERI TYYPPIÄ</vt:lpstr>
      <vt:lpstr>Tyypin 2 diabetes</vt:lpstr>
      <vt:lpstr>PowerPoint-esitys</vt:lpstr>
      <vt:lpstr>METABOLINEN OIREYHTYMÄ</vt:lpstr>
      <vt:lpstr>METABOLISELLE OIREYHTYMÄLLE TYYPILLISTÄ</vt:lpstr>
      <vt:lpstr>HYPOGLYKEMIA</vt:lpstr>
      <vt:lpstr>DIABEETIKON RUOKAVALIO</vt:lpstr>
      <vt:lpstr>PowerPoint-esitys</vt:lpstr>
      <vt:lpstr>Hyviä hiilihydraatteja</vt:lpstr>
      <vt:lpstr>PowerPoint-esitys</vt:lpstr>
      <vt:lpstr>Kohtuullisesti  proteiineja: maitoa, lihaa, kalaa</vt:lpstr>
      <vt:lpstr>Niukasti rasvoja</vt:lpstr>
      <vt:lpstr>Lisää liikuntaa</vt:lpstr>
      <vt:lpstr>Säännöllinen ruokailu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</dc:title>
  <dc:creator>Sari Paananen</dc:creator>
  <cp:lastModifiedBy>Anniina Oksanen</cp:lastModifiedBy>
  <cp:revision>2</cp:revision>
  <dcterms:created xsi:type="dcterms:W3CDTF">2019-01-06T18:21:49Z</dcterms:created>
  <dcterms:modified xsi:type="dcterms:W3CDTF">2021-09-20T09:21:46Z</dcterms:modified>
</cp:coreProperties>
</file>