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ita Taipale" userId="d1f2dd97-83fe-411e-b180-7f26112fdf9c" providerId="ADAL" clId="{43B02E38-1EF2-4C49-934C-8EC120ABA9D5}"/>
    <pc:docChg chg="modSld">
      <pc:chgData name="Sarita Taipale" userId="d1f2dd97-83fe-411e-b180-7f26112fdf9c" providerId="ADAL" clId="{43B02E38-1EF2-4C49-934C-8EC120ABA9D5}" dt="2022-02-09T17:23:51.298" v="19" actId="255"/>
      <pc:docMkLst>
        <pc:docMk/>
      </pc:docMkLst>
      <pc:sldChg chg="modSp mod">
        <pc:chgData name="Sarita Taipale" userId="d1f2dd97-83fe-411e-b180-7f26112fdf9c" providerId="ADAL" clId="{43B02E38-1EF2-4C49-934C-8EC120ABA9D5}" dt="2022-02-09T17:09:54.761" v="15" actId="20577"/>
        <pc:sldMkLst>
          <pc:docMk/>
          <pc:sldMk cId="1906066345" sldId="257"/>
        </pc:sldMkLst>
        <pc:spChg chg="mod">
          <ac:chgData name="Sarita Taipale" userId="d1f2dd97-83fe-411e-b180-7f26112fdf9c" providerId="ADAL" clId="{43B02E38-1EF2-4C49-934C-8EC120ABA9D5}" dt="2022-02-09T17:09:54.761" v="15" actId="20577"/>
          <ac:spMkLst>
            <pc:docMk/>
            <pc:sldMk cId="1906066345" sldId="257"/>
            <ac:spMk id="3" creationId="{62AED983-D6B0-4A06-BBFE-09F2D47935D0}"/>
          </ac:spMkLst>
        </pc:spChg>
      </pc:sldChg>
      <pc:sldChg chg="modSp mod">
        <pc:chgData name="Sarita Taipale" userId="d1f2dd97-83fe-411e-b180-7f26112fdf9c" providerId="ADAL" clId="{43B02E38-1EF2-4C49-934C-8EC120ABA9D5}" dt="2022-02-09T17:23:51.298" v="19" actId="255"/>
        <pc:sldMkLst>
          <pc:docMk/>
          <pc:sldMk cId="117465891" sldId="259"/>
        </pc:sldMkLst>
        <pc:spChg chg="mod">
          <ac:chgData name="Sarita Taipale" userId="d1f2dd97-83fe-411e-b180-7f26112fdf9c" providerId="ADAL" clId="{43B02E38-1EF2-4C49-934C-8EC120ABA9D5}" dt="2022-02-09T17:23:51.298" v="19" actId="255"/>
          <ac:spMkLst>
            <pc:docMk/>
            <pc:sldMk cId="117465891" sldId="259"/>
            <ac:spMk id="3" creationId="{F80EC446-E43D-4963-8E6A-BB050B98ED7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seus.fi/bitstream/handle/10024/166259/Tarvainen_Heidi.pdf?sequence=2&amp;isAllowed=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06F001-62B1-4D3F-BB5C-4D49138A40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8000" dirty="0"/>
              <a:t>Oman osaamisen tuotteistaminen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D84469A-1034-4D45-B60E-D02D1A325D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Yrittäjyys, 1 </a:t>
            </a:r>
            <a:r>
              <a:rPr lang="fi-FI" dirty="0" err="1"/>
              <a:t>osp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205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EB3600-118C-4E6D-99BC-B2483319F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79513"/>
            <a:ext cx="10178322" cy="805070"/>
          </a:xfrm>
        </p:spPr>
        <p:txBody>
          <a:bodyPr>
            <a:normAutofit/>
          </a:bodyPr>
          <a:lstStyle/>
          <a:p>
            <a:r>
              <a:rPr lang="fi-FI" sz="4800" dirty="0"/>
              <a:t>Oman osaamisen tuotteistaminen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2AED983-D6B0-4A06-BBFE-09F2D4793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053548"/>
            <a:ext cx="10178322" cy="5804452"/>
          </a:xfrm>
        </p:spPr>
        <p:txBody>
          <a:bodyPr>
            <a:normAutofit fontScale="92500" lnSpcReduction="20000"/>
          </a:bodyPr>
          <a:lstStyle/>
          <a:p>
            <a:r>
              <a:rPr lang="fi-FI" sz="2200" b="0" i="0" dirty="0">
                <a:solidFill>
                  <a:srgbClr val="2B2B2B"/>
                </a:solidFill>
                <a:effectLst/>
              </a:rPr>
              <a:t>Oman osaamisen tuotteistaminen tarkoittaa osaamisesi myymistä joko palvelun tai tuotteen muodossa. </a:t>
            </a:r>
          </a:p>
          <a:p>
            <a:r>
              <a:rPr lang="fi-FI" sz="2200" dirty="0">
                <a:solidFill>
                  <a:srgbClr val="2B2B2B"/>
                </a:solidFill>
              </a:rPr>
              <a:t>Tee hiljainen tieto näkyväksi!</a:t>
            </a:r>
          </a:p>
          <a:p>
            <a:r>
              <a:rPr lang="fi-FI" sz="2200" dirty="0">
                <a:solidFill>
                  <a:srgbClr val="2B2B2B"/>
                </a:solidFill>
              </a:rPr>
              <a:t>Konkretisoi osaamisesi!</a:t>
            </a:r>
          </a:p>
          <a:p>
            <a:r>
              <a:rPr lang="fi-FI" sz="2200" dirty="0">
                <a:solidFill>
                  <a:srgbClr val="2B2B2B"/>
                </a:solidFill>
              </a:rPr>
              <a:t>Tunnista kohderyhmäsi!</a:t>
            </a:r>
          </a:p>
          <a:p>
            <a:r>
              <a:rPr lang="fi-FI" sz="2200" dirty="0">
                <a:solidFill>
                  <a:srgbClr val="2B2B2B"/>
                </a:solidFill>
              </a:rPr>
              <a:t>Arvosta omaa osaamistasi!</a:t>
            </a:r>
          </a:p>
          <a:p>
            <a:r>
              <a:rPr lang="fi-FI" sz="2200" dirty="0">
                <a:solidFill>
                  <a:srgbClr val="2B2B2B"/>
                </a:solidFill>
              </a:rPr>
              <a:t>Markkinoi itseäsi!</a:t>
            </a:r>
          </a:p>
          <a:p>
            <a:r>
              <a:rPr lang="fi-FI" sz="2200" dirty="0">
                <a:solidFill>
                  <a:srgbClr val="2B2B2B"/>
                </a:solidFill>
              </a:rPr>
              <a:t>Hoida asiakassuhteita huolella!</a:t>
            </a:r>
          </a:p>
          <a:p>
            <a:r>
              <a:rPr lang="fi-FI" sz="2200" dirty="0">
                <a:solidFill>
                  <a:srgbClr val="2B2B2B"/>
                </a:solidFill>
              </a:rPr>
              <a:t>Miten hyödynnät digiosaamisen suhteessa tämän päivän tarpeisiin?</a:t>
            </a:r>
          </a:p>
          <a:p>
            <a:r>
              <a:rPr lang="fi-FI" sz="2200" dirty="0">
                <a:solidFill>
                  <a:srgbClr val="2B2B2B"/>
                </a:solidFill>
              </a:rPr>
              <a:t>Hinnoittele osaamisesi!</a:t>
            </a:r>
          </a:p>
          <a:p>
            <a:r>
              <a:rPr lang="fi-FI" sz="2200" dirty="0">
                <a:solidFill>
                  <a:srgbClr val="2B2B2B"/>
                </a:solidFill>
              </a:rPr>
              <a:t>Pidä perustehtävä mielessä!</a:t>
            </a:r>
          </a:p>
          <a:p>
            <a:r>
              <a:rPr lang="fi-FI" sz="2200" dirty="0">
                <a:solidFill>
                  <a:srgbClr val="2B2B2B"/>
                </a:solidFill>
              </a:rPr>
              <a:t>Millaista osaamisresurssia on oltava, jotta palvelulupaus asiakkaalle toteutuu?</a:t>
            </a:r>
          </a:p>
          <a:p>
            <a:r>
              <a:rPr lang="fi-FI" sz="2200" dirty="0">
                <a:solidFill>
                  <a:srgbClr val="2B2B2B"/>
                </a:solidFill>
              </a:rPr>
              <a:t>Mieti yhteistyötahoja ja –kumppaneita!</a:t>
            </a:r>
          </a:p>
          <a:p>
            <a:r>
              <a:rPr lang="fi-FI" sz="2200" dirty="0">
                <a:solidFill>
                  <a:srgbClr val="2B2B2B"/>
                </a:solidFill>
              </a:rPr>
              <a:t>Pohdi osaamisesi kustannuksia!</a:t>
            </a:r>
          </a:p>
          <a:p>
            <a:r>
              <a:rPr lang="fi-FI" sz="2200" dirty="0">
                <a:solidFill>
                  <a:srgbClr val="2B2B2B"/>
                </a:solidFill>
              </a:rPr>
              <a:t>Arvioi tuotteen/palvelun toimivuutta!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606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17A99F-1277-433B-A3EC-9555A6239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50676"/>
          </a:xfrm>
        </p:spPr>
        <p:txBody>
          <a:bodyPr>
            <a:normAutofit fontScale="90000"/>
          </a:bodyPr>
          <a:lstStyle/>
          <a:p>
            <a:r>
              <a:rPr lang="fi-FI" dirty="0"/>
              <a:t>Miten?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9863FB-3C5E-4100-879B-C459B2DE5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33061"/>
            <a:ext cx="10178322" cy="5342554"/>
          </a:xfrm>
        </p:spPr>
        <p:txBody>
          <a:bodyPr>
            <a:normAutofit fontScale="92500" lnSpcReduction="10000"/>
          </a:bodyPr>
          <a:lstStyle/>
          <a:p>
            <a:r>
              <a:rPr lang="fi-FI" sz="2400" b="0" i="0" dirty="0">
                <a:solidFill>
                  <a:schemeClr val="tx1"/>
                </a:solidFill>
                <a:effectLst/>
              </a:rPr>
              <a:t>Olet jo oman osaamisesi asiantuntija. </a:t>
            </a:r>
          </a:p>
          <a:p>
            <a:r>
              <a:rPr lang="fi-FI" sz="2400" b="0" i="0" dirty="0">
                <a:solidFill>
                  <a:schemeClr val="tx1"/>
                </a:solidFill>
                <a:effectLst/>
              </a:rPr>
              <a:t>Tiedät mitä osaamista pystyt tarjoamaan ja keille osaamisestasi on hyötyä, eli ketkä ovat potentiaalisia asiakkaitasi. </a:t>
            </a:r>
          </a:p>
          <a:p>
            <a:r>
              <a:rPr lang="fi-FI" sz="2400" b="0" i="0" dirty="0">
                <a:solidFill>
                  <a:schemeClr val="tx1"/>
                </a:solidFill>
                <a:effectLst/>
              </a:rPr>
              <a:t>Lisäksi kannattaa tehdä jonkin verran taustatutkimusta siitä, miten kilpailijasi myyvät omaa osaamistaan ja hinnoittelevat omat palvelunsa ja tuotteensa. </a:t>
            </a:r>
          </a:p>
          <a:p>
            <a:r>
              <a:rPr lang="fi-FI" sz="2400" b="0" i="0" dirty="0">
                <a:solidFill>
                  <a:schemeClr val="tx1"/>
                </a:solidFill>
                <a:effectLst/>
              </a:rPr>
              <a:t>Näistä lähtökohdista pystyt siis määrittämään</a:t>
            </a:r>
            <a:br>
              <a:rPr lang="fi-FI" sz="2400" dirty="0">
                <a:solidFill>
                  <a:schemeClr val="tx1"/>
                </a:solidFill>
              </a:rPr>
            </a:br>
            <a:r>
              <a:rPr lang="fi-FI" sz="2400" dirty="0">
                <a:solidFill>
                  <a:schemeClr val="tx1"/>
                </a:solidFill>
              </a:rPr>
              <a:t>	</a:t>
            </a:r>
            <a:r>
              <a:rPr lang="fi-FI" sz="2400" b="0" i="0" dirty="0">
                <a:solidFill>
                  <a:schemeClr val="tx1"/>
                </a:solidFill>
                <a:effectLst/>
              </a:rPr>
              <a:t>– mitä palveluita ja tuotteita pystyt tarjoamaan</a:t>
            </a:r>
            <a:br>
              <a:rPr lang="fi-FI" sz="2400" dirty="0">
                <a:solidFill>
                  <a:schemeClr val="tx1"/>
                </a:solidFill>
              </a:rPr>
            </a:br>
            <a:r>
              <a:rPr lang="fi-FI" sz="2400" dirty="0">
                <a:solidFill>
                  <a:schemeClr val="tx1"/>
                </a:solidFill>
              </a:rPr>
              <a:t>	</a:t>
            </a:r>
            <a:r>
              <a:rPr lang="fi-FI" sz="2400" b="0" i="0" dirty="0">
                <a:solidFill>
                  <a:schemeClr val="tx1"/>
                </a:solidFill>
                <a:effectLst/>
              </a:rPr>
              <a:t>– keille tarjoat palveluitasi ja tuotteitasi</a:t>
            </a:r>
            <a:br>
              <a:rPr lang="fi-FI" sz="2400" dirty="0">
                <a:solidFill>
                  <a:schemeClr val="tx1"/>
                </a:solidFill>
              </a:rPr>
            </a:br>
            <a:r>
              <a:rPr lang="fi-FI" sz="2400" dirty="0">
                <a:solidFill>
                  <a:schemeClr val="tx1"/>
                </a:solidFill>
              </a:rPr>
              <a:t>	</a:t>
            </a:r>
            <a:r>
              <a:rPr lang="fi-FI" sz="2400" b="0" i="0" dirty="0">
                <a:solidFill>
                  <a:schemeClr val="tx1"/>
                </a:solidFill>
                <a:effectLst/>
              </a:rPr>
              <a:t>– miten hinnoittelet palvelusi ja tuotteesi</a:t>
            </a:r>
            <a:br>
              <a:rPr lang="fi-FI" sz="2400" dirty="0">
                <a:solidFill>
                  <a:schemeClr val="tx1"/>
                </a:solidFill>
              </a:rPr>
            </a:br>
            <a:r>
              <a:rPr lang="fi-FI" sz="2400" dirty="0">
                <a:solidFill>
                  <a:schemeClr val="tx1"/>
                </a:solidFill>
              </a:rPr>
              <a:t>	</a:t>
            </a:r>
            <a:r>
              <a:rPr lang="fi-FI" sz="2400" b="0" i="0" dirty="0">
                <a:solidFill>
                  <a:schemeClr val="tx1"/>
                </a:solidFill>
                <a:effectLst/>
              </a:rPr>
              <a:t>– kuinka voisit tavoittaa potentiaaliset asiakkaasi</a:t>
            </a:r>
          </a:p>
          <a:p>
            <a:r>
              <a:rPr lang="fi-FI" sz="2400" dirty="0">
                <a:solidFill>
                  <a:schemeClr val="tx1"/>
                </a:solidFill>
              </a:rPr>
              <a:t>Voidaksesi myydä osaamistasi sinun on päätettävä, kuinka rahaliikenne hoidetaan. </a:t>
            </a:r>
          </a:p>
          <a:p>
            <a:r>
              <a:rPr lang="fi-FI" sz="2400" dirty="0">
                <a:solidFill>
                  <a:schemeClr val="tx1"/>
                </a:solidFill>
              </a:rPr>
              <a:t>Onko sinun tilanteessasi ja osaamisalallasi toimivinta myydä palveluita ja tuotteita freelancerina tai kevytyrittäjänä, vai olisiko yrityksen perustaminen aiheellista tai mahdollista?</a:t>
            </a:r>
          </a:p>
        </p:txBody>
      </p:sp>
    </p:spTree>
    <p:extLst>
      <p:ext uri="{BB962C8B-B14F-4D97-AF65-F5344CB8AC3E}">
        <p14:creationId xmlns:p14="http://schemas.microsoft.com/office/powerpoint/2010/main" val="241731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6CFB9-880E-4E74-86AA-E7D373ED2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139148"/>
            <a:ext cx="10178322" cy="834888"/>
          </a:xfrm>
        </p:spPr>
        <p:txBody>
          <a:bodyPr/>
          <a:lstStyle/>
          <a:p>
            <a:r>
              <a:rPr lang="fi-FI" dirty="0"/>
              <a:t>Mitä osaamista voi tuotteistaa?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0EC446-E43D-4963-8E6A-BB050B98E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92697"/>
            <a:ext cx="10178322" cy="5526156"/>
          </a:xfrm>
        </p:spPr>
        <p:txBody>
          <a:bodyPr>
            <a:noAutofit/>
          </a:bodyPr>
          <a:lstStyle/>
          <a:p>
            <a:r>
              <a:rPr lang="fi-FI" sz="2400" dirty="0">
                <a:solidFill>
                  <a:schemeClr val="tx1"/>
                </a:solidFill>
              </a:rPr>
              <a:t>Kaiken osaamisen voi tuotteistaa!</a:t>
            </a:r>
          </a:p>
          <a:p>
            <a:r>
              <a:rPr lang="fi-FI" sz="2400" dirty="0">
                <a:solidFill>
                  <a:schemeClr val="tx1"/>
                </a:solidFill>
              </a:rPr>
              <a:t>Myös palvelut ovat tuotteita. </a:t>
            </a:r>
          </a:p>
          <a:p>
            <a:r>
              <a:rPr lang="fi-FI" sz="2400" dirty="0">
                <a:solidFill>
                  <a:schemeClr val="tx1"/>
                </a:solidFill>
              </a:rPr>
              <a:t>Tärkeää on valjastaa oma osaaminen muotoon, jossa se on tuottavimmillaan. </a:t>
            </a:r>
          </a:p>
          <a:p>
            <a:r>
              <a:rPr lang="fi-FI" sz="2400" dirty="0">
                <a:solidFill>
                  <a:schemeClr val="tx1"/>
                </a:solidFill>
              </a:rPr>
              <a:t>Pelkät tiedot ja taidot eivät riitä tekemään osaamisesta kannattavaa </a:t>
            </a:r>
            <a:r>
              <a:rPr lang="fi-FI" sz="2400" dirty="0">
                <a:solidFill>
                  <a:schemeClr val="tx1"/>
                </a:solidFill>
                <a:sym typeface="Wingdings" panose="05000000000000000000" pitchFamily="2" charset="2"/>
              </a:rPr>
              <a:t> Aina ja k</a:t>
            </a:r>
            <a:r>
              <a:rPr lang="fi-FI" sz="2400" dirty="0">
                <a:solidFill>
                  <a:schemeClr val="tx1"/>
                </a:solidFill>
              </a:rPr>
              <a:t>aikilla aloilla on kilpailua. </a:t>
            </a:r>
          </a:p>
          <a:p>
            <a:r>
              <a:rPr lang="fi-FI" sz="2400" dirty="0">
                <a:solidFill>
                  <a:schemeClr val="tx1"/>
                </a:solidFill>
              </a:rPr>
              <a:t>Palvelun tai tuotteen tulee erottua jollain tavoin muista vastaavista </a:t>
            </a:r>
            <a:r>
              <a:rPr lang="fi-FI" sz="24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fi-FI" sz="2400" dirty="0">
                <a:solidFill>
                  <a:schemeClr val="tx1"/>
                </a:solidFill>
              </a:rPr>
              <a:t> erottuminen on myyntivaltti.</a:t>
            </a:r>
          </a:p>
          <a:p>
            <a:r>
              <a:rPr lang="fi-FI" sz="2400" dirty="0">
                <a:solidFill>
                  <a:schemeClr val="tx1"/>
                </a:solidFill>
              </a:rPr>
              <a:t>Esimerkiksi myydessäsi osaamistasi palveluntarjoajana vaikkapa hoiva-alalla, erotut kokemuksesi ja koulutuksesi mutta myös persoonasi avulla. </a:t>
            </a:r>
          </a:p>
          <a:p>
            <a:r>
              <a:rPr lang="fi-FI" sz="2400" dirty="0">
                <a:solidFill>
                  <a:schemeClr val="tx1"/>
                </a:solidFill>
              </a:rPr>
              <a:t>Asiakasläheinen työ vaatii hyviä sosiaalisia taitoja suhteita luodaksesi.</a:t>
            </a:r>
          </a:p>
          <a:p>
            <a:r>
              <a:rPr lang="fi-FI" sz="2400" dirty="0">
                <a:solidFill>
                  <a:schemeClr val="tx1"/>
                </a:solidFill>
              </a:rPr>
              <a:t>Erikoistuminen toimii joillain aloilla hyvin, mutta toisilla aloilla erikoispalvelut tai erikoistuotteet saattavat rajata asiakaskuntaa ja vähentää tuottavuutta.</a:t>
            </a:r>
          </a:p>
        </p:txBody>
      </p:sp>
    </p:spTree>
    <p:extLst>
      <p:ext uri="{BB962C8B-B14F-4D97-AF65-F5344CB8AC3E}">
        <p14:creationId xmlns:p14="http://schemas.microsoft.com/office/powerpoint/2010/main" val="117465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0224EF-7FC1-4BAC-8CF8-32D51FEF5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29580"/>
          </a:xfrm>
        </p:spPr>
        <p:txBody>
          <a:bodyPr/>
          <a:lstStyle/>
          <a:p>
            <a:r>
              <a:rPr lang="fi-FI" dirty="0"/>
              <a:t>Mitä osaamista voi tuotteistaa?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26750A-CA9B-447D-9006-899FE9622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69775"/>
            <a:ext cx="10178322" cy="5118652"/>
          </a:xfrm>
        </p:spPr>
        <p:txBody>
          <a:bodyPr>
            <a:noAutofit/>
          </a:bodyPr>
          <a:lstStyle/>
          <a:p>
            <a:r>
              <a:rPr lang="fi-FI" sz="2800" b="0" i="0" dirty="0">
                <a:solidFill>
                  <a:srgbClr val="2B2B2B"/>
                </a:solidFill>
                <a:effectLst/>
              </a:rPr>
              <a:t>Kirjaa ylös, mitä osaamista sinulla on. </a:t>
            </a:r>
          </a:p>
          <a:p>
            <a:r>
              <a:rPr lang="fi-FI" sz="2800" b="0" i="0" dirty="0">
                <a:solidFill>
                  <a:srgbClr val="2B2B2B"/>
                </a:solidFill>
                <a:effectLst/>
              </a:rPr>
              <a:t>Määritä sen jälkeen, ketkä tarvitsevat osaamistasi, eli millaista asiakaskuntaa sinun on tavoiteltava. </a:t>
            </a:r>
          </a:p>
          <a:p>
            <a:r>
              <a:rPr lang="fi-FI" sz="2800" b="0" i="0" dirty="0">
                <a:solidFill>
                  <a:srgbClr val="2B2B2B"/>
                </a:solidFill>
                <a:effectLst/>
              </a:rPr>
              <a:t>Laske, mitä kustannuksia sinulle koituu palvelun tai tuotteen tuottamisesta ja toimittamisesta. </a:t>
            </a:r>
          </a:p>
          <a:p>
            <a:r>
              <a:rPr lang="fi-FI" sz="2800" b="0" i="0" dirty="0">
                <a:solidFill>
                  <a:srgbClr val="2B2B2B"/>
                </a:solidFill>
                <a:effectLst/>
              </a:rPr>
              <a:t>Kuinka paljon tarvitset myyntiä, jotta toiminnasta koituvat kulut tulevat katetuksi? </a:t>
            </a:r>
          </a:p>
          <a:p>
            <a:r>
              <a:rPr lang="fi-FI" sz="2800" b="0" i="0" dirty="0">
                <a:solidFill>
                  <a:srgbClr val="2B2B2B"/>
                </a:solidFill>
                <a:effectLst/>
              </a:rPr>
              <a:t>Entä miten palveluiden tai tuotteiden tarjoaminen on taloudellisesti kannattavaa?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65624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F61A15-1C35-493D-9CD4-8439485A1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Oman osaamisen hinnoittelu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7CBF88-A01D-4B07-8613-32EBB7CE0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41174"/>
            <a:ext cx="10178322" cy="5416826"/>
          </a:xfrm>
        </p:spPr>
        <p:txBody>
          <a:bodyPr>
            <a:normAutofit/>
          </a:bodyPr>
          <a:lstStyle/>
          <a:p>
            <a:r>
              <a:rPr lang="fi-FI" sz="2200" dirty="0">
                <a:solidFill>
                  <a:schemeClr val="tx1"/>
                </a:solidFill>
              </a:rPr>
              <a:t>Oman osaamisesi hinnoittelun on pohjauduttava ajan käytön ja mahdollisten materiaalien kustannuksiin, tarvittavaan tuottoon ja vallitsevaan markkinatilanteeseen. </a:t>
            </a:r>
          </a:p>
          <a:p>
            <a:r>
              <a:rPr lang="fi-FI" sz="2200" dirty="0">
                <a:solidFill>
                  <a:schemeClr val="tx1"/>
                </a:solidFill>
              </a:rPr>
              <a:t>Yleistä hintatasoa ei tulisi koskaan polkea. </a:t>
            </a:r>
          </a:p>
          <a:p>
            <a:r>
              <a:rPr lang="fi-FI" sz="2200" dirty="0">
                <a:solidFill>
                  <a:schemeClr val="tx1"/>
                </a:solidFill>
              </a:rPr>
              <a:t>Omaa osaamistaan ei koskaan tulisi myydä tappiolla. </a:t>
            </a:r>
          </a:p>
          <a:p>
            <a:r>
              <a:rPr lang="fi-FI" sz="2200" dirty="0">
                <a:solidFill>
                  <a:schemeClr val="tx1"/>
                </a:solidFill>
              </a:rPr>
              <a:t>Liian matala hinnoittelu on epäedullista uskottavuuden mutta myös jatkon kannalta, sillä hintojen korotuksia on vaikeaa perustella myöhemmin.</a:t>
            </a:r>
          </a:p>
          <a:p>
            <a:r>
              <a:rPr lang="fi-FI" sz="2200" dirty="0">
                <a:solidFill>
                  <a:schemeClr val="tx1"/>
                </a:solidFill>
              </a:rPr>
              <a:t>Oman ajankäytön hinnoittelu voi tuntua vaikeammalta kuin hinnan määrittäminen tuotteelle.</a:t>
            </a:r>
          </a:p>
          <a:p>
            <a:r>
              <a:rPr lang="fi-FI" sz="2200" dirty="0">
                <a:solidFill>
                  <a:schemeClr val="tx1"/>
                </a:solidFill>
              </a:rPr>
              <a:t>Usein hinta määräytyy sekä kustannusten että ajankäytön pohjalta. </a:t>
            </a:r>
          </a:p>
          <a:p>
            <a:r>
              <a:rPr lang="fi-FI" sz="2200" dirty="0">
                <a:solidFill>
                  <a:schemeClr val="tx1"/>
                </a:solidFill>
              </a:rPr>
              <a:t>Jos tuotat myyntiin palveluita, joihin ei sisälly suoria tuotantokustannuksia, kuten esimerkiksi materiaalihankintoja, on hinnoittelun perusteleminen hankalampaa.</a:t>
            </a:r>
          </a:p>
        </p:txBody>
      </p:sp>
    </p:spTree>
    <p:extLst>
      <p:ext uri="{BB962C8B-B14F-4D97-AF65-F5344CB8AC3E}">
        <p14:creationId xmlns:p14="http://schemas.microsoft.com/office/powerpoint/2010/main" val="1830474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0B4DF3-59CC-4317-987D-F7766D59E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89824"/>
          </a:xfrm>
        </p:spPr>
        <p:txBody>
          <a:bodyPr>
            <a:normAutofit/>
          </a:bodyPr>
          <a:lstStyle/>
          <a:p>
            <a:r>
              <a:rPr lang="fi-FI" sz="4000" dirty="0"/>
              <a:t>Oman osaamisen myynti ja markkinointi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92029B-AAA6-42D4-B58C-A7D3819F7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61052"/>
            <a:ext cx="10178322" cy="5327373"/>
          </a:xfrm>
        </p:spPr>
        <p:txBody>
          <a:bodyPr>
            <a:normAutofit/>
          </a:bodyPr>
          <a:lstStyle/>
          <a:p>
            <a:r>
              <a:rPr lang="fi-FI" sz="2400" b="0" i="0" dirty="0">
                <a:solidFill>
                  <a:schemeClr val="tx1"/>
                </a:solidFill>
                <a:effectLst/>
              </a:rPr>
              <a:t>Riippuu osaamisalastasi ja palvelu- tai tuotekuvauksestasi, mikä on tehokkain ja toimivin tapa asiakkaiden lähestymiseen. </a:t>
            </a:r>
          </a:p>
          <a:p>
            <a:r>
              <a:rPr lang="fi-FI" sz="2400" b="0" i="0" dirty="0">
                <a:solidFill>
                  <a:schemeClr val="tx1"/>
                </a:solidFill>
                <a:effectLst/>
              </a:rPr>
              <a:t>Oman osaamisen tuotteistaminen kannattaa jo lähtökohtaisesti tehdä mahdollisimman asiakaslähtöisesti. </a:t>
            </a:r>
          </a:p>
          <a:p>
            <a:r>
              <a:rPr lang="fi-FI" sz="2400" b="0" i="0" dirty="0">
                <a:solidFill>
                  <a:schemeClr val="tx1"/>
                </a:solidFill>
                <a:effectLst/>
              </a:rPr>
              <a:t>Vältä antamasta sellaisia laatuun tai aikatauluihin liittyviä lupauksia, joita sinun on vaikea pitää. </a:t>
            </a:r>
          </a:p>
          <a:p>
            <a:r>
              <a:rPr lang="fi-FI" sz="2400" b="0" i="0" dirty="0">
                <a:solidFill>
                  <a:schemeClr val="tx1"/>
                </a:solidFill>
                <a:effectLst/>
              </a:rPr>
              <a:t>Pyri mieluiten ylittämään asiakkaasi odotukset.</a:t>
            </a:r>
          </a:p>
          <a:p>
            <a:r>
              <a:rPr lang="fi-FI" sz="2400" dirty="0">
                <a:solidFill>
                  <a:schemeClr val="tx1"/>
                </a:solidFill>
              </a:rPr>
              <a:t>Toiset myyntihenkisempiä kuin toiset </a:t>
            </a:r>
            <a:r>
              <a:rPr lang="fi-FI" sz="2400" dirty="0">
                <a:solidFill>
                  <a:schemeClr val="tx1"/>
                </a:solidFill>
                <a:sym typeface="Wingdings" panose="05000000000000000000" pitchFamily="2" charset="2"/>
              </a:rPr>
              <a:t> tärkeää omaan tuotteeseen uskominen</a:t>
            </a:r>
            <a:endParaRPr lang="fi-FI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30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BA1896-6D1B-4D50-9656-EA5C1A83C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10B15F6-E4F3-4AEB-A343-0CBFFF39B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https://www.theseus.fi/bitstream/handle/10024/166259/Tarvainen_Heidi.pdf?sequence=2&amp;isAllowed=y</a:t>
            </a:r>
            <a:endParaRPr lang="fi-FI" dirty="0"/>
          </a:p>
          <a:p>
            <a:r>
              <a:rPr lang="fi-FI" dirty="0">
                <a:solidFill>
                  <a:schemeClr val="tx1"/>
                </a:solidFill>
              </a:rPr>
              <a:t>Työn tulevaisuus</a:t>
            </a:r>
          </a:p>
        </p:txBody>
      </p:sp>
    </p:spTree>
    <p:extLst>
      <p:ext uri="{BB962C8B-B14F-4D97-AF65-F5344CB8AC3E}">
        <p14:creationId xmlns:p14="http://schemas.microsoft.com/office/powerpoint/2010/main" val="1457323931"/>
      </p:ext>
    </p:extLst>
  </p:cSld>
  <p:clrMapOvr>
    <a:masterClrMapping/>
  </p:clrMapOvr>
</p:sld>
</file>

<file path=ppt/theme/theme1.xml><?xml version="1.0" encoding="utf-8"?>
<a:theme xmlns:a="http://schemas.openxmlformats.org/drawingml/2006/main" name="Merkki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{13974F77-3F2E-49F1-8E31-342376763A6B}tf10001106</Template>
  <TotalTime>50</TotalTime>
  <Words>552</Words>
  <Application>Microsoft Office PowerPoint</Application>
  <PresentationFormat>Laajakuva</PresentationFormat>
  <Paragraphs>56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Merkki</vt:lpstr>
      <vt:lpstr>Oman osaamisen tuotteistaminen</vt:lpstr>
      <vt:lpstr>Oman osaamisen tuotteistaminen</vt:lpstr>
      <vt:lpstr>Miten?</vt:lpstr>
      <vt:lpstr>Mitä osaamista voi tuotteistaa?</vt:lpstr>
      <vt:lpstr>Mitä osaamista voi tuotteistaa?</vt:lpstr>
      <vt:lpstr>Oman osaamisen hinnoittelu</vt:lpstr>
      <vt:lpstr>Oman osaamisen myynti ja markkinointi</vt:lpstr>
      <vt:lpstr>lähteet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Oman osaamisen tuotteistaminen</dc:title>
  <dc:creator>Sarita Taipale</dc:creator>
  <cp:lastModifiedBy>Sarita Taipale</cp:lastModifiedBy>
  <cp:revision>1</cp:revision>
  <dcterms:created xsi:type="dcterms:W3CDTF">2022-02-08T15:27:37Z</dcterms:created>
  <dcterms:modified xsi:type="dcterms:W3CDTF">2022-02-09T17:24:00Z</dcterms:modified>
</cp:coreProperties>
</file>