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380" r:id="rId7"/>
    <p:sldId id="382" r:id="rId8"/>
    <p:sldId id="389" r:id="rId9"/>
    <p:sldId id="390" r:id="rId10"/>
    <p:sldId id="391" r:id="rId11"/>
    <p:sldId id="392" r:id="rId12"/>
    <p:sldId id="397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668FA6-AD36-4DBA-9C0E-E71DF7FD0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975BB0B-19CE-4CA2-BBAE-16DF79500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540895-852B-45CA-BEAD-B209103B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1F8869-E9BB-49CD-B0C5-A987C62C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B881DD-5A8C-45C1-AEFC-C90644DE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776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495320-8189-4A5B-A4F1-B9430402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62ABB5B-A1C4-40ED-B5AC-70AFD26D3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23AB36-E4A2-4D69-98CC-3452F4EF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6F826F-0970-4BE5-A3D0-77764DDF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3F239E-FB9B-4B02-9051-96AFD671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26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AB02CE3-E566-4349-AED0-23036C6B6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66D4E08-A180-4C0F-9D92-20AFE8EB1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21EDC0-835E-4FD4-BB3B-164711DB8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9E2B62-070F-4D8B-98E5-201BC723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BAFF54-8CB5-42A0-A3E9-68D62E09C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393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1081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88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71883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64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46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17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37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8541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1BB778-93BB-47FE-9181-030036A50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0FE16B-D08E-42F6-A30B-25F184402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3EF0F4-FB5B-4185-BD70-BCF54D7E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E77977-0235-4110-8B60-EC8A7F99E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12E3B2-F3AE-4CA0-8F45-92680E06E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065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37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04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3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1A2097-B7CE-4E08-ADFD-096C2B2A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F98517D-60AF-4A68-8116-3E97D0B87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61BF89-1CF4-4942-B9B1-154D2A5D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A44431-B1D1-4CAF-B625-29CDA83E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0F3F7B-59D1-4BD4-80E3-9E22F7531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614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783AD2-AED9-4650-8895-6874C0EE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84D5D6-0D71-4E94-9A8B-DCB63876A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817FE5-90F8-4D0C-A6A9-FA75917F4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B5CA58-C3A1-4F9C-A445-F693DE91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F17960-B279-4DC7-BA49-9611A5D7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F9B2FAE-E485-43DF-A78C-F94077CA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340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41FF28-C946-48A4-B5B9-354C5731F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A912D72-F34A-4942-8A32-D8519D67B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602E788-D088-4FD9-BCCB-836CAF1A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19669C2-F65A-4892-8548-6BD731F6D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76FBAD9-C165-4C1F-8965-C90BA274A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C2B9A5B-0B54-422F-BC50-2D15DFF7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CF37257-BE67-4EFF-80FD-75DF08DC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4137E89-FED3-43C1-8FC2-753D245D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08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81AE7B-E7DD-4928-A619-69128062C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9413FEA-0393-4377-99B3-1B3EC32A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21D35D0-9715-41E8-BBC5-E16914F0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75BE9F8-1C99-4ADD-B535-FF9C6BBE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9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0A99D94-CA6F-4D28-92F5-C50C7DA96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E0BE73-DE67-455E-8E64-6879B143A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B893CE-8164-47D8-B54A-7525CE8F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81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CC152D-FD3F-4C53-A192-E163157E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5FAFC6-11F7-4F4C-815C-DC6DE75B6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67CA728-C9A6-411E-9CA4-1B286A041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E0E7FDF-F4F4-43C0-8876-BAC39FAE1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627FBE-049E-4723-A627-11287EAC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5F050E-969F-4126-80F9-C6E94A57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36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57DAB0-3376-4BB3-A448-427F4807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636AF9A-C6C3-44A0-A207-F63C3F1F80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42E5126-2406-4C3B-AD09-99FB9EB6A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7372A0-8027-49B8-B250-C902C52C6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01A9C99-B4AC-4E68-A45C-F1E72B25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5E3D27-976A-4EB7-A721-8E3A8C4D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39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E55B0B1-5208-4DB1-AB01-F59E0998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802447F-8BB5-4447-B8ED-578727D95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6C75D2-262C-41C3-BDBD-7673FE558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79146-F213-4534-AB8F-6266A19012E1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CE9292-3529-4A98-B8CF-4FD054FF6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EC8D78E-3741-4096-884F-213AE23002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1DDF-B694-4B1E-87EA-6F74BFF07C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7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16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101DDE-63B6-4716-B98C-BBD6FC8FDF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Liiketoimintasuunnitelma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9E9E06B-E303-47C9-9623-6E8DBC010E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fi-FI" dirty="0"/>
              <a:t>Business </a:t>
            </a:r>
            <a:r>
              <a:rPr lang="fi-FI" altLang="fi-FI" dirty="0" err="1"/>
              <a:t>Model</a:t>
            </a:r>
            <a:r>
              <a:rPr lang="fi-FI" altLang="fi-FI" dirty="0"/>
              <a:t> </a:t>
            </a:r>
            <a:r>
              <a:rPr lang="fi-FI" altLang="fi-FI" dirty="0" err="1"/>
              <a:t>Canvas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472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>
            <a:extLst>
              <a:ext uri="{FF2B5EF4-FFF2-40B4-BE49-F238E27FC236}">
                <a16:creationId xmlns:a16="http://schemas.microsoft.com/office/drawing/2014/main" id="{65744D10-3B31-496C-A50D-0553C18D8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Business Model Canvas</a:t>
            </a:r>
          </a:p>
        </p:txBody>
      </p:sp>
      <p:sp>
        <p:nvSpPr>
          <p:cNvPr id="6147" name="Sisällön paikkamerkki 2">
            <a:extLst>
              <a:ext uri="{FF2B5EF4-FFF2-40B4-BE49-F238E27FC236}">
                <a16:creationId xmlns:a16="http://schemas.microsoft.com/office/drawing/2014/main" id="{5E7D5881-483E-474E-9BF0-F5771EE33E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1678" y="1739348"/>
            <a:ext cx="10178322" cy="4959625"/>
          </a:xfrm>
        </p:spPr>
        <p:txBody>
          <a:bodyPr/>
          <a:lstStyle/>
          <a:p>
            <a:r>
              <a:rPr lang="fi-FI" altLang="fi-FI" sz="3600" dirty="0"/>
              <a:t>Business </a:t>
            </a:r>
            <a:r>
              <a:rPr lang="fi-FI" altLang="fi-FI" sz="3600" dirty="0" err="1"/>
              <a:t>Model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Canvas</a:t>
            </a:r>
            <a:r>
              <a:rPr lang="fi-FI" altLang="fi-FI" sz="3600" dirty="0"/>
              <a:t> käytetään liiketoimintamallin tai ansaintalogiikan suunnittelemiseen. </a:t>
            </a:r>
          </a:p>
          <a:p>
            <a:r>
              <a:rPr lang="fi-FI" altLang="fi-FI" sz="3600" dirty="0"/>
              <a:t>Business </a:t>
            </a:r>
            <a:r>
              <a:rPr lang="fi-FI" altLang="fi-FI" sz="3600" dirty="0" err="1"/>
              <a:t>Model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Canvas</a:t>
            </a:r>
            <a:r>
              <a:rPr lang="fi-FI" altLang="fi-FI" sz="3600" dirty="0"/>
              <a:t> antaa suunnittelulle viitekehyksen ja rakenteen, jonka avulla liiketoimintaa voidaan </a:t>
            </a:r>
            <a:r>
              <a:rPr lang="fi-FI" altLang="fi-FI" sz="3600" dirty="0" err="1"/>
              <a:t>konseptoida</a:t>
            </a:r>
            <a:r>
              <a:rPr lang="fi-FI" altLang="fi-FI" sz="3600" dirty="0"/>
              <a:t> olemassa olevien uusien palveluiden tai hyödykkeiden ympärille.</a:t>
            </a:r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>
            <a:extLst>
              <a:ext uri="{FF2B5EF4-FFF2-40B4-BE49-F238E27FC236}">
                <a16:creationId xmlns:a16="http://schemas.microsoft.com/office/drawing/2014/main" id="{86DF474B-ACDE-41C6-937D-556A981A9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Business Model Canvas</a:t>
            </a:r>
          </a:p>
        </p:txBody>
      </p:sp>
      <p:sp>
        <p:nvSpPr>
          <p:cNvPr id="8195" name="Sisällön paikkamerkki 2">
            <a:extLst>
              <a:ext uri="{FF2B5EF4-FFF2-40B4-BE49-F238E27FC236}">
                <a16:creationId xmlns:a16="http://schemas.microsoft.com/office/drawing/2014/main" id="{949F27E8-0072-4984-B38D-8CCF721050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1678" y="1699591"/>
            <a:ext cx="10178322" cy="4776024"/>
          </a:xfrm>
        </p:spPr>
        <p:txBody>
          <a:bodyPr/>
          <a:lstStyle/>
          <a:p>
            <a:pPr marL="0" indent="0">
              <a:buNone/>
            </a:pPr>
            <a:r>
              <a:rPr lang="fi-FI" altLang="fi-FI" sz="2800" b="1" dirty="0"/>
              <a:t>Miten työkalua käytetään?</a:t>
            </a:r>
            <a:endParaRPr lang="fi-FI" altLang="fi-FI" sz="2800" dirty="0"/>
          </a:p>
          <a:p>
            <a:r>
              <a:rPr lang="fi-FI" altLang="fi-FI" sz="2800" dirty="0"/>
              <a:t>Ota itsellesi tyhjä paperi ja piirrä siihen Business </a:t>
            </a:r>
            <a:r>
              <a:rPr lang="fi-FI" altLang="fi-FI" sz="2800" dirty="0" err="1"/>
              <a:t>Model</a:t>
            </a:r>
            <a:r>
              <a:rPr lang="fi-FI" altLang="fi-FI" sz="2800" dirty="0"/>
              <a:t> </a:t>
            </a:r>
            <a:r>
              <a:rPr lang="fi-FI" altLang="fi-FI" sz="2800" dirty="0" err="1"/>
              <a:t>Canvas</a:t>
            </a:r>
            <a:r>
              <a:rPr lang="fi-FI" altLang="fi-FI" sz="2800" dirty="0"/>
              <a:t>, täytä sähköisesti tai tulosta suunnittelupohja.</a:t>
            </a:r>
          </a:p>
          <a:p>
            <a:r>
              <a:rPr lang="fi-FI" altLang="fi-FI" sz="2800" dirty="0"/>
              <a:t>Kirjaa sen jälkeen arkille jokaiseen ruutuun mikä olisi itsesi, toimintasi, palvelusi tai yrityksesi kannalta paras ratkaisu. </a:t>
            </a:r>
          </a:p>
          <a:p>
            <a:r>
              <a:rPr lang="fi-FI" altLang="fi-FI" sz="2800" dirty="0"/>
              <a:t>Kirjaa jokaiseen ruutuun ihannetilanne. </a:t>
            </a:r>
          </a:p>
          <a:p>
            <a:r>
              <a:rPr lang="fi-FI" altLang="fi-FI" sz="2800" dirty="0"/>
              <a:t>Aloita asiakkaasta ja etene sen jälkeen ruutu kerrallaan vasemmalle. </a:t>
            </a:r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17382EC3-B6FB-4631-8576-E26A9A00B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Business </a:t>
            </a:r>
            <a:r>
              <a:rPr lang="fi-FI" altLang="fi-FI" dirty="0" err="1"/>
              <a:t>Model</a:t>
            </a:r>
            <a:r>
              <a:rPr lang="fi-FI" altLang="fi-FI" dirty="0"/>
              <a:t> </a:t>
            </a:r>
            <a:r>
              <a:rPr lang="fi-FI" altLang="fi-FI" dirty="0" err="1"/>
              <a:t>Canvas</a:t>
            </a:r>
            <a:endParaRPr lang="fi-FI" altLang="fi-FI" dirty="0"/>
          </a:p>
        </p:txBody>
      </p:sp>
      <p:sp>
        <p:nvSpPr>
          <p:cNvPr id="9219" name="Sisällön paikkamerkki 2">
            <a:extLst>
              <a:ext uri="{FF2B5EF4-FFF2-40B4-BE49-F238E27FC236}">
                <a16:creationId xmlns:a16="http://schemas.microsoft.com/office/drawing/2014/main" id="{6FDA9149-778C-421F-9E58-F698C49E7E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1678" y="1600200"/>
            <a:ext cx="10178322" cy="50490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altLang="fi-FI" sz="3200" dirty="0"/>
              <a:t>Business </a:t>
            </a:r>
            <a:r>
              <a:rPr lang="fi-FI" altLang="fi-FI" sz="3200" dirty="0" err="1"/>
              <a:t>Model</a:t>
            </a:r>
            <a:r>
              <a:rPr lang="fi-FI" altLang="fi-FI" sz="3200" dirty="0"/>
              <a:t> </a:t>
            </a:r>
            <a:r>
              <a:rPr lang="fi-FI" altLang="fi-FI" sz="3200" dirty="0" err="1"/>
              <a:t>Canvas</a:t>
            </a:r>
            <a:r>
              <a:rPr lang="fi-FI" altLang="fi-FI" sz="3200" dirty="0"/>
              <a:t> koostuu seuraavista yhdeksästä osasta:</a:t>
            </a:r>
          </a:p>
          <a:p>
            <a:r>
              <a:rPr lang="fi-FI" altLang="fi-FI" sz="3200" b="1" i="1" dirty="0" err="1"/>
              <a:t>Cost</a:t>
            </a:r>
            <a:r>
              <a:rPr lang="fi-FI" altLang="fi-FI" sz="3200" b="1" i="1" dirty="0"/>
              <a:t> </a:t>
            </a:r>
            <a:r>
              <a:rPr lang="fi-FI" altLang="fi-FI" sz="3200" b="1" i="1" dirty="0" err="1"/>
              <a:t>Structure</a:t>
            </a:r>
            <a:r>
              <a:rPr lang="fi-FI" altLang="fi-FI" sz="3200" b="1" i="1" dirty="0"/>
              <a:t> = Kustannusrakenne</a:t>
            </a:r>
            <a:br>
              <a:rPr lang="fi-FI" altLang="fi-FI" sz="3200" dirty="0"/>
            </a:br>
            <a:r>
              <a:rPr lang="fi-FI" altLang="fi-FI" sz="3200" dirty="0"/>
              <a:t>Mistä toiminnoista syntyvät keskeisimmät kustannukset palvelussa/toiminnassa?</a:t>
            </a:r>
          </a:p>
          <a:p>
            <a:r>
              <a:rPr lang="fi-FI" altLang="fi-FI" sz="3200" b="1" i="1" dirty="0"/>
              <a:t>Key Partners = yhteistyökumppanit</a:t>
            </a:r>
            <a:br>
              <a:rPr lang="fi-FI" altLang="fi-FI" sz="3200" dirty="0"/>
            </a:br>
            <a:r>
              <a:rPr lang="fi-FI" altLang="fi-FI" sz="3200" dirty="0"/>
              <a:t>Keitä tarvitsemme yhteistyökumppaniksemme saavuttaaksemme palvelulupauksen? Ketkä heistä ovat keskeisimpiä?</a:t>
            </a:r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>
            <a:extLst>
              <a:ext uri="{FF2B5EF4-FFF2-40B4-BE49-F238E27FC236}">
                <a16:creationId xmlns:a16="http://schemas.microsoft.com/office/drawing/2014/main" id="{FAC73111-2535-48A8-B98C-D67046626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Business Model Canvas</a:t>
            </a:r>
          </a:p>
        </p:txBody>
      </p:sp>
      <p:sp>
        <p:nvSpPr>
          <p:cNvPr id="10243" name="Sisällön paikkamerkki 2">
            <a:extLst>
              <a:ext uri="{FF2B5EF4-FFF2-40B4-BE49-F238E27FC236}">
                <a16:creationId xmlns:a16="http://schemas.microsoft.com/office/drawing/2014/main" id="{B2E900D5-67E2-4004-B76C-1727AFF72A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1678" y="1874517"/>
            <a:ext cx="10178322" cy="4764822"/>
          </a:xfrm>
        </p:spPr>
        <p:txBody>
          <a:bodyPr/>
          <a:lstStyle/>
          <a:p>
            <a:r>
              <a:rPr lang="fi-FI" altLang="fi-FI" sz="3200" b="1" i="1" dirty="0"/>
              <a:t>Key </a:t>
            </a:r>
            <a:r>
              <a:rPr lang="fi-FI" altLang="fi-FI" sz="3200" b="1" i="1" dirty="0" err="1"/>
              <a:t>Activities</a:t>
            </a:r>
            <a:r>
              <a:rPr lang="fi-FI" altLang="fi-FI" sz="3200" b="1" i="1" dirty="0"/>
              <a:t> = Kriittiset tehtävät</a:t>
            </a:r>
            <a:br>
              <a:rPr lang="fi-FI" altLang="fi-FI" sz="3200" dirty="0"/>
            </a:br>
            <a:r>
              <a:rPr lang="fi-FI" altLang="fi-FI" sz="3200" dirty="0"/>
              <a:t>Mitä tehtäviä ja toimintoja on tehtävä, jotta voimme lunastaa asiakkaallemme antamamme palvelulupauksen?</a:t>
            </a:r>
          </a:p>
          <a:p>
            <a:r>
              <a:rPr lang="fi-FI" altLang="fi-FI" sz="3200" b="1" i="1" dirty="0"/>
              <a:t>Key Resources = Kriittiset resurssit</a:t>
            </a:r>
            <a:br>
              <a:rPr lang="fi-FI" altLang="fi-FI" sz="3200" dirty="0"/>
            </a:br>
            <a:r>
              <a:rPr lang="fi-FI" altLang="fi-FI" sz="3200" dirty="0"/>
              <a:t>Mitä resursseja on oltava käytössä, jotta voimme lunastaa asiakkaallemme antamamme palvelulupauksen?</a:t>
            </a:r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>
            <a:extLst>
              <a:ext uri="{FF2B5EF4-FFF2-40B4-BE49-F238E27FC236}">
                <a16:creationId xmlns:a16="http://schemas.microsoft.com/office/drawing/2014/main" id="{8094C2D4-00F6-4E88-9961-DD885F6C3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Business Model Canvas</a:t>
            </a:r>
          </a:p>
        </p:txBody>
      </p:sp>
      <p:sp>
        <p:nvSpPr>
          <p:cNvPr id="11267" name="Sisällön paikkamerkki 2">
            <a:extLst>
              <a:ext uri="{FF2B5EF4-FFF2-40B4-BE49-F238E27FC236}">
                <a16:creationId xmlns:a16="http://schemas.microsoft.com/office/drawing/2014/main" id="{2A19BBAD-FEDE-4C53-A235-290F9802A5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1678" y="1739349"/>
            <a:ext cx="10178322" cy="4919868"/>
          </a:xfrm>
        </p:spPr>
        <p:txBody>
          <a:bodyPr/>
          <a:lstStyle/>
          <a:p>
            <a:r>
              <a:rPr lang="fi-FI" altLang="fi-FI" sz="3200" b="1" i="1" dirty="0"/>
              <a:t>Value Proposition = Arvolupaus </a:t>
            </a:r>
            <a:r>
              <a:rPr lang="fi-FI" altLang="fi-FI" sz="3200" i="1" dirty="0"/>
              <a:t>( tai arvotarjous)</a:t>
            </a:r>
            <a:br>
              <a:rPr lang="fi-FI" altLang="fi-FI" sz="3200" dirty="0"/>
            </a:br>
            <a:r>
              <a:rPr lang="fi-FI" altLang="fi-FI" sz="3200" dirty="0"/>
              <a:t>Mitä hyötyä asiakkaamme saa palvelustamme/ toiminnastamme</a:t>
            </a:r>
          </a:p>
          <a:p>
            <a:r>
              <a:rPr lang="fi-FI" altLang="fi-FI" sz="3200" b="1" i="1" dirty="0" err="1"/>
              <a:t>Customer</a:t>
            </a:r>
            <a:r>
              <a:rPr lang="fi-FI" altLang="fi-FI" sz="3200" b="1" i="1" dirty="0"/>
              <a:t> </a:t>
            </a:r>
            <a:r>
              <a:rPr lang="fi-FI" altLang="fi-FI" sz="3200" b="1" i="1" dirty="0" err="1"/>
              <a:t>Segment</a:t>
            </a:r>
            <a:r>
              <a:rPr lang="fi-FI" altLang="fi-FI" sz="3200" b="1" i="1" dirty="0"/>
              <a:t> = Asiakassegmentti</a:t>
            </a:r>
            <a:br>
              <a:rPr lang="fi-FI" altLang="fi-FI" sz="3200" dirty="0"/>
            </a:br>
            <a:r>
              <a:rPr lang="fi-FI" altLang="fi-FI" sz="3200" dirty="0"/>
              <a:t>Keitä asiakkaamme ovat?</a:t>
            </a:r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>
            <a:extLst>
              <a:ext uri="{FF2B5EF4-FFF2-40B4-BE49-F238E27FC236}">
                <a16:creationId xmlns:a16="http://schemas.microsoft.com/office/drawing/2014/main" id="{9B3D757C-BC72-483C-B29C-004ACE23B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Business Model Canvas</a:t>
            </a:r>
          </a:p>
        </p:txBody>
      </p:sp>
      <p:sp>
        <p:nvSpPr>
          <p:cNvPr id="12291" name="Sisällön paikkamerkki 2">
            <a:extLst>
              <a:ext uri="{FF2B5EF4-FFF2-40B4-BE49-F238E27FC236}">
                <a16:creationId xmlns:a16="http://schemas.microsoft.com/office/drawing/2014/main" id="{8746E547-FA35-4880-A39E-B2178F66F4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1678" y="1669775"/>
            <a:ext cx="10178322" cy="4969564"/>
          </a:xfrm>
        </p:spPr>
        <p:txBody>
          <a:bodyPr/>
          <a:lstStyle/>
          <a:p>
            <a:r>
              <a:rPr lang="fi-FI" altLang="fi-FI" sz="3200" b="1" i="1" dirty="0" err="1"/>
              <a:t>Revenue</a:t>
            </a:r>
            <a:r>
              <a:rPr lang="fi-FI" altLang="fi-FI" sz="3200" b="1" i="1" dirty="0"/>
              <a:t> </a:t>
            </a:r>
            <a:r>
              <a:rPr lang="fi-FI" altLang="fi-FI" sz="3200" b="1" i="1" dirty="0" err="1"/>
              <a:t>Streams</a:t>
            </a:r>
            <a:r>
              <a:rPr lang="fi-FI" altLang="fi-FI" sz="3200" b="1" i="1" dirty="0"/>
              <a:t> = Kassavirta</a:t>
            </a:r>
            <a:br>
              <a:rPr lang="fi-FI" altLang="fi-FI" sz="3200" dirty="0"/>
            </a:br>
            <a:r>
              <a:rPr lang="fi-FI" altLang="fi-FI" sz="3200" dirty="0"/>
              <a:t>Miten palvelumme hinnoitellaan? Mistä saamme taloudellisia resursseja toiminnallemme?</a:t>
            </a:r>
          </a:p>
          <a:p>
            <a:r>
              <a:rPr lang="fi-FI" altLang="fi-FI" sz="3200" b="1" i="1" dirty="0" err="1"/>
              <a:t>Customer</a:t>
            </a:r>
            <a:r>
              <a:rPr lang="fi-FI" altLang="fi-FI" sz="3200" b="1" i="1" dirty="0"/>
              <a:t> </a:t>
            </a:r>
            <a:r>
              <a:rPr lang="fi-FI" altLang="fi-FI" sz="3200" b="1" i="1" dirty="0" err="1"/>
              <a:t>Relationship</a:t>
            </a:r>
            <a:r>
              <a:rPr lang="fi-FI" altLang="fi-FI" sz="3200" b="1" i="1" dirty="0"/>
              <a:t> = Asiakassuhteet</a:t>
            </a:r>
            <a:br>
              <a:rPr lang="fi-FI" altLang="fi-FI" sz="3200" dirty="0"/>
            </a:br>
            <a:r>
              <a:rPr lang="fi-FI" altLang="fi-FI" sz="3200" dirty="0"/>
              <a:t>Miten hoidamme asiakassuhteitamme?</a:t>
            </a:r>
          </a:p>
          <a:p>
            <a:r>
              <a:rPr lang="fi-FI" altLang="fi-FI" sz="3200" b="1" i="1" dirty="0" err="1"/>
              <a:t>Channels</a:t>
            </a:r>
            <a:r>
              <a:rPr lang="fi-FI" altLang="fi-FI" sz="3200" b="1" i="1" dirty="0"/>
              <a:t> = Markkinointi, myynti ja toimitus</a:t>
            </a:r>
            <a:br>
              <a:rPr lang="fi-FI" altLang="fi-FI" sz="3200" dirty="0"/>
            </a:br>
            <a:r>
              <a:rPr lang="fi-FI" altLang="fi-FI" sz="3200" dirty="0"/>
              <a:t>Miten asiakkaamme saavat tiedon palvelustamme? Miten saamme uusia asiakkaita?</a:t>
            </a:r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orakulmio 1">
            <a:extLst>
              <a:ext uri="{FF2B5EF4-FFF2-40B4-BE49-F238E27FC236}">
                <a16:creationId xmlns:a16="http://schemas.microsoft.com/office/drawing/2014/main" id="{14033FD1-9051-4542-8927-05711349B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525" y="646114"/>
            <a:ext cx="2406650" cy="3367087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Yhteistyökumppanit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5" name="Suorakulmio 2">
            <a:extLst>
              <a:ext uri="{FF2B5EF4-FFF2-40B4-BE49-F238E27FC236}">
                <a16:creationId xmlns:a16="http://schemas.microsoft.com/office/drawing/2014/main" id="{6E00DF72-23A0-4535-9DC0-F88BDBF14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0951" y="647700"/>
            <a:ext cx="1400175" cy="3365500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Asiakassegmentti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6" name="Suorakulmio 3">
            <a:extLst>
              <a:ext uri="{FF2B5EF4-FFF2-40B4-BE49-F238E27FC236}">
                <a16:creationId xmlns:a16="http://schemas.microsoft.com/office/drawing/2014/main" id="{491BB971-F210-42A5-8DF6-2569DD242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646114"/>
            <a:ext cx="1200150" cy="1735137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Kriittiset tehtävät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7" name="Suorakulmio 4">
            <a:extLst>
              <a:ext uri="{FF2B5EF4-FFF2-40B4-BE49-F238E27FC236}">
                <a16:creationId xmlns:a16="http://schemas.microsoft.com/office/drawing/2014/main" id="{9A58E3F4-E5F8-4329-81DF-C4BD7AC43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1850" y="646114"/>
            <a:ext cx="1543050" cy="3367087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Arvolupaus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8" name="Suorakulmio 5">
            <a:extLst>
              <a:ext uri="{FF2B5EF4-FFF2-40B4-BE49-F238E27FC236}">
                <a16:creationId xmlns:a16="http://schemas.microsoft.com/office/drawing/2014/main" id="{DD878837-FA30-4CE9-8E29-181DFF477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900" y="646114"/>
            <a:ext cx="1409700" cy="1736725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Asiakassuhteet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9" name="Suorakulmio 6">
            <a:extLst>
              <a:ext uri="{FF2B5EF4-FFF2-40B4-BE49-F238E27FC236}">
                <a16:creationId xmlns:a16="http://schemas.microsoft.com/office/drawing/2014/main" id="{DA8F2A5C-304E-42FB-9C71-B2C6507A9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176" y="2382838"/>
            <a:ext cx="1209675" cy="1630362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Kriittiset resurssit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20" name="Suorakulmio 7">
            <a:extLst>
              <a:ext uri="{FF2B5EF4-FFF2-40B4-BE49-F238E27FC236}">
                <a16:creationId xmlns:a16="http://schemas.microsoft.com/office/drawing/2014/main" id="{3A4BE684-988B-4AFF-91D4-F33F928D0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0" y="2384426"/>
            <a:ext cx="1416050" cy="1628775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Markkinointi,myynti ja toimitus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21" name="Suorakulmio 8">
            <a:extLst>
              <a:ext uri="{FF2B5EF4-FFF2-40B4-BE49-F238E27FC236}">
                <a16:creationId xmlns:a16="http://schemas.microsoft.com/office/drawing/2014/main" id="{F88C9046-9FE4-41FD-B0FD-B9AA9BEFB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526" y="3989389"/>
            <a:ext cx="4232275" cy="1660525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Kustannusrakenne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22" name="Suorakulmio 9">
            <a:extLst>
              <a:ext uri="{FF2B5EF4-FFF2-40B4-BE49-F238E27FC236}">
                <a16:creationId xmlns:a16="http://schemas.microsoft.com/office/drawing/2014/main" id="{0CA444AD-8556-4D60-BB19-07CE5860E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1" y="4013200"/>
            <a:ext cx="3725863" cy="1630363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Kassavirta</a:t>
            </a: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3B315A3C-DBB4-47FD-BAB5-D88DEADD2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rkki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EFFB2250B515845857F0A3BBA9C8DD1" ma:contentTypeVersion="9" ma:contentTypeDescription="Luo uusi asiakirja." ma:contentTypeScope="" ma:versionID="c75451b3f69303de532862d4c420b10a">
  <xsd:schema xmlns:xsd="http://www.w3.org/2001/XMLSchema" xmlns:xs="http://www.w3.org/2001/XMLSchema" xmlns:p="http://schemas.microsoft.com/office/2006/metadata/properties" xmlns:ns3="d686f4a1-f652-4873-bb42-3b3935b6ccec" xmlns:ns4="f1572a87-ae38-4f9d-8aab-989c3fe2d29d" targetNamespace="http://schemas.microsoft.com/office/2006/metadata/properties" ma:root="true" ma:fieldsID="344e1b49b4176f6ba39b6ce62fe555d7" ns3:_="" ns4:_="">
    <xsd:import namespace="d686f4a1-f652-4873-bb42-3b3935b6ccec"/>
    <xsd:import namespace="f1572a87-ae38-4f9d-8aab-989c3fe2d2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6f4a1-f652-4873-bb42-3b3935b6c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72a87-ae38-4f9d-8aab-989c3fe2d2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6FC927-8C92-4849-A905-F113DDB8FE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6f4a1-f652-4873-bb42-3b3935b6ccec"/>
    <ds:schemaRef ds:uri="f1572a87-ae38-4f9d-8aab-989c3fe2d2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53534C-694D-4ADD-8FE8-743B0506CE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3E6C25-76A6-4D46-831C-686BB3E41B7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f1572a87-ae38-4f9d-8aab-989c3fe2d29d"/>
    <ds:schemaRef ds:uri="d686f4a1-f652-4873-bb42-3b3935b6cc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268</Words>
  <Application>Microsoft Office PowerPoint</Application>
  <PresentationFormat>Laajakuva</PresentationFormat>
  <Paragraphs>34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Impact</vt:lpstr>
      <vt:lpstr>Times New Roman</vt:lpstr>
      <vt:lpstr>Office-teema</vt:lpstr>
      <vt:lpstr>Merkki</vt:lpstr>
      <vt:lpstr>Liiketoimintasuunnitelma</vt:lpstr>
      <vt:lpstr>Business Model Canvas</vt:lpstr>
      <vt:lpstr>Business Model Canvas</vt:lpstr>
      <vt:lpstr>Business Model Canvas</vt:lpstr>
      <vt:lpstr>Business Model Canvas</vt:lpstr>
      <vt:lpstr>Business Model Canvas</vt:lpstr>
      <vt:lpstr>Business Model Canvas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Liiketoimintasuunnitelma</dc:title>
  <dc:creator>Sarita Taipale</dc:creator>
  <cp:lastModifiedBy>Sarita Taipale</cp:lastModifiedBy>
  <cp:revision>1</cp:revision>
  <dcterms:created xsi:type="dcterms:W3CDTF">2022-02-10T06:38:42Z</dcterms:created>
  <dcterms:modified xsi:type="dcterms:W3CDTF">2022-02-10T06:42:58Z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da9c32a-bfae-405a-8b24-7b98e9ab8c95_Enabled">
    <vt:lpwstr>true</vt:lpwstr>
  </property>
  <property fmtid="{D5CDD505-2E9C-101B-9397-08002B2CF9AE}" pid="3" name="MSIP_Label_1da9c32a-bfae-405a-8b24-7b98e9ab8c95_SetDate">
    <vt:lpwstr>2022-02-10T06:38:42Z</vt:lpwstr>
  </property>
  <property fmtid="{D5CDD505-2E9C-101B-9397-08002B2CF9AE}" pid="4" name="MSIP_Label_1da9c32a-bfae-405a-8b24-7b98e9ab8c95_Method">
    <vt:lpwstr>Standard</vt:lpwstr>
  </property>
  <property fmtid="{D5CDD505-2E9C-101B-9397-08002B2CF9AE}" pid="5" name="MSIP_Label_1da9c32a-bfae-405a-8b24-7b98e9ab8c95_Name">
    <vt:lpwstr>Poke oletus</vt:lpwstr>
  </property>
  <property fmtid="{D5CDD505-2E9C-101B-9397-08002B2CF9AE}" pid="6" name="MSIP_Label_1da9c32a-bfae-405a-8b24-7b98e9ab8c95_SiteId">
    <vt:lpwstr>d9b5edb3-7859-4978-89c3-cadf9e5176b7</vt:lpwstr>
  </property>
  <property fmtid="{D5CDD505-2E9C-101B-9397-08002B2CF9AE}" pid="7" name="MSIP_Label_1da9c32a-bfae-405a-8b24-7b98e9ab8c95_ActionId">
    <vt:lpwstr>533bb8d8-bb4b-4986-82e1-e01c0804c368</vt:lpwstr>
  </property>
  <property fmtid="{D5CDD505-2E9C-101B-9397-08002B2CF9AE}" pid="8" name="MSIP_Label_1da9c32a-bfae-405a-8b24-7b98e9ab8c95_ContentBits">
    <vt:lpwstr>0</vt:lpwstr>
  </property>
  <property fmtid="{D5CDD505-2E9C-101B-9397-08002B2CF9AE}" pid="9" name="ContentTypeId">
    <vt:lpwstr>0x0101003EFFB2250B515845857F0A3BBA9C8DD1</vt:lpwstr>
  </property>
</Properties>
</file>