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4411" r:id="rId5"/>
    <p:sldMasterId id="2147484435" r:id="rId6"/>
    <p:sldMasterId id="2147484459" r:id="rId7"/>
    <p:sldMasterId id="2147483648" r:id="rId8"/>
  </p:sldMasterIdLst>
  <p:notesMasterIdLst>
    <p:notesMasterId r:id="rId27"/>
  </p:notesMasterIdLst>
  <p:sldIdLst>
    <p:sldId id="355" r:id="rId9"/>
    <p:sldId id="442" r:id="rId10"/>
    <p:sldId id="356" r:id="rId11"/>
    <p:sldId id="256" r:id="rId12"/>
    <p:sldId id="357" r:id="rId13"/>
    <p:sldId id="358" r:id="rId14"/>
    <p:sldId id="359" r:id="rId15"/>
    <p:sldId id="360" r:id="rId16"/>
    <p:sldId id="261" r:id="rId17"/>
    <p:sldId id="262" r:id="rId18"/>
    <p:sldId id="326" r:id="rId19"/>
    <p:sldId id="335" r:id="rId20"/>
    <p:sldId id="327" r:id="rId21"/>
    <p:sldId id="331" r:id="rId22"/>
    <p:sldId id="345" r:id="rId23"/>
    <p:sldId id="344" r:id="rId24"/>
    <p:sldId id="341" r:id="rId25"/>
    <p:sldId id="265"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728"/>
    <a:srgbClr val="2E5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8BBA5-ADCE-4449-AA53-529F5B33B437}" v="13" dt="2023-06-20T08:38:16.317"/>
    <p1510:client id="{6A1DAC04-00B9-998E-328C-875885DFDA80}" v="11" dt="2023-06-20T07:16:00.551"/>
    <p1510:client id="{92F21B28-F6B7-4F03-8ABC-B265F6E77AF6}" v="7" dt="2023-06-20T06:05:35.453"/>
    <p1510:client id="{CACB6936-BBE7-4CE4-9C51-2F783A761668}" v="917" dt="2023-06-20T10:12:12.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o, Miikka" userId="S::miisalo@jyu.fi::c037b72a-b8cd-4e6f-8e0e-b92850e4fd21" providerId="AD" clId="Web-{6A1DAC04-00B9-998E-328C-875885DFDA80}"/>
    <pc:docChg chg="addSld delSld modSld addMainMaster">
      <pc:chgData name="Salo, Miikka" userId="S::miisalo@jyu.fi::c037b72a-b8cd-4e6f-8e0e-b92850e4fd21" providerId="AD" clId="Web-{6A1DAC04-00B9-998E-328C-875885DFDA80}" dt="2023-06-20T07:16:00.551" v="30"/>
      <pc:docMkLst>
        <pc:docMk/>
      </pc:docMkLst>
      <pc:sldChg chg="del">
        <pc:chgData name="Salo, Miikka" userId="S::miisalo@jyu.fi::c037b72a-b8cd-4e6f-8e0e-b92850e4fd21" providerId="AD" clId="Web-{6A1DAC04-00B9-998E-328C-875885DFDA80}" dt="2023-06-20T07:14:30.471" v="25"/>
        <pc:sldMkLst>
          <pc:docMk/>
          <pc:sldMk cId="0" sldId="259"/>
        </pc:sldMkLst>
      </pc:sldChg>
      <pc:sldChg chg="del">
        <pc:chgData name="Salo, Miikka" userId="S::miisalo@jyu.fi::c037b72a-b8cd-4e6f-8e0e-b92850e4fd21" providerId="AD" clId="Web-{6A1DAC04-00B9-998E-328C-875885DFDA80}" dt="2023-06-20T07:14:59.331" v="26"/>
        <pc:sldMkLst>
          <pc:docMk/>
          <pc:sldMk cId="2274356492" sldId="260"/>
        </pc:sldMkLst>
      </pc:sldChg>
      <pc:sldChg chg="del">
        <pc:chgData name="Salo, Miikka" userId="S::miisalo@jyu.fi::c037b72a-b8cd-4e6f-8e0e-b92850e4fd21" providerId="AD" clId="Web-{6A1DAC04-00B9-998E-328C-875885DFDA80}" dt="2023-06-20T07:16:00.551" v="30"/>
        <pc:sldMkLst>
          <pc:docMk/>
          <pc:sldMk cId="829242182" sldId="332"/>
        </pc:sldMkLst>
      </pc:sldChg>
      <pc:sldChg chg="add">
        <pc:chgData name="Salo, Miikka" userId="S::miisalo@jyu.fi::c037b72a-b8cd-4e6f-8e0e-b92850e4fd21" providerId="AD" clId="Web-{6A1DAC04-00B9-998E-328C-875885DFDA80}" dt="2023-06-20T07:12:16.593" v="2"/>
        <pc:sldMkLst>
          <pc:docMk/>
          <pc:sldMk cId="1471286199" sldId="357"/>
        </pc:sldMkLst>
      </pc:sldChg>
      <pc:sldChg chg="add del">
        <pc:chgData name="Salo, Miikka" userId="S::miisalo@jyu.fi::c037b72a-b8cd-4e6f-8e0e-b92850e4fd21" providerId="AD" clId="Web-{6A1DAC04-00B9-998E-328C-875885DFDA80}" dt="2023-06-20T07:11:58.359" v="1"/>
        <pc:sldMkLst>
          <pc:docMk/>
          <pc:sldMk cId="3478216001" sldId="357"/>
        </pc:sldMkLst>
      </pc:sldChg>
      <pc:sldChg chg="add">
        <pc:chgData name="Salo, Miikka" userId="S::miisalo@jyu.fi::c037b72a-b8cd-4e6f-8e0e-b92850e4fd21" providerId="AD" clId="Web-{6A1DAC04-00B9-998E-328C-875885DFDA80}" dt="2023-06-20T07:12:57.422" v="3"/>
        <pc:sldMkLst>
          <pc:docMk/>
          <pc:sldMk cId="3139538590" sldId="358"/>
        </pc:sldMkLst>
      </pc:sldChg>
      <pc:sldChg chg="add modNotes">
        <pc:chgData name="Salo, Miikka" userId="S::miisalo@jyu.fi::c037b72a-b8cd-4e6f-8e0e-b92850e4fd21" providerId="AD" clId="Web-{6A1DAC04-00B9-998E-328C-875885DFDA80}" dt="2023-06-20T07:14:28.627" v="24"/>
        <pc:sldMkLst>
          <pc:docMk/>
          <pc:sldMk cId="1970156592" sldId="359"/>
        </pc:sldMkLst>
      </pc:sldChg>
      <pc:sldChg chg="add del">
        <pc:chgData name="Salo, Miikka" userId="S::miisalo@jyu.fi::c037b72a-b8cd-4e6f-8e0e-b92850e4fd21" providerId="AD" clId="Web-{6A1DAC04-00B9-998E-328C-875885DFDA80}" dt="2023-06-20T07:15:30.863" v="28"/>
        <pc:sldMkLst>
          <pc:docMk/>
          <pc:sldMk cId="2419815616" sldId="360"/>
        </pc:sldMkLst>
      </pc:sldChg>
      <pc:sldChg chg="add">
        <pc:chgData name="Salo, Miikka" userId="S::miisalo@jyu.fi::c037b72a-b8cd-4e6f-8e0e-b92850e4fd21" providerId="AD" clId="Web-{6A1DAC04-00B9-998E-328C-875885DFDA80}" dt="2023-06-20T07:15:57.254" v="29"/>
        <pc:sldMkLst>
          <pc:docMk/>
          <pc:sldMk cId="2494916322" sldId="360"/>
        </pc:sldMkLst>
      </pc:sldChg>
      <pc:sldMasterChg chg="add addSldLayout">
        <pc:chgData name="Salo, Miikka" userId="S::miisalo@jyu.fi::c037b72a-b8cd-4e6f-8e0e-b92850e4fd21" providerId="AD" clId="Web-{6A1DAC04-00B9-998E-328C-875885DFDA80}" dt="2023-06-20T07:15:57.254" v="29"/>
        <pc:sldMasterMkLst>
          <pc:docMk/>
          <pc:sldMasterMk cId="1931080972" sldId="2147483648"/>
        </pc:sldMasterMkLst>
        <pc:sldLayoutChg chg="add">
          <pc:chgData name="Salo, Miikka" userId="S::miisalo@jyu.fi::c037b72a-b8cd-4e6f-8e0e-b92850e4fd21" providerId="AD" clId="Web-{6A1DAC04-00B9-998E-328C-875885DFDA80}" dt="2023-06-20T07:15:57.254" v="29"/>
          <pc:sldLayoutMkLst>
            <pc:docMk/>
            <pc:sldMasterMk cId="1931080972" sldId="2147483648"/>
            <pc:sldLayoutMk cId="1874801590" sldId="2147483649"/>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2907072162" sldId="2147483650"/>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29948038" sldId="2147483651"/>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1488086577" sldId="2147483652"/>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1648729090" sldId="2147483653"/>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1075851990" sldId="2147483654"/>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3278397118" sldId="2147483655"/>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2232380172" sldId="2147483656"/>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2082537879" sldId="2147483657"/>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3370409159" sldId="2147483658"/>
          </pc:sldLayoutMkLst>
        </pc:sldLayoutChg>
        <pc:sldLayoutChg chg="add">
          <pc:chgData name="Salo, Miikka" userId="S::miisalo@jyu.fi::c037b72a-b8cd-4e6f-8e0e-b92850e4fd21" providerId="AD" clId="Web-{6A1DAC04-00B9-998E-328C-875885DFDA80}" dt="2023-06-20T07:15:57.254" v="29"/>
          <pc:sldLayoutMkLst>
            <pc:docMk/>
            <pc:sldMasterMk cId="1931080972" sldId="2147483648"/>
            <pc:sldLayoutMk cId="1633954221" sldId="2147483659"/>
          </pc:sldLayoutMkLst>
        </pc:sldLayoutChg>
      </pc:sldMasterChg>
    </pc:docChg>
  </pc:docChgLst>
  <pc:docChgLst>
    <pc:chgData name="Mannila Birgitta" userId="S::birgitta.mannila_gradia.fi#ext#@jyu.onmicrosoft.com::e082c552-dc5c-41ff-a1c1-3c51e8cc23fc" providerId="AD" clId="Web-{0998BBA5-ADCE-4449-AA53-529F5B33B437}"/>
    <pc:docChg chg="modSld">
      <pc:chgData name="Mannila Birgitta" userId="S::birgitta.mannila_gradia.fi#ext#@jyu.onmicrosoft.com::e082c552-dc5c-41ff-a1c1-3c51e8cc23fc" providerId="AD" clId="Web-{0998BBA5-ADCE-4449-AA53-529F5B33B437}" dt="2023-06-20T08:38:16.317" v="12" actId="20577"/>
      <pc:docMkLst>
        <pc:docMk/>
      </pc:docMkLst>
      <pc:sldChg chg="modSp">
        <pc:chgData name="Mannila Birgitta" userId="S::birgitta.mannila_gradia.fi#ext#@jyu.onmicrosoft.com::e082c552-dc5c-41ff-a1c1-3c51e8cc23fc" providerId="AD" clId="Web-{0998BBA5-ADCE-4449-AA53-529F5B33B437}" dt="2023-06-20T08:38:16.317" v="12" actId="20577"/>
        <pc:sldMkLst>
          <pc:docMk/>
          <pc:sldMk cId="4253126160" sldId="355"/>
        </pc:sldMkLst>
        <pc:spChg chg="mod">
          <ac:chgData name="Mannila Birgitta" userId="S::birgitta.mannila_gradia.fi#ext#@jyu.onmicrosoft.com::e082c552-dc5c-41ff-a1c1-3c51e8cc23fc" providerId="AD" clId="Web-{0998BBA5-ADCE-4449-AA53-529F5B33B437}" dt="2023-06-20T08:38:16.317" v="12" actId="20577"/>
          <ac:spMkLst>
            <pc:docMk/>
            <pc:sldMk cId="4253126160" sldId="355"/>
            <ac:spMk id="2" creationId="{8A88BA5A-AEB2-FEC3-B235-97028DF8A388}"/>
          </ac:spMkLst>
        </pc:spChg>
      </pc:sldChg>
    </pc:docChg>
  </pc:docChgLst>
  <pc:docChgLst>
    <pc:chgData name="Mannila Birgitta" userId="94c3e21b-b969-4822-be9d-642318c4158d" providerId="ADAL" clId="{CACB6936-BBE7-4CE4-9C51-2F783A761668}"/>
    <pc:docChg chg="custSel delSld modSld sldOrd">
      <pc:chgData name="Mannila Birgitta" userId="94c3e21b-b969-4822-be9d-642318c4158d" providerId="ADAL" clId="{CACB6936-BBE7-4CE4-9C51-2F783A761668}" dt="2023-06-20T10:12:12.422" v="907" actId="255"/>
      <pc:docMkLst>
        <pc:docMk/>
      </pc:docMkLst>
      <pc:sldChg chg="del">
        <pc:chgData name="Mannila Birgitta" userId="94c3e21b-b969-4822-be9d-642318c4158d" providerId="ADAL" clId="{CACB6936-BBE7-4CE4-9C51-2F783A761668}" dt="2023-06-20T05:28:41.829" v="0"/>
        <pc:sldMkLst>
          <pc:docMk/>
          <pc:sldMk cId="2333256796" sldId="256"/>
        </pc:sldMkLst>
      </pc:sldChg>
      <pc:sldChg chg="del">
        <pc:chgData name="Mannila Birgitta" userId="94c3e21b-b969-4822-be9d-642318c4158d" providerId="ADAL" clId="{CACB6936-BBE7-4CE4-9C51-2F783A761668}" dt="2023-06-20T05:28:46.772" v="1" actId="47"/>
        <pc:sldMkLst>
          <pc:docMk/>
          <pc:sldMk cId="0" sldId="258"/>
        </pc:sldMkLst>
      </pc:sldChg>
      <pc:sldChg chg="modNotesTx">
        <pc:chgData name="Mannila Birgitta" userId="94c3e21b-b969-4822-be9d-642318c4158d" providerId="ADAL" clId="{CACB6936-BBE7-4CE4-9C51-2F783A761668}" dt="2023-06-20T06:32:24.528" v="752" actId="113"/>
        <pc:sldMkLst>
          <pc:docMk/>
          <pc:sldMk cId="1398699503" sldId="261"/>
        </pc:sldMkLst>
      </pc:sldChg>
      <pc:sldChg chg="modNotesTx">
        <pc:chgData name="Mannila Birgitta" userId="94c3e21b-b969-4822-be9d-642318c4158d" providerId="ADAL" clId="{CACB6936-BBE7-4CE4-9C51-2F783A761668}" dt="2023-06-20T06:32:36.606" v="753" actId="113"/>
        <pc:sldMkLst>
          <pc:docMk/>
          <pc:sldMk cId="1559496006" sldId="262"/>
        </pc:sldMkLst>
      </pc:sldChg>
      <pc:sldChg chg="modNotesTx">
        <pc:chgData name="Mannila Birgitta" userId="94c3e21b-b969-4822-be9d-642318c4158d" providerId="ADAL" clId="{CACB6936-BBE7-4CE4-9C51-2F783A761668}" dt="2023-06-20T06:28:47.024" v="751" actId="113"/>
        <pc:sldMkLst>
          <pc:docMk/>
          <pc:sldMk cId="3557470492" sldId="265"/>
        </pc:sldMkLst>
      </pc:sldChg>
      <pc:sldChg chg="addSp modSp mod modClrScheme chgLayout modNotesTx">
        <pc:chgData name="Mannila Birgitta" userId="94c3e21b-b969-4822-be9d-642318c4158d" providerId="ADAL" clId="{CACB6936-BBE7-4CE4-9C51-2F783A761668}" dt="2023-06-20T06:32:41.686" v="754" actId="113"/>
        <pc:sldMkLst>
          <pc:docMk/>
          <pc:sldMk cId="423571966" sldId="326"/>
        </pc:sldMkLst>
        <pc:spChg chg="add mod ord">
          <ac:chgData name="Mannila Birgitta" userId="94c3e21b-b969-4822-be9d-642318c4158d" providerId="ADAL" clId="{CACB6936-BBE7-4CE4-9C51-2F783A761668}" dt="2023-06-20T06:06:41.051" v="51" actId="14100"/>
          <ac:spMkLst>
            <pc:docMk/>
            <pc:sldMk cId="423571966" sldId="326"/>
            <ac:spMk id="2" creationId="{75AFC351-6FD0-FA7B-C31E-D9B52DF158C4}"/>
          </ac:spMkLst>
        </pc:spChg>
        <pc:picChg chg="mod">
          <ac:chgData name="Mannila Birgitta" userId="94c3e21b-b969-4822-be9d-642318c4158d" providerId="ADAL" clId="{CACB6936-BBE7-4CE4-9C51-2F783A761668}" dt="2023-06-20T06:07:02.359" v="54" actId="14100"/>
          <ac:picMkLst>
            <pc:docMk/>
            <pc:sldMk cId="423571966" sldId="326"/>
            <ac:picMk id="6" creationId="{820147FB-D327-AF84-45C8-E2E667C4DF72}"/>
          </ac:picMkLst>
        </pc:picChg>
      </pc:sldChg>
      <pc:sldChg chg="modNotesTx">
        <pc:chgData name="Mannila Birgitta" userId="94c3e21b-b969-4822-be9d-642318c4158d" providerId="ADAL" clId="{CACB6936-BBE7-4CE4-9C51-2F783A761668}" dt="2023-06-20T06:20:19.303" v="726" actId="20577"/>
        <pc:sldMkLst>
          <pc:docMk/>
          <pc:sldMk cId="2564810600" sldId="327"/>
        </pc:sldMkLst>
      </pc:sldChg>
      <pc:sldChg chg="addSp modSp mod modClrScheme chgLayout modNotesTx">
        <pc:chgData name="Mannila Birgitta" userId="94c3e21b-b969-4822-be9d-642318c4158d" providerId="ADAL" clId="{CACB6936-BBE7-4CE4-9C51-2F783A761668}" dt="2023-06-20T06:32:52.021" v="755" actId="113"/>
        <pc:sldMkLst>
          <pc:docMk/>
          <pc:sldMk cId="1836836710" sldId="335"/>
        </pc:sldMkLst>
        <pc:spChg chg="add mod ord">
          <ac:chgData name="Mannila Birgitta" userId="94c3e21b-b969-4822-be9d-642318c4158d" providerId="ADAL" clId="{CACB6936-BBE7-4CE4-9C51-2F783A761668}" dt="2023-06-20T06:08:29.841" v="81" actId="14100"/>
          <ac:spMkLst>
            <pc:docMk/>
            <pc:sldMk cId="1836836710" sldId="335"/>
            <ac:spMk id="2" creationId="{1A59BDD1-764A-168F-CF41-4C9A5C6ACCCA}"/>
          </ac:spMkLst>
        </pc:spChg>
        <pc:picChg chg="mod">
          <ac:chgData name="Mannila Birgitta" userId="94c3e21b-b969-4822-be9d-642318c4158d" providerId="ADAL" clId="{CACB6936-BBE7-4CE4-9C51-2F783A761668}" dt="2023-06-20T06:08:33.017" v="82" actId="14100"/>
          <ac:picMkLst>
            <pc:docMk/>
            <pc:sldMk cId="1836836710" sldId="335"/>
            <ac:picMk id="5" creationId="{12950F28-B792-E608-84ED-48032BDEDB96}"/>
          </ac:picMkLst>
        </pc:picChg>
      </pc:sldChg>
      <pc:sldChg chg="del ord">
        <pc:chgData name="Mannila Birgitta" userId="94c3e21b-b969-4822-be9d-642318c4158d" providerId="ADAL" clId="{CACB6936-BBE7-4CE4-9C51-2F783A761668}" dt="2023-06-20T06:26:24.327" v="743" actId="47"/>
        <pc:sldMkLst>
          <pc:docMk/>
          <pc:sldMk cId="656244912" sldId="339"/>
        </pc:sldMkLst>
      </pc:sldChg>
      <pc:sldChg chg="modNotesTx">
        <pc:chgData name="Mannila Birgitta" userId="94c3e21b-b969-4822-be9d-642318c4158d" providerId="ADAL" clId="{CACB6936-BBE7-4CE4-9C51-2F783A761668}" dt="2023-06-20T06:26:13.924" v="742" actId="20577"/>
        <pc:sldMkLst>
          <pc:docMk/>
          <pc:sldMk cId="4057738569" sldId="341"/>
        </pc:sldMkLst>
      </pc:sldChg>
      <pc:sldChg chg="modSp del mod">
        <pc:chgData name="Mannila Birgitta" userId="94c3e21b-b969-4822-be9d-642318c4158d" providerId="ADAL" clId="{CACB6936-BBE7-4CE4-9C51-2F783A761668}" dt="2023-06-20T07:08:06.541" v="797" actId="47"/>
        <pc:sldMkLst>
          <pc:docMk/>
          <pc:sldMk cId="3530574069" sldId="343"/>
        </pc:sldMkLst>
        <pc:spChg chg="mod">
          <ac:chgData name="Mannila Birgitta" userId="94c3e21b-b969-4822-be9d-642318c4158d" providerId="ADAL" clId="{CACB6936-BBE7-4CE4-9C51-2F783A761668}" dt="2023-06-20T07:07:32.936" v="796" actId="20577"/>
          <ac:spMkLst>
            <pc:docMk/>
            <pc:sldMk cId="3530574069" sldId="343"/>
            <ac:spMk id="2" creationId="{7810A32A-FA9F-0CFA-E11D-3E17000A1224}"/>
          </ac:spMkLst>
        </pc:spChg>
      </pc:sldChg>
      <pc:sldChg chg="ord modNotesTx">
        <pc:chgData name="Mannila Birgitta" userId="94c3e21b-b969-4822-be9d-642318c4158d" providerId="ADAL" clId="{CACB6936-BBE7-4CE4-9C51-2F783A761668}" dt="2023-06-20T06:24:23.872" v="732"/>
        <pc:sldMkLst>
          <pc:docMk/>
          <pc:sldMk cId="2585122459" sldId="344"/>
        </pc:sldMkLst>
      </pc:sldChg>
      <pc:sldChg chg="modNotesTx">
        <pc:chgData name="Mannila Birgitta" userId="94c3e21b-b969-4822-be9d-642318c4158d" providerId="ADAL" clId="{CACB6936-BBE7-4CE4-9C51-2F783A761668}" dt="2023-06-20T06:23:08.991" v="727"/>
        <pc:sldMkLst>
          <pc:docMk/>
          <pc:sldMk cId="2624253854" sldId="345"/>
        </pc:sldMkLst>
      </pc:sldChg>
      <pc:sldChg chg="addSp delSp modSp del mod">
        <pc:chgData name="Mannila Birgitta" userId="94c3e21b-b969-4822-be9d-642318c4158d" providerId="ADAL" clId="{CACB6936-BBE7-4CE4-9C51-2F783A761668}" dt="2023-06-20T08:42:20.302" v="854" actId="962"/>
        <pc:sldMkLst>
          <pc:docMk/>
          <pc:sldMk cId="4253126160" sldId="355"/>
        </pc:sldMkLst>
        <pc:spChg chg="mod">
          <ac:chgData name="Mannila Birgitta" userId="94c3e21b-b969-4822-be9d-642318c4158d" providerId="ADAL" clId="{CACB6936-BBE7-4CE4-9C51-2F783A761668}" dt="2023-06-20T07:15:11.462" v="849" actId="20577"/>
          <ac:spMkLst>
            <pc:docMk/>
            <pc:sldMk cId="4253126160" sldId="355"/>
            <ac:spMk id="2" creationId="{8A88BA5A-AEB2-FEC3-B235-97028DF8A388}"/>
          </ac:spMkLst>
        </pc:spChg>
        <pc:spChg chg="mod">
          <ac:chgData name="Mannila Birgitta" userId="94c3e21b-b969-4822-be9d-642318c4158d" providerId="ADAL" clId="{CACB6936-BBE7-4CE4-9C51-2F783A761668}" dt="2023-06-20T08:40:17.366" v="851" actId="6549"/>
          <ac:spMkLst>
            <pc:docMk/>
            <pc:sldMk cId="4253126160" sldId="355"/>
            <ac:spMk id="36" creationId="{67C9C300-DBE4-0F25-D99E-CE6BDC1E5E20}"/>
          </ac:spMkLst>
        </pc:spChg>
        <pc:grpChg chg="del">
          <ac:chgData name="Mannila Birgitta" userId="94c3e21b-b969-4822-be9d-642318c4158d" providerId="ADAL" clId="{CACB6936-BBE7-4CE4-9C51-2F783A761668}" dt="2023-06-20T07:11:59.268" v="798" actId="478"/>
          <ac:grpSpMkLst>
            <pc:docMk/>
            <pc:sldMk cId="4253126160" sldId="355"/>
            <ac:grpSpMk id="24" creationId="{E7E865A6-E274-19B3-9D09-5C0007C9BBA8}"/>
          </ac:grpSpMkLst>
        </pc:grpChg>
        <pc:picChg chg="add del mod">
          <ac:chgData name="Mannila Birgitta" userId="94c3e21b-b969-4822-be9d-642318c4158d" providerId="ADAL" clId="{CACB6936-BBE7-4CE4-9C51-2F783A761668}" dt="2023-06-20T07:14:44.948" v="823" actId="478"/>
          <ac:picMkLst>
            <pc:docMk/>
            <pc:sldMk cId="4253126160" sldId="355"/>
            <ac:picMk id="3" creationId="{1D981D55-091E-A19E-C6C7-9420ADF11804}"/>
          </ac:picMkLst>
        </pc:picChg>
        <pc:picChg chg="add del mod">
          <ac:chgData name="Mannila Birgitta" userId="94c3e21b-b969-4822-be9d-642318c4158d" providerId="ADAL" clId="{CACB6936-BBE7-4CE4-9C51-2F783A761668}" dt="2023-06-20T08:39:57.648" v="850" actId="478"/>
          <ac:picMkLst>
            <pc:docMk/>
            <pc:sldMk cId="4253126160" sldId="355"/>
            <ac:picMk id="4" creationId="{2C0B24A4-ACD4-0007-59D9-C7444A34375C}"/>
          </ac:picMkLst>
        </pc:picChg>
        <pc:picChg chg="add mod">
          <ac:chgData name="Mannila Birgitta" userId="94c3e21b-b969-4822-be9d-642318c4158d" providerId="ADAL" clId="{CACB6936-BBE7-4CE4-9C51-2F783A761668}" dt="2023-06-20T08:42:20.302" v="854" actId="962"/>
          <ac:picMkLst>
            <pc:docMk/>
            <pc:sldMk cId="4253126160" sldId="355"/>
            <ac:picMk id="8" creationId="{155E7FC6-4550-BA36-C069-8CC4AFD633FB}"/>
          </ac:picMkLst>
        </pc:picChg>
      </pc:sldChg>
      <pc:sldChg chg="del">
        <pc:chgData name="Mannila Birgitta" userId="94c3e21b-b969-4822-be9d-642318c4158d" providerId="ADAL" clId="{CACB6936-BBE7-4CE4-9C51-2F783A761668}" dt="2023-06-20T05:28:41.829" v="0"/>
        <pc:sldMkLst>
          <pc:docMk/>
          <pc:sldMk cId="814534702" sldId="356"/>
        </pc:sldMkLst>
      </pc:sldChg>
      <pc:sldChg chg="modSp mod">
        <pc:chgData name="Mannila Birgitta" userId="94c3e21b-b969-4822-be9d-642318c4158d" providerId="ADAL" clId="{CACB6936-BBE7-4CE4-9C51-2F783A761668}" dt="2023-06-20T10:12:12.422" v="907" actId="255"/>
        <pc:sldMkLst>
          <pc:docMk/>
          <pc:sldMk cId="1135991037" sldId="442"/>
        </pc:sldMkLst>
        <pc:spChg chg="mod">
          <ac:chgData name="Mannila Birgitta" userId="94c3e21b-b969-4822-be9d-642318c4158d" providerId="ADAL" clId="{CACB6936-BBE7-4CE4-9C51-2F783A761668}" dt="2023-06-20T10:12:12.422" v="907" actId="255"/>
          <ac:spMkLst>
            <pc:docMk/>
            <pc:sldMk cId="1135991037" sldId="442"/>
            <ac:spMk id="5" creationId="{39652645-E78C-A353-8C2F-C6D254EDC37B}"/>
          </ac:spMkLst>
        </pc:spChg>
      </pc:sldChg>
    </pc:docChg>
  </pc:docChgLst>
  <pc:docChgLst>
    <pc:chgData name="Mannila Birgitta" userId="S::birgitta.mannila_gradia.fi#ext#@jyu.onmicrosoft.com::e082c552-dc5c-41ff-a1c1-3c51e8cc23fc" providerId="AD" clId="Web-{92F21B28-F6B7-4F03-8ABC-B265F6E77AF6}"/>
    <pc:docChg chg="modSld">
      <pc:chgData name="Mannila Birgitta" userId="S::birgitta.mannila_gradia.fi#ext#@jyu.onmicrosoft.com::e082c552-dc5c-41ff-a1c1-3c51e8cc23fc" providerId="AD" clId="Web-{92F21B28-F6B7-4F03-8ABC-B265F6E77AF6}" dt="2023-06-20T06:05:35.453" v="85" actId="14100"/>
      <pc:docMkLst>
        <pc:docMk/>
      </pc:docMkLst>
      <pc:sldChg chg="modSp">
        <pc:chgData name="Mannila Birgitta" userId="S::birgitta.mannila_gradia.fi#ext#@jyu.onmicrosoft.com::e082c552-dc5c-41ff-a1c1-3c51e8cc23fc" providerId="AD" clId="Web-{92F21B28-F6B7-4F03-8ABC-B265F6E77AF6}" dt="2023-06-20T05:54:26.478" v="4" actId="20577"/>
        <pc:sldMkLst>
          <pc:docMk/>
          <pc:sldMk cId="2333256796" sldId="256"/>
        </pc:sldMkLst>
        <pc:spChg chg="mod">
          <ac:chgData name="Mannila Birgitta" userId="S::birgitta.mannila_gradia.fi#ext#@jyu.onmicrosoft.com::e082c552-dc5c-41ff-a1c1-3c51e8cc23fc" providerId="AD" clId="Web-{92F21B28-F6B7-4F03-8ABC-B265F6E77AF6}" dt="2023-06-20T05:54:26.478" v="4" actId="20577"/>
          <ac:spMkLst>
            <pc:docMk/>
            <pc:sldMk cId="2333256796" sldId="256"/>
            <ac:spMk id="3" creationId="{7531BE0F-6FDB-49FE-958C-0A84BD0136A1}"/>
          </ac:spMkLst>
        </pc:spChg>
      </pc:sldChg>
      <pc:sldChg chg="modNotes">
        <pc:chgData name="Mannila Birgitta" userId="S::birgitta.mannila_gradia.fi#ext#@jyu.onmicrosoft.com::e082c552-dc5c-41ff-a1c1-3c51e8cc23fc" providerId="AD" clId="Web-{92F21B28-F6B7-4F03-8ABC-B265F6E77AF6}" dt="2023-06-20T06:00:33.965" v="41"/>
        <pc:sldMkLst>
          <pc:docMk/>
          <pc:sldMk cId="1398699503" sldId="261"/>
        </pc:sldMkLst>
      </pc:sldChg>
      <pc:sldChg chg="modNotes">
        <pc:chgData name="Mannila Birgitta" userId="S::birgitta.mannila_gradia.fi#ext#@jyu.onmicrosoft.com::e082c552-dc5c-41ff-a1c1-3c51e8cc23fc" providerId="AD" clId="Web-{92F21B28-F6B7-4F03-8ABC-B265F6E77AF6}" dt="2023-06-20T06:05:19.031" v="84"/>
        <pc:sldMkLst>
          <pc:docMk/>
          <pc:sldMk cId="1559496006" sldId="262"/>
        </pc:sldMkLst>
      </pc:sldChg>
      <pc:sldChg chg="modSp">
        <pc:chgData name="Mannila Birgitta" userId="S::birgitta.mannila_gradia.fi#ext#@jyu.onmicrosoft.com::e082c552-dc5c-41ff-a1c1-3c51e8cc23fc" providerId="AD" clId="Web-{92F21B28-F6B7-4F03-8ABC-B265F6E77AF6}" dt="2023-06-20T06:05:35.453" v="85" actId="14100"/>
        <pc:sldMkLst>
          <pc:docMk/>
          <pc:sldMk cId="423571966" sldId="326"/>
        </pc:sldMkLst>
        <pc:picChg chg="mod">
          <ac:chgData name="Mannila Birgitta" userId="S::birgitta.mannila_gradia.fi#ext#@jyu.onmicrosoft.com::e082c552-dc5c-41ff-a1c1-3c51e8cc23fc" providerId="AD" clId="Web-{92F21B28-F6B7-4F03-8ABC-B265F6E77AF6}" dt="2023-06-20T06:05:35.453" v="85" actId="14100"/>
          <ac:picMkLst>
            <pc:docMk/>
            <pc:sldMk cId="423571966" sldId="326"/>
            <ac:picMk id="6" creationId="{820147FB-D327-AF84-45C8-E2E667C4DF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F325C-F034-B649-86A4-6362A7D3868B}" type="datetimeFigureOut">
              <a:rPr lang="fi-FI" smtClean="0"/>
              <a:t>20.6.2023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CFDBE-A849-194D-A9F3-12B7C16340B4}" type="slidenum">
              <a:rPr lang="fi-FI" smtClean="0"/>
              <a:t>‹#›</a:t>
            </a:fld>
            <a:endParaRPr lang="fi-FI"/>
          </a:p>
        </p:txBody>
      </p:sp>
    </p:spTree>
    <p:extLst>
      <p:ext uri="{BB962C8B-B14F-4D97-AF65-F5344CB8AC3E}">
        <p14:creationId xmlns:p14="http://schemas.microsoft.com/office/powerpoint/2010/main" val="194141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a:effectLst/>
                <a:latin typeface="Lato" panose="020F0502020204030203" pitchFamily="34" charset="0"/>
                <a:ea typeface="Calibri" panose="020F0502020204030204" pitchFamily="34" charset="0"/>
                <a:cs typeface="Times New Roman" panose="02020603050405020304" pitchFamily="18" charset="0"/>
              </a:rPr>
              <a:t>Jos lähdetään liikkeelle siitä mitä kestävä kehitys on, niin kaikkein tunnetuin määritelmistä,  on tämä Norjan pääministeri Gro Harlem Brundtlandin johtaman YK:n asettaman komission määritelmä vuodelta 1987.</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100"/>
              </a:lnSpc>
            </a:pPr>
            <a:r>
              <a:rPr lang="fi-FI" sz="1800" i="1">
                <a:solidFill>
                  <a:srgbClr val="212529"/>
                </a:solidFill>
                <a:effectLst/>
                <a:latin typeface="Lato" panose="020F0502020204030203" pitchFamily="34" charset="0"/>
                <a:ea typeface="Times New Roman" panose="02020603050405020304" pitchFamily="18" charset="0"/>
              </a:rPr>
              <a:t>"Kestävä kehitys on kehitystä, joka tyydyttää nykyhetken tarpeet viemättä tulevilta sukupolvilta mahdollisuutta tyydyttää omat tarpeensa." </a:t>
            </a:r>
            <a:r>
              <a:rPr lang="fi-FI" sz="1800">
                <a:solidFill>
                  <a:srgbClr val="212529"/>
                </a:solidFill>
                <a:effectLst/>
                <a:latin typeface="Lato" panose="020F0502020204030203" pitchFamily="34" charset="0"/>
                <a:ea typeface="Times New Roman" panose="02020603050405020304" pitchFamily="18" charset="0"/>
              </a:rPr>
              <a:t>Brundtlandin komissio vuonna 1987</a:t>
            </a:r>
            <a:endParaRPr lang="fi-FI" sz="1800">
              <a:effectLst/>
              <a:latin typeface="Times New Roman" panose="02020603050405020304" pitchFamily="18" charset="0"/>
              <a:ea typeface="Times New Roman" panose="02020603050405020304" pitchFamily="18" charset="0"/>
            </a:endParaRPr>
          </a:p>
          <a:p>
            <a:pPr>
              <a:lnSpc>
                <a:spcPct val="107000"/>
              </a:lnSpc>
              <a:spcAft>
                <a:spcPts val="800"/>
              </a:spcAft>
            </a:pPr>
            <a:r>
              <a:rPr lang="fi-FI" sz="1800">
                <a:effectLst/>
                <a:latin typeface="Lato" panose="020F0502020204030203" pitchFamily="34" charset="0"/>
                <a:ea typeface="Calibri" panose="020F0502020204030204" pitchFamily="34" charset="0"/>
                <a:cs typeface="Times New Roman" panose="02020603050405020304" pitchFamily="18"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effectLst/>
                <a:latin typeface="Lato" panose="020F0502020204030203" pitchFamily="34" charset="0"/>
                <a:ea typeface="Calibri" panose="020F0502020204030204" pitchFamily="34" charset="0"/>
                <a:cs typeface="Times New Roman" panose="02020603050405020304" pitchFamily="18" charset="0"/>
              </a:rPr>
              <a:t>Tämä on  ihan hyvä määritelmä ja ainakin se on tunnettu Mutta 10 vuotta Brundtlandin komission määritelmän jälkeen, tieteellisessä kirjallisuudessa oli esitetty jo ainakin 300 määritelmää kestävälle kehitykselle</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effectLst/>
                <a:latin typeface="Lato" panose="020F0502020204030203" pitchFamily="34" charset="0"/>
                <a:ea typeface="Calibri" panose="020F0502020204030204" pitchFamily="34" charset="0"/>
                <a:cs typeface="Times New Roman" panose="02020603050405020304" pitchFamily="18" charset="0"/>
              </a:rPr>
              <a:t>Eli pointti on, ettei ole yhtä yksiselitteistä, kaikkien hyväksymää tapaa määritellä kestävää kehitystä ei ole olemassakaan.</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5</a:t>
            </a:fld>
            <a:endParaRPr lang="fi-FI"/>
          </a:p>
        </p:txBody>
      </p:sp>
    </p:spTree>
    <p:extLst>
      <p:ext uri="{BB962C8B-B14F-4D97-AF65-F5344CB8AC3E}">
        <p14:creationId xmlns:p14="http://schemas.microsoft.com/office/powerpoint/2010/main" val="67435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Miikka </a:t>
            </a:r>
            <a:r>
              <a:rPr lang="en-US" err="1">
                <a:cs typeface="Calibri"/>
              </a:rPr>
              <a:t>diat</a:t>
            </a:r>
            <a:r>
              <a:rPr lang="en-US">
                <a:cs typeface="Calibri"/>
              </a:rPr>
              <a:t> 10-15: 10 minuuttia</a:t>
            </a:r>
          </a:p>
        </p:txBody>
      </p:sp>
      <p:sp>
        <p:nvSpPr>
          <p:cNvPr id="4" name="Slide Number Placeholder 3"/>
          <p:cNvSpPr>
            <a:spLocks noGrp="1"/>
          </p:cNvSpPr>
          <p:nvPr>
            <p:ph type="sldNum" sz="quarter" idx="5"/>
          </p:nvPr>
        </p:nvSpPr>
        <p:spPr/>
        <p:txBody>
          <a:bodyPr/>
          <a:lstStyle/>
          <a:p>
            <a:fld id="{D44CFDBE-A849-194D-A9F3-12B7C16340B4}" type="slidenum">
              <a:rPr lang="fi-FI" smtClean="0"/>
              <a:t>14</a:t>
            </a:fld>
            <a:endParaRPr lang="fi-FI"/>
          </a:p>
        </p:txBody>
      </p:sp>
    </p:spTree>
    <p:extLst>
      <p:ext uri="{BB962C8B-B14F-4D97-AF65-F5344CB8AC3E}">
        <p14:creationId xmlns:p14="http://schemas.microsoft.com/office/powerpoint/2010/main" val="172257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Arial" panose="020B0604020202020204" pitchFamily="34" charset="0"/>
                <a:ea typeface="Times New Roman" panose="02020603050405020304" pitchFamily="18" charset="0"/>
              </a:rPr>
              <a:t>Voi olla kenties yllättävää kuinka paljon ja kuinka syvää köyhyyttä maailmassa vielä nykyisinkin on. Siitäkin huolimatta, että tilanne on toki ajan saatossa huomattavasti parantunut - eli pari sataa vuotta sitten käytännössä kaikki olivat nykymittapuun mukaan rutiköyhiä.​</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Arial" panose="020B0604020202020204" pitchFamily="34" charset="0"/>
                <a:ea typeface="Times New Roman" panose="02020603050405020304" pitchFamily="18"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Arial" panose="020B0604020202020204" pitchFamily="34" charset="0"/>
                <a:ea typeface="Times New Roman" panose="02020603050405020304" pitchFamily="18" charset="0"/>
              </a:rPr>
              <a:t>Sotien jälkeen alkanut ennennäkemättömän nopea vaurastuminen on tarkoittanut sitä, että keskimääräinen maapallon asukas on nyt noin neljä ja puoli kertaa rikkaampi kuin vuonna 1950. Kun maailman väkiluku on samalla aikaa kasvanut kolminkertaiseksi, on maailmantalous – siis maailman yhteenlaskettu tuotteiden ja palveluiden määrä – kasvanut yli kolmetoista kertaiseksi.​</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Arial" panose="020B0604020202020204" pitchFamily="34" charset="0"/>
                <a:ea typeface="Times New Roman" panose="02020603050405020304" pitchFamily="18" charset="0"/>
              </a:rPr>
              <a:t>Maailma ei tietenkään ole vaurastunut kaikkialla tasapuolisesti. Kehittyneiden talouksien asukkaat elävät keskimäärin täysin ennennäkemättömässä vauraudessa, mutta osassa maapalloa vaurastuminen ei koskaan päässyt vauhtiin. Näin on erityisesti Saharan eteläpuolisessa Afrikassa.​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Arial" panose="020B0604020202020204" pitchFamily="34" charset="0"/>
                <a:ea typeface="Times New Roman" panose="02020603050405020304" pitchFamily="18" charset="0"/>
              </a:rPr>
              <a:t>Maailmassa elää edelleen satoja miljoonia ihmisiä äärimmäisessä köyhyydessä – joka tarkoittaa nykymääritelmän mukaan sitä, että ihmisen päivittäiset käytössä olevat tulot ovat alle 2,15 dollaria. Dollari tallaisessa yhteydessä tarkoittaa hypoteettista valuuttaa, joka kertoo niiden tuotteiden ja palveluiden määrän, jonka ihminen olisi voinut ostaa esimerkiksi 2,15 dollarilla Yhdysvalloissa tiettynä vuotena – eli siinä on huomioitu sekä inflaatio että eri maiden erilainen hintataso.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Calibri" panose="020F0502020204030204" pitchFamily="34" charset="0"/>
                <a:ea typeface="Times New Roman" panose="02020603050405020304" pitchFamily="18"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Arial" panose="020B0604020202020204" pitchFamily="34" charset="0"/>
                <a:ea typeface="Times New Roman" panose="02020603050405020304" pitchFamily="18" charset="0"/>
              </a:rPr>
              <a:t>Verrattuna vuoteen 1990 äärimmäinen köyhyys on vähentynyt selvästi yli miljardilla ihmisellä – siis siitäkin huolimatta, että maailman väkiluku on huomattavasti kasvanut. Tämä johtuu pääasiassa Kiinan ja Intian talouksien kehityksestä – Eli maailman äärimmäisen köyhyyden painopiste on siirtynyt Itä- ja Etelä-Aasiasta Saharan eteläpuoliseen Afrikkaan, joka paitsi</a:t>
            </a:r>
            <a:r>
              <a:rPr lang="fi-FI" sz="1800">
                <a:effectLst/>
                <a:latin typeface="Times New Roman" panose="02020603050405020304" pitchFamily="18" charset="0"/>
                <a:ea typeface="Times New Roman" panose="02020603050405020304" pitchFamily="18" charset="0"/>
              </a:rPr>
              <a:t> on ollut äärimmäisen köyhä tulee myös ennusteiden mukaan jatkossa sitä olemaan - eli tavoite äärimmäisen köyhyyden poistamisesta ei tule täyttymään.</a:t>
            </a:r>
            <a:r>
              <a:rPr lang="fi-FI" sz="1800">
                <a:solidFill>
                  <a:srgbClr val="000000"/>
                </a:solidFill>
                <a:effectLst/>
                <a:latin typeface="Arial" panose="020B0604020202020204" pitchFamily="34" charset="0"/>
                <a:ea typeface="Times New Roman" panose="02020603050405020304" pitchFamily="18" charset="0"/>
              </a:rPr>
              <a:t>​</a:t>
            </a:r>
            <a:endParaRPr lang="fi-FI" sz="1800">
              <a:effectLst/>
              <a:latin typeface="Times New Roman" panose="02020603050405020304" pitchFamily="18" charset="0"/>
              <a:ea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15</a:t>
            </a:fld>
            <a:endParaRPr lang="fi-FI"/>
          </a:p>
        </p:txBody>
      </p:sp>
    </p:spTree>
    <p:extLst>
      <p:ext uri="{BB962C8B-B14F-4D97-AF65-F5344CB8AC3E}">
        <p14:creationId xmlns:p14="http://schemas.microsoft.com/office/powerpoint/2010/main" val="281533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Arial" panose="020B0604020202020204" pitchFamily="34" charset="0"/>
                <a:ea typeface="Times New Roman" panose="02020603050405020304" pitchFamily="18" charset="0"/>
              </a:rPr>
              <a:t>Maailman vaurastumisesta huolimatta isolla osalla maailman väestöstä on suuria vaikeuksia tyydyttää perustavia tarpeitaan. Eli heillä ei ole esimerkiksi kelvollista juomavettä ja </a:t>
            </a:r>
            <a:r>
              <a:rPr lang="fi-FI" sz="1800" err="1">
                <a:solidFill>
                  <a:srgbClr val="000000"/>
                </a:solidFill>
                <a:effectLst/>
                <a:latin typeface="Arial" panose="020B0604020202020204" pitchFamily="34" charset="0"/>
                <a:ea typeface="Times New Roman" panose="02020603050405020304" pitchFamily="18" charset="0"/>
              </a:rPr>
              <a:t>sanitaatiota</a:t>
            </a:r>
            <a:r>
              <a:rPr lang="fi-FI" sz="1800">
                <a:solidFill>
                  <a:srgbClr val="000000"/>
                </a:solidFill>
                <a:effectLst/>
                <a:latin typeface="Arial" panose="020B0604020202020204" pitchFamily="34" charset="0"/>
                <a:ea typeface="Times New Roman" panose="02020603050405020304" pitchFamily="18" charset="0"/>
              </a:rPr>
              <a:t>, sähköä, pääsyä koulutukseen, ja monia asioita, jotka olisivat kriittisen tärkeitä heidän terveydelleen.​</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Arial" panose="020B0604020202020204" pitchFamily="34" charset="0"/>
                <a:ea typeface="Times New Roman" panose="02020603050405020304" pitchFamily="18" charset="0"/>
              </a:rPr>
              <a:t>Esimerkiksi </a:t>
            </a:r>
            <a:r>
              <a:rPr lang="fi-FI" sz="1800" b="1">
                <a:solidFill>
                  <a:srgbClr val="000000"/>
                </a:solidFill>
                <a:effectLst/>
                <a:latin typeface="Arial" panose="020B0604020202020204" pitchFamily="34" charset="0"/>
                <a:ea typeface="Times New Roman" panose="02020603050405020304" pitchFamily="18" charset="0"/>
              </a:rPr>
              <a:t>aliravitsemus</a:t>
            </a:r>
            <a:r>
              <a:rPr lang="fi-FI" sz="1800">
                <a:solidFill>
                  <a:srgbClr val="000000"/>
                </a:solidFill>
                <a:effectLst/>
                <a:latin typeface="Arial" panose="020B0604020202020204" pitchFamily="34" charset="0"/>
                <a:ea typeface="Times New Roman" panose="02020603050405020304" pitchFamily="18" charset="0"/>
              </a:rPr>
              <a:t> on edelleen maailmassa iso ongelma, koska meillä on maailmassa liki kymmenesosa aliravittuja [ja lisäksi jotenkin ruokaturvattomuutta kokevia on vielä paljon enemmän]. ​</a:t>
            </a:r>
          </a:p>
          <a:p>
            <a:pPr fontAlgn="base"/>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Arial" panose="020B0604020202020204" pitchFamily="34" charset="0"/>
                <a:ea typeface="Times New Roman" panose="02020603050405020304" pitchFamily="18" charset="0"/>
              </a:rPr>
              <a:t>Tässä kartassa esitetään aliravitsemuksen tilanne eri puolella maailmaa, ja siitä huomataan, että Saharan eteläpuolinen Afrikka on aliravitsemuksenkin suhteen ongelmallisinta aluetta. Eli mitä punaisempi karttaan merkitty maa on, sitä suurempi osuus sen väestöstä on aliravittuja.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Arial" panose="020B0604020202020204" pitchFamily="34" charset="0"/>
                <a:ea typeface="Times New Roman" panose="02020603050405020304" pitchFamily="18" charset="0"/>
              </a:rPr>
              <a:t>Pahimmillaan lähes puolet maan ihmisistä esim. Keski-Afrikan tasavallassa eivät saa päivittäin kaloreja niin paljon kuin tarvitsisivat.</a:t>
            </a:r>
            <a:endParaRPr lang="fi-FI" sz="1800">
              <a:effectLst/>
              <a:latin typeface="Times New Roman" panose="02020603050405020304" pitchFamily="18" charset="0"/>
              <a:ea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16</a:t>
            </a:fld>
            <a:endParaRPr lang="fi-FI"/>
          </a:p>
        </p:txBody>
      </p:sp>
    </p:spTree>
    <p:extLst>
      <p:ext uri="{BB962C8B-B14F-4D97-AF65-F5344CB8AC3E}">
        <p14:creationId xmlns:p14="http://schemas.microsoft.com/office/powerpoint/2010/main" val="51058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Calibri" panose="020F0502020204030204" pitchFamily="34" charset="0"/>
                <a:ea typeface="Times New Roman" panose="02020603050405020304" pitchFamily="18" charset="0"/>
              </a:rPr>
              <a:t>Yksi tapa tarkastella ihmisten tarpeet, halut ja odotukset elämässään täyttyvät on kysyä asiaa heiltä itseltään.​</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b="1">
                <a:solidFill>
                  <a:srgbClr val="000000"/>
                </a:solidFill>
                <a:effectLst/>
                <a:latin typeface="Arial" panose="020B0604020202020204" pitchFamily="34" charset="0"/>
                <a:ea typeface="Times New Roman" panose="02020603050405020304" pitchFamily="18" charset="0"/>
              </a:rPr>
              <a:t>Tyytyväisyyttä elämään </a:t>
            </a:r>
            <a:r>
              <a:rPr lang="fi-FI" sz="1800">
                <a:solidFill>
                  <a:srgbClr val="000000"/>
                </a:solidFill>
                <a:effectLst/>
                <a:latin typeface="Arial" panose="020B0604020202020204" pitchFamily="34" charset="0"/>
                <a:ea typeface="Times New Roman" panose="02020603050405020304" pitchFamily="18" charset="0"/>
              </a:rPr>
              <a:t>voidaan mitata eri tavoin, mutta yksi käytetty tapa on 11-portainen asteikko, jossa kysytään "Kuvittele tikkaat, joiden askelmat on numeroitu 0:sta ala-askelmalla 10:een yläaskelmalla. Tikkaiden yläosa edustaa parasta mahdollista elämää sinulle ja tikkaiden alaosa edustaa pahinta mahdollista elämää sinulle. Millä tikkaiden askeleella sanoisit henkilökohtaisesti olevasi tällä hetkellä?" </a:t>
            </a:r>
            <a:r>
              <a:rPr lang="fi-FI" sz="1800">
                <a:solidFill>
                  <a:srgbClr val="444444"/>
                </a:solidFill>
                <a:effectLst/>
                <a:latin typeface="Arial" panose="020B0604020202020204" pitchFamily="34" charset="0"/>
                <a:ea typeface="Times New Roman" panose="02020603050405020304" pitchFamily="18" charset="0"/>
              </a:rPr>
              <a:t> ​</a:t>
            </a:r>
          </a:p>
          <a:p>
            <a:pPr fontAlgn="base"/>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444444"/>
                </a:solidFill>
                <a:effectLst/>
                <a:latin typeface="Arial" panose="020B0604020202020204" pitchFamily="34" charset="0"/>
                <a:ea typeface="Times New Roman" panose="02020603050405020304" pitchFamily="18" charset="0"/>
              </a:rPr>
              <a:t>Näin kysyttäessä Suomi on ollut maailman onnellisin maa jo useiden vuosien ajan. Sininen tarkoittaa siis elämäänsä tyytyväisimpiä maita ja punainen tyytymättömämpiä maita. Ja kuten tästä kartasta näkyy - kaikki Pohjoismaat ovat sinisellä - ne ovat kaikki 10 kaikkein elämäänsä tyytyväisimmän kansan joukossa.  ​</a:t>
            </a:r>
          </a:p>
          <a:p>
            <a:pPr fontAlgn="base"/>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444444"/>
                </a:solidFill>
                <a:effectLst/>
                <a:latin typeface="Arial" panose="020B0604020202020204" pitchFamily="34" charset="0"/>
                <a:ea typeface="Times New Roman" panose="02020603050405020304" pitchFamily="18" charset="0"/>
              </a:rPr>
              <a:t>Keskimääräisesti vähiten onnellisia ihmisiä on Saharan eteläpuolisessa Afrikassa ja Etelä-Aasiassa – Afganistanissa asuvat tällä hetkellä - Suomen pistemäärä on 7,8 ja Afganistanin vain 2,5.​</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b="0">
                <a:solidFill>
                  <a:srgbClr val="000000"/>
                </a:solidFill>
                <a:effectLst/>
                <a:latin typeface="Calibri" panose="020F0502020204030204" pitchFamily="34" charset="0"/>
                <a:ea typeface="Times New Roman" panose="02020603050405020304" pitchFamily="18" charset="0"/>
              </a:rPr>
              <a:t>Elämään tyytyväisyys </a:t>
            </a:r>
            <a:r>
              <a:rPr lang="fi-FI" sz="1800">
                <a:solidFill>
                  <a:srgbClr val="000000"/>
                </a:solidFill>
                <a:effectLst/>
                <a:latin typeface="Calibri" panose="020F0502020204030204" pitchFamily="34" charset="0"/>
                <a:ea typeface="Times New Roman" panose="02020603050405020304" pitchFamily="18" charset="0"/>
              </a:rPr>
              <a:t>on tietenkin monien muuttujien summa. Edellä esitetyistä kartoista on helppo lukea, että vauraus, terveys ja tyytyväisyys elämään kytkeytyvät toisiinsa – Vauraus ja terveys ennustavat suurempaa tyytyväisyyttä elämään.​</a:t>
            </a:r>
          </a:p>
          <a:p>
            <a:pPr fontAlgn="base"/>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Calibri" panose="020F0502020204030204" pitchFamily="34" charset="0"/>
                <a:ea typeface="Times New Roman" panose="02020603050405020304" pitchFamily="18" charset="0"/>
              </a:rPr>
              <a:t>Rikastumisen myötä ihmisten valinnanmahdollisuudet kasvavat ja on selvää, että kun puhutaan perustavien tarpeiden – kuten ravitsemuksen tai terveyden – parantumisesta korkeamman tulotason myötä, tyytyväisyys elämään kasvaa. ​</a:t>
            </a:r>
          </a:p>
          <a:p>
            <a:pPr fontAlgn="base"/>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Calibri" panose="020F0502020204030204" pitchFamily="34" charset="0"/>
                <a:ea typeface="Times New Roman" panose="02020603050405020304" pitchFamily="18" charset="0"/>
              </a:rPr>
              <a:t>Sen sijaan ei ole selvää lisääntyykö tyytyväisyys elämään, kun rikastuminen mahdollistaa perustavien tarpeiden lisäksi erilaisten halujen toteuttamisen, jollaisia ihmisillä on tietenkin määrättömästi. Tutkimustulokset viittaavat siihen suuntaan, että korkeilla tulotasoilla tulojen lisääntyminen ei enää lisää elämään tyytyväisyyttä tai lisää sitä vain vähän.​</a:t>
            </a:r>
            <a:endParaRPr lang="fi-FI" sz="1800">
              <a:effectLst/>
              <a:latin typeface="Times New Roman" panose="02020603050405020304" pitchFamily="18" charset="0"/>
              <a:ea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17</a:t>
            </a:fld>
            <a:endParaRPr lang="fi-FI"/>
          </a:p>
        </p:txBody>
      </p:sp>
    </p:spTree>
    <p:extLst>
      <p:ext uri="{BB962C8B-B14F-4D97-AF65-F5344CB8AC3E}">
        <p14:creationId xmlns:p14="http://schemas.microsoft.com/office/powerpoint/2010/main" val="43981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Calibri" panose="020F0502020204030204" pitchFamily="34" charset="0"/>
                <a:ea typeface="Times New Roman" panose="02020603050405020304" pitchFamily="18" charset="0"/>
              </a:rPr>
              <a:t>Ihmisen hyvinvointi ja kulutuksen aiheuttama ekologinen kuormitus ovat jakautuneet epätasaisesti maailmassa.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b="1">
                <a:solidFill>
                  <a:srgbClr val="000000"/>
                </a:solidFill>
                <a:effectLst/>
                <a:latin typeface="Calibri" panose="020F0502020204030204" pitchFamily="34" charset="0"/>
                <a:ea typeface="Times New Roman" panose="02020603050405020304" pitchFamily="18" charset="0"/>
              </a:rPr>
              <a:t>Maakohtaiset donitsit </a:t>
            </a:r>
            <a:r>
              <a:rPr lang="fi-FI" sz="1800">
                <a:solidFill>
                  <a:srgbClr val="000000"/>
                </a:solidFill>
                <a:effectLst/>
                <a:latin typeface="Calibri" panose="020F0502020204030204" pitchFamily="34" charset="0"/>
                <a:ea typeface="Times New Roman" panose="02020603050405020304" pitchFamily="18" charset="0"/>
              </a:rPr>
              <a:t>ovat erinomaisia työkaluja hahmottamaan eri maanosien erilaisia haasteita. ​</a:t>
            </a:r>
            <a:br>
              <a:rPr lang="fi-FI" sz="1800">
                <a:solidFill>
                  <a:srgbClr val="000000"/>
                </a:solidFill>
                <a:effectLst/>
                <a:latin typeface="Calibri" panose="020F0502020204030204" pitchFamily="34" charset="0"/>
                <a:ea typeface="Times New Roman" panose="02020603050405020304" pitchFamily="18" charset="0"/>
              </a:rPr>
            </a:br>
            <a:r>
              <a:rPr lang="fi-FI" sz="1800">
                <a:effectLst/>
                <a:latin typeface="Times New Roman" panose="02020603050405020304" pitchFamily="18" charset="0"/>
                <a:ea typeface="Times New Roman" panose="02020603050405020304" pitchFamily="18" charset="0"/>
              </a:rPr>
              <a:t>​</a:t>
            </a:r>
            <a:br>
              <a:rPr lang="fi-FI" sz="1800">
                <a:effectLst/>
                <a:latin typeface="Calibri" panose="020F0502020204030204" pitchFamily="34" charset="0"/>
                <a:ea typeface="Times New Roman" panose="02020603050405020304" pitchFamily="18" charset="0"/>
              </a:rPr>
            </a:br>
            <a:r>
              <a:rPr lang="fi-FI" sz="1800">
                <a:solidFill>
                  <a:srgbClr val="000000"/>
                </a:solidFill>
                <a:effectLst/>
                <a:latin typeface="Calibri" panose="020F0502020204030204" pitchFamily="34" charset="0"/>
                <a:ea typeface="Times New Roman" panose="02020603050405020304" pitchFamily="18" charset="0"/>
              </a:rPr>
              <a:t>Tansania</a:t>
            </a:r>
            <a:r>
              <a:rPr lang="fi-FI" sz="1800">
                <a:solidFill>
                  <a:srgbClr val="000000"/>
                </a:solidFill>
                <a:effectLst/>
                <a:latin typeface="Times New Roman" panose="02020603050405020304" pitchFamily="18" charset="0"/>
                <a:ea typeface="Times New Roman" panose="02020603050405020304" pitchFamily="18" charset="0"/>
              </a:rPr>
              <a:t> on yksi Saharan eteläpuolisen Afrikan maista, jonne sosiaalisen perustan ongelmat ovat nykyaikana paljolti keskittyneet. Kuten Tansanian donitsista näkyy, siellä on erittäin suuria puutteita liittyen muun muassa ravitsemukseen, </a:t>
            </a:r>
            <a:r>
              <a:rPr lang="fi-FI" sz="1800" err="1">
                <a:solidFill>
                  <a:srgbClr val="000000"/>
                </a:solidFill>
                <a:effectLst/>
                <a:latin typeface="Times New Roman" panose="02020603050405020304" pitchFamily="18" charset="0"/>
                <a:ea typeface="Times New Roman" panose="02020603050405020304" pitchFamily="18" charset="0"/>
              </a:rPr>
              <a:t>sanitaatioon</a:t>
            </a:r>
            <a:r>
              <a:rPr lang="fi-FI" sz="1800">
                <a:solidFill>
                  <a:srgbClr val="000000"/>
                </a:solidFill>
                <a:effectLst/>
                <a:latin typeface="Times New Roman" panose="02020603050405020304" pitchFamily="18" charset="0"/>
                <a:ea typeface="Times New Roman" panose="02020603050405020304" pitchFamily="18" charset="0"/>
              </a:rPr>
              <a:t> ja koulutukseen.  Toisaalta, jos kaikki maailman ihmiset kuluttaisivat yhtä vähän kuin keskiverto tansanialainen, eivät esimerkiksi ilmastonmuutos tai vesistöjen rehevöityminen olisi minkäänlaisia ongelmia.</a:t>
            </a:r>
          </a:p>
          <a:p>
            <a:pPr fontAlgn="base"/>
            <a:endParaRPr lang="fi-FI" sz="1800">
              <a:solidFill>
                <a:srgbClr val="000000"/>
              </a:solidFill>
              <a:effectLst/>
              <a:latin typeface="Times New Roman" panose="02020603050405020304" pitchFamily="18" charset="0"/>
              <a:ea typeface="Times New Roman" panose="02020603050405020304" pitchFamily="18" charset="0"/>
            </a:endParaRPr>
          </a:p>
          <a:p>
            <a:pPr fontAlgn="base"/>
            <a:r>
              <a:rPr lang="fi-FI" sz="1800">
                <a:solidFill>
                  <a:srgbClr val="000000"/>
                </a:solidFill>
                <a:effectLst/>
                <a:latin typeface="Calibri" panose="020F0502020204030204" pitchFamily="34" charset="0"/>
                <a:ea typeface="Times New Roman" panose="02020603050405020304" pitchFamily="18" charset="0"/>
              </a:rPr>
              <a:t>Jos tähän rinnalle sitten otetaan Suomen maadonitsi, niin kuvio näyttää hyvin erilaiselta. Suomessa tyytyväisyys elämänlaatuun on ollut vuosia </a:t>
            </a:r>
            <a:r>
              <a:rPr lang="fi-FI" sz="1800" err="1">
                <a:solidFill>
                  <a:srgbClr val="000000"/>
                </a:solidFill>
                <a:effectLst/>
                <a:latin typeface="Calibri" panose="020F0502020204030204" pitchFamily="34" charset="0"/>
                <a:ea typeface="Times New Roman" panose="02020603050405020304" pitchFamily="18" charset="0"/>
              </a:rPr>
              <a:t>mailman</a:t>
            </a:r>
            <a:r>
              <a:rPr lang="fi-FI" sz="1800">
                <a:solidFill>
                  <a:srgbClr val="000000"/>
                </a:solidFill>
                <a:effectLst/>
                <a:latin typeface="Calibri" panose="020F0502020204030204" pitchFamily="34" charset="0"/>
                <a:ea typeface="Times New Roman" panose="02020603050405020304" pitchFamily="18" charset="0"/>
              </a:rPr>
              <a:t> parasta, mutta jos jokainen ihminen kuluttaisi kuten keskiverto suomalainen, tarvittaisiin neljä maapalloa pysyäksemme ekologisen katon rajoissa.​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Olemme tutustuneet donitsitalouden käsitteeseen ja maapallon ekologiseen kantokykyyn, joka on monille tavoin ylitetty. Nopeat toimet palauttaa toiminta planeetan ekologisen kantokyvyn rajoihin ovat välttämättömiä tulevaisuuden turvaamiseksi. </a:t>
            </a:r>
            <a:r>
              <a:rPr lang="en-GB" sz="1800" err="1">
                <a:solidFill>
                  <a:srgbClr val="000000"/>
                </a:solidFill>
                <a:effectLst/>
                <a:latin typeface="Calibri" panose="020F0502020204030204" pitchFamily="34" charset="0"/>
                <a:ea typeface="Times New Roman" panose="02020603050405020304" pitchFamily="18" charset="0"/>
              </a:rPr>
              <a:t>Tähän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tarvitaan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erityisesti</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vauraiden</a:t>
            </a:r>
            <a:r>
              <a:rPr lang="en-GB" sz="1800">
                <a:solidFill>
                  <a:srgbClr val="000000"/>
                </a:solidFill>
                <a:effectLst/>
                <a:latin typeface="Calibri" panose="020F0502020204030204" pitchFamily="34" charset="0"/>
                <a:ea typeface="Times New Roman" panose="02020603050405020304" pitchFamily="18" charset="0"/>
              </a:rPr>
              <a:t> maiden </a:t>
            </a:r>
            <a:r>
              <a:rPr lang="en-GB" sz="1800" err="1">
                <a:solidFill>
                  <a:srgbClr val="000000"/>
                </a:solidFill>
                <a:effectLst/>
                <a:latin typeface="Calibri" panose="020F0502020204030204" pitchFamily="34" charset="0"/>
                <a:ea typeface="Times New Roman" panose="02020603050405020304" pitchFamily="18" charset="0"/>
              </a:rPr>
              <a:t>kuten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Suomen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panosta</a:t>
            </a:r>
            <a:r>
              <a:rPr lang="en-GB" sz="1800">
                <a:solidFill>
                  <a:srgbClr val="000000"/>
                </a:solidFill>
                <a:effectLst/>
                <a:latin typeface="Calibri" panose="020F0502020204030204" pitchFamily="34" charset="0"/>
                <a:ea typeface="Times New Roman" panose="02020603050405020304" pitchFamily="18" charset="0"/>
              </a:rPr>
              <a:t>.</a:t>
            </a:r>
            <a:endParaRPr lang="fi-FI" sz="1800">
              <a:effectLst/>
              <a:latin typeface="Times New Roman" panose="02020603050405020304" pitchFamily="18" charset="0"/>
              <a:ea typeface="Times New Roman" panose="02020603050405020304" pitchFamily="18" charset="0"/>
            </a:endParaRPr>
          </a:p>
          <a:p>
            <a:pPr fontAlgn="base"/>
            <a:endParaRPr lang="fi-FI" sz="1800">
              <a:effectLst/>
              <a:latin typeface="Times New Roman" panose="02020603050405020304" pitchFamily="18" charset="0"/>
              <a:ea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18</a:t>
            </a:fld>
            <a:endParaRPr lang="fi-FI"/>
          </a:p>
        </p:txBody>
      </p:sp>
    </p:spTree>
    <p:extLst>
      <p:ext uri="{BB962C8B-B14F-4D97-AF65-F5344CB8AC3E}">
        <p14:creationId xmlns:p14="http://schemas.microsoft.com/office/powerpoint/2010/main" val="24755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a:effectLst/>
                <a:latin typeface="Lato" panose="020F0502020204030203" pitchFamily="34" charset="0"/>
                <a:ea typeface="Calibri" panose="020F0502020204030204" pitchFamily="34" charset="0"/>
                <a:cs typeface="Times New Roman" panose="02020603050405020304" pitchFamily="18" charset="0"/>
              </a:rPr>
              <a:t>Mutta ei kestävä kehitys silti mitä tahansa tarkoita – Se selvästikin liittyy jotenkin talouteen, yhteiskuntaan ja luonnonympäristöön. Eli nuo kolme pilaria – ekologinen, taloudellinen ja sosiaalinen.</a:t>
            </a: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Ekologisen kestävyyden ytimessä katsotaan useimmiten olevan luonnon monimuotoisuuden säilyminen, mihin liitetään maapallon elämää tukevien järjestelmien eheyden ylläpitäminen tai parantaminen.</a:t>
            </a: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Sosiaalinen kestävyys menee lähellä sitä mitä Brundtlandin komissio ajaa takaa eli ihmisten mahdollisuutta tyydyttää omat tarpeensa – kuten esimerkiksi ravinnontarve, terveydelliset tarpeet, kouluttautuminen, tasa-arvoinen kohtelu, turvallisuus – nyt ja tulevaisuudessa. eli miten viettää hyvää elämää.</a:t>
            </a: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Taloudellisen kestävyyden merkitys on muuttunut huomattavasti siitä kun kansainvälinen yhteistyö kunnolla alkoi 50 vuotta, jolloin taloudellisen kestävyyden sisältö oli käytännössä talouskasvu – on pitkälti nykyisinkin, mutta sillä on nykyisin lisämääreitä tai etuliitteitä., kuten “älykäs tai vihreä kasvu”.</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Eli esimerkiksi YK:n ympäristöjärjestö tarkoittaa vihreällä taloudella taloutta, joka parantaa ihmisten hyvinvointia ja sosiaalista oikeudenmukaisuutta ja vähentää samalla merkittävästi ympäristöriskejä ja ekologista niukkuutta.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Tämä YK:n tapa määritellä talouden roolia kestävyydessä viittaa siihen - mikä nykyisin kestävyysajattelussa on valtavirtaistumassa - eli että nämä kolme pilaria eivät niinkään ole tasaveroisesti kannattelemassa kestävyyttä, vaan talous on pikemmin keino saavuttaa ekologinen ja sosiaalinen kestävyys.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Toinen tapa kuvata kestävää kehitystä onkin sijoittaa nuo eri ulottuvuudet diassa oikealla esitetyllä tavalla sisäkkäisinä palloina tai kehinä, mikä  vihjaa</a:t>
            </a:r>
            <a:r>
              <a:rPr lang="fi-FI" sz="1800">
                <a:solidFill>
                  <a:srgbClr val="212529"/>
                </a:solidFill>
                <a:effectLst/>
                <a:latin typeface="Lato" panose="020F0502020204030203" pitchFamily="34" charset="0"/>
                <a:ea typeface="Calibri" panose="020F0502020204030204" pitchFamily="34" charset="0"/>
                <a:cs typeface="Times New Roman" panose="02020603050405020304" pitchFamily="18" charset="0"/>
              </a:rPr>
              <a:t>, että luonnonsysteemi on ensisijainen ja ihmisen yhteiskunnat ovat mahdollisia vain ekologisten reunaehtojen täyttyessä, ja vastaavasti kestävää taloutta voidaan rakentaa vain toimivien yhteiskuntien puitteissa.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endParaRPr lang="fi-FI"/>
          </a:p>
        </p:txBody>
      </p:sp>
      <p:sp>
        <p:nvSpPr>
          <p:cNvPr id="4" name="Slide Number Placeholder 3"/>
          <p:cNvSpPr>
            <a:spLocks noGrp="1"/>
          </p:cNvSpPr>
          <p:nvPr>
            <p:ph type="sldNum" sz="quarter" idx="5"/>
          </p:nvPr>
        </p:nvSpPr>
        <p:spPr/>
        <p:txBody>
          <a:bodyPr/>
          <a:lstStyle/>
          <a:p>
            <a:fld id="{D44CFDBE-A849-194D-A9F3-12B7C16340B4}" type="slidenum">
              <a:rPr lang="fi-FI" smtClean="0"/>
              <a:t>6</a:t>
            </a:fld>
            <a:endParaRPr lang="fi-FI"/>
          </a:p>
        </p:txBody>
      </p:sp>
    </p:spTree>
    <p:extLst>
      <p:ext uri="{BB962C8B-B14F-4D97-AF65-F5344CB8AC3E}">
        <p14:creationId xmlns:p14="http://schemas.microsoft.com/office/powerpoint/2010/main" val="112622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800">
                <a:effectLst/>
                <a:latin typeface="Lato"/>
                <a:ea typeface="Times New Roman" panose="02020603050405020304" pitchFamily="18" charset="0"/>
                <a:cs typeface="Lato"/>
              </a:rPr>
              <a:t>Tähän monille tuttuun kuvaan </a:t>
            </a:r>
            <a:r>
              <a:rPr lang="fi-FI" sz="1800">
                <a:latin typeface="Lato"/>
                <a:ea typeface="Times New Roman" panose="02020603050405020304" pitchFamily="18" charset="0"/>
                <a:cs typeface="Lato"/>
              </a:rPr>
              <a:t>voi</a:t>
            </a:r>
            <a:r>
              <a:rPr lang="fi-FI" sz="1800">
                <a:effectLst/>
                <a:latin typeface="Lato"/>
                <a:ea typeface="Times New Roman" panose="02020603050405020304" pitchFamily="18" charset="0"/>
                <a:cs typeface="Lato"/>
              </a:rPr>
              <a:t> johdantona sanoa, että </a:t>
            </a:r>
            <a:r>
              <a:rPr lang="fi-FI" sz="1800">
                <a:latin typeface="Lato"/>
                <a:ea typeface="Times New Roman" panose="02020603050405020304" pitchFamily="18" charset="0"/>
                <a:cs typeface="Lato"/>
              </a:rPr>
              <a:t>kesällä 2022 </a:t>
            </a:r>
            <a:r>
              <a:rPr lang="fi-FI" sz="1800">
                <a:effectLst/>
                <a:latin typeface="Lato"/>
                <a:ea typeface="Times New Roman" panose="02020603050405020304" pitchFamily="18" charset="0"/>
                <a:cs typeface="Lato"/>
              </a:rPr>
              <a:t>Tukholmassa järjestettiin YK:n iso ympäristö- ja kehityskonferenssi, jollaisia on järjestetty 50 vuoden ajan aina 10 vuoden välein. Ja miksi juuri Tukholmassa niin sen vuoksi, että kestävän kehityksen kansainvälinen yhteistyö lähti liikkeelle Ruotsista 1960-luvun lopulla ja vuonna 1972 järjestettiin Ruotsin aloitteesta ensimmäinen iso YK:n ympäristö- ja kehityskokous Tukholmassa ja nyt sitten 50 vuotta myöhemmin YK:n konferenssi palasi Tukholmaan. Eli kansainvälisellä ympäristö- ja kehitysyhteistyöllä on ruotsalaiset juuret. </a:t>
            </a: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Yksi näistä isoista kokouksista oli Rio de Janeirossa pidetty konferenssi vuonna 1992, joka varmaan on tunnetuin ja kenties Tukholman kokouksen ohella onnistunein kokous, kansainvälisen ympäristöyhteistyön merkkipaalu, jossa päästiin alkuun sekä kansainvälisessä ilmastonmuutoksen vastaisessa työssä myös monimuotoisuuden hupenemista koskevassa yhteistyössä.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Eli nämä nykyisin kaikkein polttavimmat ympäristöongelmat ovat olleet kansainvälisen ympäristöpolitiikan ytimessä jo 30 vuoden ajan ja toki ne oli tunnistettu jo paljon sitä ennenkin, mutta siitä huolimatta niiden ratkaisemisessa ei ole onnistuttu.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Segoe UI" panose="020B0502040204020203"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Miten tämä liittyy tähän kuvaan on se, että Tukholmaa edeltäneessä vuonna 2012 pidetyssä YK:n suuressa ympäristö- ja kehityskokouksessa – joka sekin oli Riossa – sovittiin, että luotaisiin maailmaan uudet kestävän kehityksen tavoitteet. Maailman johtaja nuijivat nämä tavoitteet pöytään lopulta vuonna 2015 – pitkällisen, kymmenien maiden yhteistyön lopputuloksena.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Tässä prosessissa muun muassa sovittiin, että mainitut kolme pilaria olisivat tasapainoisemmin edustettuna, kuin YK:n tavoitteissa aiemmin –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eli YK:n tavoitteet olivat painottuneet sosiaalisiin asioihin -  ja nyt sovittiin että taloudellisia, sosiaalisia ja ekologisia ulottuvuuksia koskevien tavoitteiden tulisi toimia paremmin yhdessä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Segoe UI" panose="020B0502040204020203"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Tällä tavoin saatiin kuvassa esitetyt 17 Kestävän kehityksen tavoitetta.  </a:t>
            </a:r>
            <a:endParaRPr lang="fi-FI" sz="1800">
              <a:effectLst/>
              <a:latin typeface="Times New Roman" panose="02020603050405020304" pitchFamily="18" charset="0"/>
              <a:ea typeface="Times New Roman" panose="02020603050405020304" pitchFamily="18" charset="0"/>
            </a:endParaRPr>
          </a:p>
          <a:p>
            <a:pPr marL="685800"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Nämä tavoitteet jakautuvat 169 alatavoitteeksi ja niillä on lisäksi 247 indikaattoria tai mittaria, joilla edistymistä näiden tavoitteiden saavuttamiseksi seurataan. </a:t>
            </a:r>
            <a:endParaRPr lang="fi-FI" sz="1800">
              <a:effectLst/>
              <a:latin typeface="Times New Roman" panose="02020603050405020304" pitchFamily="18" charset="0"/>
              <a:ea typeface="Times New Roman" panose="02020603050405020304" pitchFamily="18" charset="0"/>
            </a:endParaRPr>
          </a:p>
          <a:p>
            <a:endParaRPr lang="en-US" b="0">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7</a:t>
            </a:fld>
            <a:endParaRPr lang="fi-FI"/>
          </a:p>
        </p:txBody>
      </p:sp>
    </p:spTree>
    <p:extLst>
      <p:ext uri="{BB962C8B-B14F-4D97-AF65-F5344CB8AC3E}">
        <p14:creationId xmlns:p14="http://schemas.microsoft.com/office/powerpoint/2010/main" val="230852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Nämä 17 tavoitetta voidaan jakaa vastaavanlaisiin kolmeen kehään tai pilariin – mutta toki useammalla kuin yhdellä tavalla.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Yksi tapa on esitettynä tässä tällaisena hääkakkukuviona.</a:t>
            </a:r>
            <a:endParaRPr lang="fi-FI" sz="1800">
              <a:effectLst/>
              <a:latin typeface="Times New Roman" panose="02020603050405020304" pitchFamily="18" charset="0"/>
              <a:ea typeface="Times New Roman" panose="02020603050405020304" pitchFamily="18" charset="0"/>
            </a:endParaRPr>
          </a:p>
          <a:p>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Kakun ekologiseen perustukseen kuuluvat ainakin tavoitteet 13-15 eli  ilmastonmuutoksen hillintä ja maanpäällisen ja vedenalaisen elämän suojeleminen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err="1">
                <a:solidFill>
                  <a:srgbClr val="212529"/>
                </a:solidFill>
                <a:effectLst/>
                <a:latin typeface="Lato" panose="020F0502020204030203" pitchFamily="34" charset="0"/>
                <a:ea typeface="Times New Roman" panose="02020603050405020304" pitchFamily="18" charset="0"/>
                <a:cs typeface="Calibri" panose="020F0502020204030204" pitchFamily="34" charset="0"/>
              </a:rPr>
              <a:t>KAkun</a:t>
            </a: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yläkerroksen taloudelliselle kehälle kuuluvat selvästi ainakin tavoite 8, eli ihmisarvoista työtä ja talouskasvua sekä tavoite 9 eli kestävä infrastruktuuri ja usein myös esimerkiksi tavoite 12 eli kestävä kulutus ja tuotanto</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Sosiaaliselle kehälle kuuluvat selvästikin ainakin perustarpeiden tyydyttyminen eli köyhyyden ja nälän poistaminen, terveyden, koulutuksen ja sukupuolten välisen tasa-arvon edistäminen, sekä puhdas vesi ja </a:t>
            </a:r>
            <a:r>
              <a:rPr lang="fi-FI" sz="1800" err="1">
                <a:solidFill>
                  <a:srgbClr val="212529"/>
                </a:solidFill>
                <a:effectLst/>
                <a:latin typeface="Lato" panose="020F0502020204030203" pitchFamily="34" charset="0"/>
                <a:ea typeface="Times New Roman" panose="02020603050405020304" pitchFamily="18" charset="0"/>
                <a:cs typeface="Calibri" panose="020F0502020204030204" pitchFamily="34" charset="0"/>
              </a:rPr>
              <a:t>sanitaatio</a:t>
            </a:r>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Mutta näiden perustarpeiden tyydyttämisen lisäksi sosiaalisen kestävyyden voi ajatella pitävän sisällään paljon laajemmin ihmistä ja yhteiskuntia koskevia asioita, kaikkea sitä miten voisimme  vastata siihen isoon kysymykseen, miten voisimme kaikki viettää ihmisarvoista hyvää elämää aidosti ekologisten rajojen puitteissa.</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cs typeface="Calibri" panose="020F050202020403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a:solidFill>
                  <a:srgbClr val="212529"/>
                </a:solidFill>
                <a:effectLst/>
                <a:latin typeface="Lato" panose="020F0502020204030203" pitchFamily="34" charset="0"/>
                <a:ea typeface="Times New Roman" panose="02020603050405020304" pitchFamily="18" charset="0"/>
              </a:rPr>
              <a:t>Ja YK:n kestävän kehityksen tavoitteet, Agenda 2030, on tuorein vastaus tähän kysymykseen.  </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Lato" panose="020F0502020204030203" pitchFamily="34" charset="0"/>
                <a:ea typeface="Times New Roman" panose="02020603050405020304" pitchFamily="18" charset="0"/>
                <a:cs typeface="Segoe UI" panose="020B0502040204020203" pitchFamily="34" charset="0"/>
              </a:rPr>
              <a:t> </a:t>
            </a:r>
            <a:endParaRPr lang="fi-FI" sz="1800">
              <a:effectLst/>
              <a:latin typeface="Times New Roman" panose="02020603050405020304" pitchFamily="18" charset="0"/>
              <a:ea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Segoe UI" panose="020B0502040204020203" pitchFamily="34" charset="0"/>
              </a:rPr>
              <a:t>Monien mielestä se ei ole riittävä vastaus ja kenenkään mielestä se ei ole täydellinen vastaus – ja siinä mielessä hyvin perustein, että näiden tavoitteiden välisiä yhteyksiä tarkasteltaessa oli alusta saakka selvää, että niiden välillä on ristiriitaisuuksia – eli että jonkin tavoitteen saavuttamiseksi tehty työ, vähentää mahdollisuuksia saavuttaa jokin toinen tavoite. JA voikin hyvin olla, ettei näitä kaikkia tavoitteita voida yhtä aikaa saavuttaa.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effectLst/>
                <a:latin typeface="Lato" panose="020F0502020204030203" pitchFamily="34" charset="0"/>
                <a:ea typeface="Times New Roman" panose="02020603050405020304" pitchFamily="18" charset="0"/>
                <a:cs typeface="Segoe UI" panose="020B0502040204020203"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Segoe UI" panose="020B0502040204020203" pitchFamily="34" charset="0"/>
              </a:rPr>
              <a:t>Mutta se ei tietenkään ole syy lamaantua. Vaan täytyy ymmärtää, että näiden YK:n kestävän kehityksen tavoitteiden välillä on myös synergioita, eli että yhden tavoitteen tavoittelu samalla edistää jotakin toisen tavoitteen päämäärää. Esimerkiksi kehittyvien maiden naisten oikeuksien ja koulutuksen edistäminen samalla vähentää paitsi esimerkiksi radikalisoitumisen riskiä myös väestönkasvua, koska kehittyvien maiden koulutetummat naiset tapaavat saada vähemmän lapsia kuin kouluttamattomat, millä on tunnettuja positiivisia vaikutuksia ekologisiin tavoitteisiin, kuten ilmastonmuutoksen vastaiseen kamppailuun.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Segoe UI" panose="020B0502040204020203" pitchFamily="34" charset="0"/>
              </a:rPr>
              <a:t>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i-FI" sz="1800">
                <a:solidFill>
                  <a:srgbClr val="212529"/>
                </a:solidFill>
                <a:effectLst/>
                <a:latin typeface="Lato" panose="020F0502020204030203" pitchFamily="34" charset="0"/>
                <a:ea typeface="Times New Roman" panose="02020603050405020304" pitchFamily="18" charset="0"/>
                <a:cs typeface="Segoe UI" panose="020B0502040204020203" pitchFamily="34" charset="0"/>
              </a:rPr>
              <a:t>Ja kun näitä eri tavoitteiden välisiä yhteyksiä on tieteellisissä tutkimuksissa tarkasteltu, on havaittu, että tavoitteiden välillä on synergioita enemmän kuin ristiriitoja. </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a:p>
          <a:p>
            <a:pPr>
              <a:lnSpc>
                <a:spcPct val="107000"/>
              </a:lnSpc>
              <a:spcAft>
                <a:spcPts val="800"/>
              </a:spcAft>
            </a:pPr>
            <a:endParaRPr lang="en-US" b="0"/>
          </a:p>
        </p:txBody>
      </p:sp>
      <p:sp>
        <p:nvSpPr>
          <p:cNvPr id="4" name="Slide Number Placeholder 3"/>
          <p:cNvSpPr>
            <a:spLocks noGrp="1"/>
          </p:cNvSpPr>
          <p:nvPr>
            <p:ph type="sldNum" sz="quarter" idx="5"/>
          </p:nvPr>
        </p:nvSpPr>
        <p:spPr/>
        <p:txBody>
          <a:bodyPr/>
          <a:lstStyle/>
          <a:p>
            <a:fld id="{D44CFDBE-A849-194D-A9F3-12B7C16340B4}" type="slidenum">
              <a:rPr lang="fi-FI" smtClean="0"/>
              <a:t>8</a:t>
            </a:fld>
            <a:endParaRPr lang="fi-FI"/>
          </a:p>
        </p:txBody>
      </p:sp>
    </p:spTree>
    <p:extLst>
      <p:ext uri="{BB962C8B-B14F-4D97-AF65-F5344CB8AC3E}">
        <p14:creationId xmlns:p14="http://schemas.microsoft.com/office/powerpoint/2010/main" val="27751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err="1"/>
              <a:t>Donitsitalous</a:t>
            </a:r>
            <a:r>
              <a:rPr lang="en-US"/>
              <a:t> on </a:t>
            </a:r>
            <a:r>
              <a:rPr lang="en-US" err="1"/>
              <a:t>saanut</a:t>
            </a:r>
            <a:r>
              <a:rPr lang="en-US"/>
              <a:t> </a:t>
            </a:r>
            <a:r>
              <a:rPr lang="en-US" err="1"/>
              <a:t>nimensä</a:t>
            </a:r>
            <a:r>
              <a:rPr lang="en-US"/>
              <a:t> </a:t>
            </a:r>
            <a:r>
              <a:rPr lang="en-US" err="1"/>
              <a:t>kuvion</a:t>
            </a:r>
            <a:r>
              <a:rPr lang="en-US"/>
              <a:t> </a:t>
            </a:r>
            <a:r>
              <a:rPr lang="en-US" err="1"/>
              <a:t>donitsia</a:t>
            </a:r>
            <a:r>
              <a:rPr lang="en-US"/>
              <a:t> </a:t>
            </a:r>
            <a:r>
              <a:rPr lang="en-US" err="1"/>
              <a:t>muistuttavasta</a:t>
            </a:r>
            <a:r>
              <a:rPr lang="en-US"/>
              <a:t> </a:t>
            </a:r>
            <a:r>
              <a:rPr lang="en-US" err="1"/>
              <a:t>ympärästä</a:t>
            </a:r>
            <a:r>
              <a:rPr lang="en-US"/>
              <a:t>, </a:t>
            </a:r>
            <a:r>
              <a:rPr lang="en-US" err="1"/>
              <a:t>jonka</a:t>
            </a:r>
            <a:r>
              <a:rPr lang="en-US"/>
              <a:t> </a:t>
            </a:r>
            <a:r>
              <a:rPr lang="en-US" err="1"/>
              <a:t>sisäreunan</a:t>
            </a:r>
            <a:r>
              <a:rPr lang="en-US"/>
              <a:t> </a:t>
            </a:r>
            <a:r>
              <a:rPr lang="en-US" err="1"/>
              <a:t>muodostaa</a:t>
            </a:r>
            <a:r>
              <a:rPr lang="en-US"/>
              <a:t> </a:t>
            </a:r>
            <a:r>
              <a:rPr lang="en-US" err="1"/>
              <a:t>sosiaalinen</a:t>
            </a:r>
            <a:r>
              <a:rPr lang="en-US"/>
              <a:t> </a:t>
            </a:r>
            <a:r>
              <a:rPr lang="en-US" err="1"/>
              <a:t>perusta</a:t>
            </a:r>
            <a:r>
              <a:rPr lang="en-US"/>
              <a:t> ja </a:t>
            </a:r>
            <a:r>
              <a:rPr lang="en-US" err="1"/>
              <a:t>ulkoreunan</a:t>
            </a:r>
            <a:r>
              <a:rPr lang="en-US"/>
              <a:t> </a:t>
            </a:r>
            <a:r>
              <a:rPr lang="en-US" err="1"/>
              <a:t>ekologinen</a:t>
            </a:r>
            <a:r>
              <a:rPr lang="en-US"/>
              <a:t> </a:t>
            </a:r>
            <a:r>
              <a:rPr lang="en-US" err="1"/>
              <a:t>katto</a:t>
            </a:r>
            <a:r>
              <a:rPr lang="en-US"/>
              <a:t>.  </a:t>
            </a:r>
            <a:endParaRPr lang="fi-FI"/>
          </a:p>
          <a:p>
            <a:r>
              <a:rPr lang="en-US"/>
              <a:t> </a:t>
            </a:r>
            <a:endParaRPr lang="en-US">
              <a:ea typeface="Calibri"/>
              <a:cs typeface="Calibri"/>
            </a:endParaRPr>
          </a:p>
          <a:p>
            <a:r>
              <a:rPr lang="en-US" err="1"/>
              <a:t>Donitsitalouden</a:t>
            </a:r>
            <a:r>
              <a:rPr lang="en-US"/>
              <a:t> </a:t>
            </a:r>
            <a:r>
              <a:rPr lang="en-US" err="1"/>
              <a:t>tavoitteena</a:t>
            </a:r>
            <a:r>
              <a:rPr lang="en-US"/>
              <a:t> on </a:t>
            </a:r>
            <a:r>
              <a:rPr lang="en-US" err="1"/>
              <a:t>saavuttaa</a:t>
            </a:r>
            <a:r>
              <a:rPr lang="en-US"/>
              <a:t> </a:t>
            </a:r>
            <a:r>
              <a:rPr lang="en-US" err="1"/>
              <a:t>tilanne</a:t>
            </a:r>
            <a:r>
              <a:rPr lang="en-US"/>
              <a:t>, </a:t>
            </a:r>
            <a:r>
              <a:rPr lang="en-US" err="1"/>
              <a:t>jossa</a:t>
            </a:r>
            <a:r>
              <a:rPr lang="en-US"/>
              <a:t> </a:t>
            </a:r>
            <a:r>
              <a:rPr lang="en-US" err="1"/>
              <a:t>kaikkien</a:t>
            </a:r>
            <a:r>
              <a:rPr lang="en-US"/>
              <a:t> </a:t>
            </a:r>
            <a:r>
              <a:rPr lang="en-US" err="1"/>
              <a:t>ihmisten</a:t>
            </a:r>
            <a:r>
              <a:rPr lang="en-US"/>
              <a:t> </a:t>
            </a:r>
            <a:r>
              <a:rPr lang="en-US" err="1"/>
              <a:t>hyvän</a:t>
            </a:r>
            <a:r>
              <a:rPr lang="en-US"/>
              <a:t> </a:t>
            </a:r>
            <a:r>
              <a:rPr lang="en-US" err="1"/>
              <a:t>elämän</a:t>
            </a:r>
            <a:r>
              <a:rPr lang="en-US"/>
              <a:t> </a:t>
            </a:r>
            <a:r>
              <a:rPr lang="en-US" err="1"/>
              <a:t>edellytykset</a:t>
            </a:r>
            <a:r>
              <a:rPr lang="en-US"/>
              <a:t> </a:t>
            </a:r>
            <a:r>
              <a:rPr lang="en-US" err="1"/>
              <a:t>täyttyvät</a:t>
            </a:r>
            <a:r>
              <a:rPr lang="en-US"/>
              <a:t>, </a:t>
            </a:r>
            <a:r>
              <a:rPr lang="en-US" err="1"/>
              <a:t>eli</a:t>
            </a:r>
            <a:r>
              <a:rPr lang="en-US"/>
              <a:t> </a:t>
            </a:r>
            <a:r>
              <a:rPr lang="en-US" err="1"/>
              <a:t>sosiaalinen</a:t>
            </a:r>
            <a:r>
              <a:rPr lang="en-US"/>
              <a:t> </a:t>
            </a:r>
            <a:r>
              <a:rPr lang="en-US" err="1"/>
              <a:t>perusta</a:t>
            </a:r>
            <a:r>
              <a:rPr lang="en-US"/>
              <a:t> on </a:t>
            </a:r>
            <a:r>
              <a:rPr lang="en-US" err="1"/>
              <a:t>kunnossa</a:t>
            </a:r>
            <a:r>
              <a:rPr lang="en-US"/>
              <a:t>. </a:t>
            </a:r>
            <a:r>
              <a:rPr lang="en-US" err="1"/>
              <a:t>Tällöin</a:t>
            </a:r>
            <a:r>
              <a:rPr lang="en-US"/>
              <a:t> </a:t>
            </a:r>
            <a:r>
              <a:rPr lang="en-US" err="1"/>
              <a:t>kuvion</a:t>
            </a:r>
            <a:r>
              <a:rPr lang="en-US"/>
              <a:t> </a:t>
            </a:r>
            <a:r>
              <a:rPr lang="en-US" err="1"/>
              <a:t>sisimmät</a:t>
            </a:r>
            <a:r>
              <a:rPr lang="en-US"/>
              <a:t> </a:t>
            </a:r>
            <a:r>
              <a:rPr lang="en-US" err="1"/>
              <a:t>sektorit</a:t>
            </a:r>
            <a:r>
              <a:rPr lang="en-US"/>
              <a:t>, </a:t>
            </a:r>
            <a:endParaRPr lang="en-US">
              <a:ea typeface="Calibri"/>
              <a:cs typeface="Calibri"/>
            </a:endParaRPr>
          </a:p>
          <a:p>
            <a:r>
              <a:rPr lang="en-US" err="1"/>
              <a:t>jotka</a:t>
            </a:r>
            <a:r>
              <a:rPr lang="en-US"/>
              <a:t> </a:t>
            </a:r>
            <a:r>
              <a:rPr lang="en-US" err="1"/>
              <a:t>mittaavat</a:t>
            </a:r>
            <a:r>
              <a:rPr lang="en-US"/>
              <a:t> </a:t>
            </a:r>
            <a:r>
              <a:rPr lang="en-US" err="1"/>
              <a:t>hyvän</a:t>
            </a:r>
            <a:r>
              <a:rPr lang="en-US"/>
              <a:t> </a:t>
            </a:r>
            <a:r>
              <a:rPr lang="en-US" err="1"/>
              <a:t>elämän</a:t>
            </a:r>
            <a:r>
              <a:rPr lang="en-US"/>
              <a:t> </a:t>
            </a:r>
            <a:r>
              <a:rPr lang="en-US" err="1"/>
              <a:t>edellytyksiä</a:t>
            </a:r>
            <a:r>
              <a:rPr lang="en-US"/>
              <a:t>, </a:t>
            </a:r>
            <a:r>
              <a:rPr lang="en-US" err="1"/>
              <a:t>olisivat</a:t>
            </a:r>
            <a:r>
              <a:rPr lang="en-US"/>
              <a:t> </a:t>
            </a:r>
            <a:r>
              <a:rPr lang="en-US" err="1"/>
              <a:t>kaikki</a:t>
            </a:r>
            <a:r>
              <a:rPr lang="en-US"/>
              <a:t> </a:t>
            </a:r>
            <a:r>
              <a:rPr lang="en-US" err="1"/>
              <a:t>sinisiä</a:t>
            </a:r>
            <a:r>
              <a:rPr lang="en-US"/>
              <a:t>. </a:t>
            </a:r>
            <a:r>
              <a:rPr lang="en-US" err="1"/>
              <a:t>Punainen</a:t>
            </a:r>
            <a:r>
              <a:rPr lang="en-US"/>
              <a:t> </a:t>
            </a:r>
            <a:r>
              <a:rPr lang="en-US" err="1"/>
              <a:t>väri</a:t>
            </a:r>
            <a:r>
              <a:rPr lang="en-US"/>
              <a:t> </a:t>
            </a:r>
            <a:r>
              <a:rPr lang="en-US" err="1"/>
              <a:t>kuvaa</a:t>
            </a:r>
            <a:r>
              <a:rPr lang="en-US"/>
              <a:t> </a:t>
            </a:r>
            <a:r>
              <a:rPr lang="en-US" err="1"/>
              <a:t>vajetta</a:t>
            </a:r>
            <a:r>
              <a:rPr lang="en-US"/>
              <a:t> </a:t>
            </a:r>
            <a:r>
              <a:rPr lang="en-US" err="1"/>
              <a:t>hyvän</a:t>
            </a:r>
            <a:r>
              <a:rPr lang="en-US"/>
              <a:t> </a:t>
            </a:r>
            <a:r>
              <a:rPr lang="en-US" err="1"/>
              <a:t>elämän</a:t>
            </a:r>
            <a:r>
              <a:rPr lang="en-US"/>
              <a:t> </a:t>
            </a:r>
            <a:r>
              <a:rPr lang="en-US" err="1"/>
              <a:t>edellytyksissä</a:t>
            </a:r>
            <a:r>
              <a:rPr lang="en-US"/>
              <a:t>. </a:t>
            </a:r>
            <a:endParaRPr lang="en-US">
              <a:ea typeface="Calibri"/>
              <a:cs typeface="Calibri"/>
            </a:endParaRPr>
          </a:p>
          <a:p>
            <a:r>
              <a:rPr lang="en-US"/>
              <a:t> </a:t>
            </a:r>
            <a:endParaRPr lang="en-US">
              <a:ea typeface="Calibri"/>
              <a:cs typeface="Calibri"/>
            </a:endParaRPr>
          </a:p>
          <a:p>
            <a:r>
              <a:rPr lang="en-US" err="1"/>
              <a:t>Hyvän</a:t>
            </a:r>
            <a:r>
              <a:rPr lang="en-US"/>
              <a:t> </a:t>
            </a:r>
            <a:r>
              <a:rPr lang="en-US" err="1"/>
              <a:t>elämän</a:t>
            </a:r>
            <a:r>
              <a:rPr lang="en-US"/>
              <a:t> </a:t>
            </a:r>
            <a:r>
              <a:rPr lang="en-US" err="1"/>
              <a:t>edellytyksen</a:t>
            </a:r>
            <a:r>
              <a:rPr lang="en-US"/>
              <a:t> on </a:t>
            </a:r>
            <a:r>
              <a:rPr lang="en-US" err="1"/>
              <a:t>kuitenkin</a:t>
            </a:r>
            <a:r>
              <a:rPr lang="en-US"/>
              <a:t> </a:t>
            </a:r>
            <a:r>
              <a:rPr lang="en-US" err="1"/>
              <a:t>saavutettava</a:t>
            </a:r>
            <a:r>
              <a:rPr lang="en-US"/>
              <a:t> </a:t>
            </a:r>
            <a:r>
              <a:rPr lang="en-US" err="1"/>
              <a:t>ylikuormittamatta</a:t>
            </a:r>
            <a:r>
              <a:rPr lang="en-US"/>
              <a:t> </a:t>
            </a:r>
            <a:r>
              <a:rPr lang="en-US" err="1"/>
              <a:t>maapallon</a:t>
            </a:r>
            <a:r>
              <a:rPr lang="en-US"/>
              <a:t> </a:t>
            </a:r>
            <a:r>
              <a:rPr lang="en-US" err="1"/>
              <a:t>ekologisia</a:t>
            </a:r>
            <a:r>
              <a:rPr lang="en-US"/>
              <a:t> </a:t>
            </a:r>
            <a:r>
              <a:rPr lang="en-US" err="1"/>
              <a:t>prosesseja</a:t>
            </a:r>
            <a:r>
              <a:rPr lang="en-US"/>
              <a:t>, </a:t>
            </a:r>
            <a:r>
              <a:rPr lang="en-US" err="1"/>
              <a:t>eli</a:t>
            </a:r>
            <a:r>
              <a:rPr lang="en-US"/>
              <a:t> </a:t>
            </a:r>
            <a:r>
              <a:rPr lang="en-US" err="1"/>
              <a:t>rikkomatta</a:t>
            </a:r>
            <a:r>
              <a:rPr lang="en-US"/>
              <a:t> </a:t>
            </a:r>
            <a:r>
              <a:rPr lang="en-US" err="1"/>
              <a:t>ekologista</a:t>
            </a:r>
            <a:r>
              <a:rPr lang="en-US"/>
              <a:t> </a:t>
            </a:r>
            <a:r>
              <a:rPr lang="en-US" err="1"/>
              <a:t>kattoa</a:t>
            </a:r>
            <a:r>
              <a:rPr lang="en-US"/>
              <a:t>. </a:t>
            </a:r>
            <a:r>
              <a:rPr lang="en-US" err="1"/>
              <a:t>Ekologisen</a:t>
            </a:r>
            <a:r>
              <a:rPr lang="en-US"/>
              <a:t> </a:t>
            </a:r>
            <a:r>
              <a:rPr lang="en-US" err="1"/>
              <a:t>katon</a:t>
            </a:r>
            <a:r>
              <a:rPr lang="en-US"/>
              <a:t> </a:t>
            </a:r>
            <a:r>
              <a:rPr lang="en-US" err="1"/>
              <a:t>yläpuolelle</a:t>
            </a:r>
            <a:r>
              <a:rPr lang="en-US"/>
              <a:t> </a:t>
            </a:r>
            <a:r>
              <a:rPr lang="en-US" err="1"/>
              <a:t>menevät</a:t>
            </a:r>
            <a:r>
              <a:rPr lang="en-US"/>
              <a:t> </a:t>
            </a:r>
            <a:endParaRPr lang="en-US">
              <a:ea typeface="Calibri"/>
              <a:cs typeface="Calibri"/>
            </a:endParaRPr>
          </a:p>
          <a:p>
            <a:r>
              <a:rPr lang="en-US" err="1"/>
              <a:t>punaiset</a:t>
            </a:r>
            <a:r>
              <a:rPr lang="en-US"/>
              <a:t> </a:t>
            </a:r>
            <a:r>
              <a:rPr lang="en-US" err="1"/>
              <a:t>sektorit</a:t>
            </a:r>
            <a:r>
              <a:rPr lang="en-US"/>
              <a:t> </a:t>
            </a:r>
            <a:r>
              <a:rPr lang="en-US" err="1"/>
              <a:t>kuvaavat</a:t>
            </a:r>
            <a:r>
              <a:rPr lang="en-US"/>
              <a:t> </a:t>
            </a:r>
            <a:r>
              <a:rPr lang="en-US" err="1"/>
              <a:t>ylikuormitusta</a:t>
            </a:r>
            <a:r>
              <a:rPr lang="en-US"/>
              <a:t>, </a:t>
            </a:r>
            <a:r>
              <a:rPr lang="en-US" err="1"/>
              <a:t>joka</a:t>
            </a:r>
            <a:r>
              <a:rPr lang="en-US"/>
              <a:t> </a:t>
            </a:r>
            <a:r>
              <a:rPr lang="en-US" err="1"/>
              <a:t>johtaa</a:t>
            </a:r>
            <a:r>
              <a:rPr lang="en-US"/>
              <a:t> </a:t>
            </a:r>
            <a:r>
              <a:rPr lang="en-US" err="1"/>
              <a:t>haitallisiin</a:t>
            </a:r>
            <a:r>
              <a:rPr lang="en-US"/>
              <a:t> </a:t>
            </a:r>
            <a:r>
              <a:rPr lang="en-US" err="1"/>
              <a:t>muutoksiin</a:t>
            </a:r>
            <a:r>
              <a:rPr lang="en-US"/>
              <a:t> </a:t>
            </a:r>
            <a:r>
              <a:rPr lang="en-US" err="1"/>
              <a:t>ympäristössä</a:t>
            </a:r>
            <a:r>
              <a:rPr lang="en-US"/>
              <a:t> ja </a:t>
            </a:r>
            <a:r>
              <a:rPr lang="en-US" err="1"/>
              <a:t>vähentää</a:t>
            </a:r>
            <a:r>
              <a:rPr lang="en-US"/>
              <a:t> </a:t>
            </a:r>
            <a:r>
              <a:rPr lang="en-US" err="1"/>
              <a:t>hyvinvoinnin</a:t>
            </a:r>
            <a:r>
              <a:rPr lang="en-US"/>
              <a:t> </a:t>
            </a:r>
            <a:r>
              <a:rPr lang="en-US" err="1"/>
              <a:t>mahdollisuuksia</a:t>
            </a:r>
            <a:r>
              <a:rPr lang="en-US"/>
              <a:t>. </a:t>
            </a:r>
            <a:endParaRPr lang="en-US">
              <a:ea typeface="Calibri"/>
              <a:cs typeface="Calibri"/>
            </a:endParaRPr>
          </a:p>
          <a:p>
            <a:r>
              <a:rPr lang="en-US"/>
              <a:t> </a:t>
            </a:r>
            <a:endParaRPr lang="en-US">
              <a:ea typeface="Calibri"/>
              <a:cs typeface="Calibri"/>
            </a:endParaRPr>
          </a:p>
          <a:p>
            <a:r>
              <a:rPr lang="en-US" err="1"/>
              <a:t>Tämä</a:t>
            </a:r>
            <a:r>
              <a:rPr lang="en-US"/>
              <a:t> </a:t>
            </a:r>
            <a:r>
              <a:rPr lang="en-US" err="1"/>
              <a:t>donitsi</a:t>
            </a:r>
            <a:r>
              <a:rPr lang="en-US"/>
              <a:t> </a:t>
            </a:r>
            <a:r>
              <a:rPr lang="en-US" err="1"/>
              <a:t>kuvaa</a:t>
            </a:r>
            <a:r>
              <a:rPr lang="en-US"/>
              <a:t> mailman </a:t>
            </a:r>
            <a:r>
              <a:rPr lang="en-US" err="1"/>
              <a:t>tilannetta</a:t>
            </a:r>
            <a:r>
              <a:rPr lang="en-US"/>
              <a:t> </a:t>
            </a:r>
            <a:r>
              <a:rPr lang="en-US" err="1"/>
              <a:t>vuonna</a:t>
            </a:r>
            <a:r>
              <a:rPr lang="en-US"/>
              <a:t> 2015. </a:t>
            </a:r>
            <a:r>
              <a:rPr lang="en-US" err="1"/>
              <a:t>Kuten</a:t>
            </a:r>
            <a:r>
              <a:rPr lang="en-US"/>
              <a:t> </a:t>
            </a:r>
            <a:r>
              <a:rPr lang="en-US" err="1"/>
              <a:t>punainen</a:t>
            </a:r>
            <a:r>
              <a:rPr lang="en-US"/>
              <a:t> </a:t>
            </a:r>
            <a:r>
              <a:rPr lang="en-US" err="1"/>
              <a:t>väri</a:t>
            </a:r>
            <a:r>
              <a:rPr lang="en-US"/>
              <a:t> </a:t>
            </a:r>
            <a:r>
              <a:rPr lang="en-US" err="1"/>
              <a:t>kuviossa</a:t>
            </a:r>
            <a:r>
              <a:rPr lang="en-US"/>
              <a:t> </a:t>
            </a:r>
            <a:r>
              <a:rPr lang="en-US" err="1"/>
              <a:t>osoittaa</a:t>
            </a:r>
            <a:r>
              <a:rPr lang="en-US"/>
              <a:t>, </a:t>
            </a:r>
            <a:r>
              <a:rPr lang="en-US" err="1"/>
              <a:t>ekologiset</a:t>
            </a:r>
            <a:r>
              <a:rPr lang="en-US"/>
              <a:t> </a:t>
            </a:r>
            <a:r>
              <a:rPr lang="en-US" err="1"/>
              <a:t>rajat</a:t>
            </a:r>
            <a:r>
              <a:rPr lang="en-US"/>
              <a:t> </a:t>
            </a:r>
            <a:r>
              <a:rPr lang="en-US" err="1"/>
              <a:t>ovat</a:t>
            </a:r>
            <a:r>
              <a:rPr lang="en-US"/>
              <a:t> </a:t>
            </a:r>
            <a:r>
              <a:rPr lang="en-US" err="1"/>
              <a:t>ylittyneet</a:t>
            </a:r>
            <a:r>
              <a:rPr lang="en-US"/>
              <a:t> </a:t>
            </a:r>
            <a:r>
              <a:rPr lang="en-US" err="1"/>
              <a:t>useimmilla</a:t>
            </a:r>
            <a:r>
              <a:rPr lang="en-US"/>
              <a:t> </a:t>
            </a:r>
            <a:r>
              <a:rPr lang="en-US" err="1"/>
              <a:t>sektorilla</a:t>
            </a:r>
            <a:r>
              <a:rPr lang="en-US"/>
              <a:t>, ja </a:t>
            </a:r>
            <a:r>
              <a:rPr lang="en-US" err="1"/>
              <a:t>sosiaalisen</a:t>
            </a:r>
            <a:r>
              <a:rPr lang="en-US"/>
              <a:t> </a:t>
            </a:r>
            <a:r>
              <a:rPr lang="en-US" err="1"/>
              <a:t>perustan</a:t>
            </a:r>
            <a:r>
              <a:rPr lang="en-US"/>
              <a:t> </a:t>
            </a:r>
            <a:r>
              <a:rPr lang="en-US" err="1"/>
              <a:t>sektoreissakin</a:t>
            </a:r>
            <a:r>
              <a:rPr lang="en-US"/>
              <a:t> on </a:t>
            </a:r>
            <a:r>
              <a:rPr lang="en-US" err="1"/>
              <a:t>vajetta</a:t>
            </a:r>
            <a:r>
              <a:rPr lang="en-US"/>
              <a:t>.  </a:t>
            </a:r>
            <a:endParaRPr lang="en-US">
              <a:ea typeface="Calibri"/>
              <a:cs typeface="Calibri"/>
            </a:endParaRPr>
          </a:p>
          <a:p>
            <a:r>
              <a:rPr lang="en-US"/>
              <a:t> </a:t>
            </a:r>
            <a:endParaRPr lang="en-US">
              <a:ea typeface="Calibri"/>
              <a:cs typeface="Calibri"/>
            </a:endParaRPr>
          </a:p>
          <a:p>
            <a:r>
              <a:rPr lang="en-US"/>
              <a:t>Koko </a:t>
            </a:r>
            <a:r>
              <a:rPr lang="en-US" err="1"/>
              <a:t>maailmaa</a:t>
            </a:r>
            <a:r>
              <a:rPr lang="en-US"/>
              <a:t> </a:t>
            </a:r>
            <a:r>
              <a:rPr lang="en-US" err="1"/>
              <a:t>kuvaava</a:t>
            </a:r>
            <a:r>
              <a:rPr lang="en-US"/>
              <a:t> </a:t>
            </a:r>
            <a:r>
              <a:rPr lang="en-US" err="1"/>
              <a:t>donitsi</a:t>
            </a:r>
            <a:r>
              <a:rPr lang="en-US"/>
              <a:t> </a:t>
            </a:r>
            <a:r>
              <a:rPr lang="en-US" err="1"/>
              <a:t>antaa</a:t>
            </a:r>
            <a:r>
              <a:rPr lang="en-US"/>
              <a:t> </a:t>
            </a:r>
            <a:r>
              <a:rPr lang="en-US" err="1"/>
              <a:t>kuitenkin</a:t>
            </a:r>
            <a:r>
              <a:rPr lang="en-US"/>
              <a:t> </a:t>
            </a:r>
            <a:r>
              <a:rPr lang="en-US" err="1"/>
              <a:t>liian</a:t>
            </a:r>
            <a:r>
              <a:rPr lang="en-US"/>
              <a:t> </a:t>
            </a:r>
            <a:r>
              <a:rPr lang="en-US" err="1"/>
              <a:t>positiivisisen</a:t>
            </a:r>
            <a:r>
              <a:rPr lang="en-US"/>
              <a:t> </a:t>
            </a:r>
            <a:r>
              <a:rPr lang="en-US" err="1"/>
              <a:t>kuvan</a:t>
            </a:r>
            <a:r>
              <a:rPr lang="en-US"/>
              <a:t> </a:t>
            </a:r>
            <a:r>
              <a:rPr lang="en-US" err="1"/>
              <a:t>sosiaalisen</a:t>
            </a:r>
            <a:r>
              <a:rPr lang="en-US"/>
              <a:t> </a:t>
            </a:r>
            <a:r>
              <a:rPr lang="en-US" err="1"/>
              <a:t>perustan</a:t>
            </a:r>
            <a:r>
              <a:rPr lang="en-US"/>
              <a:t> </a:t>
            </a:r>
            <a:r>
              <a:rPr lang="en-US" err="1"/>
              <a:t>täyttymisestä</a:t>
            </a:r>
            <a:r>
              <a:rPr lang="en-US"/>
              <a:t>, </a:t>
            </a:r>
            <a:r>
              <a:rPr lang="en-US" err="1"/>
              <a:t>sillä</a:t>
            </a:r>
            <a:r>
              <a:rPr lang="en-US"/>
              <a:t> se </a:t>
            </a:r>
            <a:r>
              <a:rPr lang="en-US" err="1"/>
              <a:t>kuvastaa</a:t>
            </a:r>
            <a:r>
              <a:rPr lang="en-US"/>
              <a:t> </a:t>
            </a:r>
            <a:r>
              <a:rPr lang="en-US" err="1"/>
              <a:t>tilannetta</a:t>
            </a:r>
            <a:r>
              <a:rPr lang="en-US"/>
              <a:t>, </a:t>
            </a:r>
            <a:r>
              <a:rPr lang="en-US" err="1"/>
              <a:t>jossa</a:t>
            </a:r>
            <a:r>
              <a:rPr lang="en-US"/>
              <a:t> </a:t>
            </a:r>
            <a:r>
              <a:rPr lang="en-US" err="1"/>
              <a:t>resurssit</a:t>
            </a:r>
            <a:r>
              <a:rPr lang="en-US"/>
              <a:t> ja </a:t>
            </a:r>
            <a:r>
              <a:rPr lang="en-US" err="1"/>
              <a:t>olosuhteet</a:t>
            </a:r>
            <a:r>
              <a:rPr lang="en-US"/>
              <a:t> </a:t>
            </a:r>
            <a:r>
              <a:rPr lang="en-US" err="1"/>
              <a:t>olisivat</a:t>
            </a:r>
            <a:r>
              <a:rPr lang="en-US"/>
              <a:t> </a:t>
            </a:r>
            <a:r>
              <a:rPr lang="en-US" err="1"/>
              <a:t>jakautuneet</a:t>
            </a:r>
            <a:r>
              <a:rPr lang="en-US"/>
              <a:t> </a:t>
            </a:r>
            <a:r>
              <a:rPr lang="en-US" err="1"/>
              <a:t>tasaisesti</a:t>
            </a:r>
            <a:r>
              <a:rPr lang="en-US"/>
              <a:t> </a:t>
            </a:r>
            <a:r>
              <a:rPr lang="en-US" err="1"/>
              <a:t>kaikille</a:t>
            </a:r>
            <a:r>
              <a:rPr lang="en-US"/>
              <a:t> </a:t>
            </a:r>
            <a:r>
              <a:rPr lang="en-US" err="1"/>
              <a:t>maailman</a:t>
            </a:r>
            <a:r>
              <a:rPr lang="en-US"/>
              <a:t> </a:t>
            </a:r>
            <a:r>
              <a:rPr lang="en-US" err="1"/>
              <a:t>ihmisille</a:t>
            </a:r>
            <a:r>
              <a:rPr lang="en-US"/>
              <a:t>, </a:t>
            </a:r>
            <a:r>
              <a:rPr lang="en-US" err="1"/>
              <a:t>vaikka</a:t>
            </a:r>
            <a:r>
              <a:rPr lang="en-US"/>
              <a:t> </a:t>
            </a:r>
            <a:r>
              <a:rPr lang="en-US" err="1"/>
              <a:t>näin</a:t>
            </a:r>
            <a:r>
              <a:rPr lang="en-US"/>
              <a:t> </a:t>
            </a:r>
            <a:r>
              <a:rPr lang="en-US" err="1"/>
              <a:t>ei</a:t>
            </a:r>
            <a:r>
              <a:rPr lang="en-US"/>
              <a:t> </a:t>
            </a:r>
            <a:r>
              <a:rPr lang="en-US" err="1"/>
              <a:t>tietenkään</a:t>
            </a:r>
            <a:r>
              <a:rPr lang="en-US"/>
              <a:t> ole. </a:t>
            </a:r>
            <a:r>
              <a:rPr lang="en-US" err="1"/>
              <a:t>Tässä</a:t>
            </a:r>
            <a:r>
              <a:rPr lang="en-US"/>
              <a:t> </a:t>
            </a:r>
            <a:r>
              <a:rPr lang="en-US" err="1"/>
              <a:t>kuviossa</a:t>
            </a:r>
            <a:r>
              <a:rPr lang="en-US"/>
              <a:t> </a:t>
            </a:r>
            <a:r>
              <a:rPr lang="en-US" err="1"/>
              <a:t>esimerkiksi</a:t>
            </a:r>
            <a:r>
              <a:rPr lang="en-US"/>
              <a:t> </a:t>
            </a:r>
            <a:r>
              <a:rPr lang="en-US" err="1"/>
              <a:t>ravitsemussektori</a:t>
            </a:r>
            <a:r>
              <a:rPr lang="en-US"/>
              <a:t> on </a:t>
            </a:r>
            <a:r>
              <a:rPr lang="en-US" err="1"/>
              <a:t>kokonaan</a:t>
            </a:r>
            <a:r>
              <a:rPr lang="en-US"/>
              <a:t> </a:t>
            </a:r>
            <a:r>
              <a:rPr lang="en-US" err="1"/>
              <a:t>sininen</a:t>
            </a:r>
            <a:r>
              <a:rPr lang="en-US"/>
              <a:t>, </a:t>
            </a:r>
            <a:r>
              <a:rPr lang="en-US" err="1"/>
              <a:t>mikä</a:t>
            </a:r>
            <a:r>
              <a:rPr lang="en-US"/>
              <a:t> </a:t>
            </a:r>
            <a:r>
              <a:rPr lang="en-US" err="1"/>
              <a:t>kuvastaa</a:t>
            </a:r>
            <a:r>
              <a:rPr lang="en-US"/>
              <a:t> </a:t>
            </a:r>
            <a:r>
              <a:rPr lang="en-US" err="1"/>
              <a:t>sitä</a:t>
            </a:r>
            <a:r>
              <a:rPr lang="en-US"/>
              <a:t>, </a:t>
            </a:r>
            <a:r>
              <a:rPr lang="en-US" err="1"/>
              <a:t>että</a:t>
            </a:r>
            <a:r>
              <a:rPr lang="en-US"/>
              <a:t> </a:t>
            </a:r>
            <a:r>
              <a:rPr lang="en-US" err="1"/>
              <a:t>maailmassa</a:t>
            </a:r>
            <a:r>
              <a:rPr lang="en-US"/>
              <a:t> </a:t>
            </a:r>
            <a:r>
              <a:rPr lang="en-US" err="1"/>
              <a:t>tuotetaan</a:t>
            </a:r>
            <a:r>
              <a:rPr lang="en-US"/>
              <a:t> </a:t>
            </a:r>
            <a:r>
              <a:rPr lang="en-US" err="1"/>
              <a:t>niin</a:t>
            </a:r>
            <a:r>
              <a:rPr lang="en-US"/>
              <a:t> </a:t>
            </a:r>
            <a:r>
              <a:rPr lang="en-US" err="1"/>
              <a:t>paljon</a:t>
            </a:r>
            <a:r>
              <a:rPr lang="en-US"/>
              <a:t> </a:t>
            </a:r>
            <a:r>
              <a:rPr lang="en-US" err="1"/>
              <a:t>ruokaa</a:t>
            </a:r>
            <a:r>
              <a:rPr lang="en-US"/>
              <a:t>, </a:t>
            </a:r>
            <a:r>
              <a:rPr lang="en-US" err="1"/>
              <a:t>että</a:t>
            </a:r>
            <a:r>
              <a:rPr lang="en-US"/>
              <a:t> </a:t>
            </a:r>
            <a:r>
              <a:rPr lang="en-US" err="1"/>
              <a:t>tasaiseti</a:t>
            </a:r>
            <a:r>
              <a:rPr lang="en-US"/>
              <a:t> </a:t>
            </a:r>
            <a:r>
              <a:rPr lang="en-US" err="1"/>
              <a:t>jaettuna</a:t>
            </a:r>
            <a:r>
              <a:rPr lang="en-US"/>
              <a:t> </a:t>
            </a:r>
            <a:r>
              <a:rPr lang="en-US" err="1"/>
              <a:t>sitä</a:t>
            </a:r>
            <a:r>
              <a:rPr lang="en-US"/>
              <a:t> </a:t>
            </a:r>
            <a:r>
              <a:rPr lang="en-US" err="1"/>
              <a:t>riittäisi</a:t>
            </a:r>
            <a:r>
              <a:rPr lang="en-US"/>
              <a:t> </a:t>
            </a:r>
            <a:r>
              <a:rPr lang="en-US" err="1"/>
              <a:t>kaikille</a:t>
            </a:r>
            <a:r>
              <a:rPr lang="en-US"/>
              <a:t>. </a:t>
            </a:r>
            <a:r>
              <a:rPr lang="en-US" err="1"/>
              <a:t>Todellisuudessa</a:t>
            </a:r>
            <a:r>
              <a:rPr lang="en-US"/>
              <a:t> </a:t>
            </a:r>
            <a:r>
              <a:rPr lang="en-US" err="1"/>
              <a:t>maailmassa</a:t>
            </a:r>
            <a:r>
              <a:rPr lang="en-US"/>
              <a:t> </a:t>
            </a:r>
            <a:r>
              <a:rPr lang="en-US" err="1"/>
              <a:t>oli</a:t>
            </a:r>
            <a:r>
              <a:rPr lang="en-US"/>
              <a:t> </a:t>
            </a:r>
            <a:r>
              <a:rPr lang="en-US" err="1"/>
              <a:t>kuitenkin</a:t>
            </a:r>
            <a:r>
              <a:rPr lang="en-US"/>
              <a:t> </a:t>
            </a:r>
            <a:r>
              <a:rPr lang="en-US" err="1"/>
              <a:t>vuonna</a:t>
            </a:r>
            <a:r>
              <a:rPr lang="en-US"/>
              <a:t> 2015 </a:t>
            </a:r>
            <a:r>
              <a:rPr lang="en-US" err="1"/>
              <a:t>yli</a:t>
            </a:r>
            <a:r>
              <a:rPr lang="en-US"/>
              <a:t> 600 </a:t>
            </a:r>
            <a:r>
              <a:rPr lang="en-US" err="1"/>
              <a:t>miljonaa</a:t>
            </a:r>
            <a:r>
              <a:rPr lang="en-US"/>
              <a:t> </a:t>
            </a:r>
            <a:r>
              <a:rPr lang="en-US" err="1"/>
              <a:t>aliravittua</a:t>
            </a:r>
            <a:r>
              <a:rPr lang="en-US"/>
              <a:t> </a:t>
            </a:r>
            <a:r>
              <a:rPr lang="en-US" err="1"/>
              <a:t>ihmistä</a:t>
            </a:r>
            <a:r>
              <a:rPr lang="en-US"/>
              <a:t>, ja </a:t>
            </a:r>
            <a:r>
              <a:rPr lang="en-US" err="1"/>
              <a:t>vuonna</a:t>
            </a:r>
            <a:r>
              <a:rPr lang="en-US"/>
              <a:t> 2022 </a:t>
            </a:r>
            <a:r>
              <a:rPr lang="en-US" err="1"/>
              <a:t>heitä</a:t>
            </a:r>
            <a:r>
              <a:rPr lang="en-US"/>
              <a:t> </a:t>
            </a:r>
            <a:r>
              <a:rPr lang="en-US" err="1"/>
              <a:t>oli</a:t>
            </a:r>
            <a:r>
              <a:rPr lang="en-US"/>
              <a:t> </a:t>
            </a:r>
            <a:r>
              <a:rPr lang="en-US" err="1"/>
              <a:t>vielä</a:t>
            </a:r>
            <a:r>
              <a:rPr lang="en-US"/>
              <a:t> </a:t>
            </a:r>
            <a:r>
              <a:rPr lang="en-US" err="1"/>
              <a:t>enemmän</a:t>
            </a:r>
            <a:r>
              <a:rPr lang="en-US"/>
              <a:t>, </a:t>
            </a:r>
            <a:r>
              <a:rPr lang="en-US" err="1"/>
              <a:t>yli</a:t>
            </a:r>
            <a:r>
              <a:rPr lang="en-US"/>
              <a:t> 800 </a:t>
            </a:r>
            <a:r>
              <a:rPr lang="en-US" err="1"/>
              <a:t>miljoonaa</a:t>
            </a:r>
            <a:r>
              <a:rPr lang="en-US"/>
              <a:t>. </a:t>
            </a:r>
            <a:r>
              <a:rPr lang="en-US" err="1"/>
              <a:t>Toisaalta</a:t>
            </a:r>
            <a:r>
              <a:rPr lang="en-US"/>
              <a:t> </a:t>
            </a:r>
            <a:r>
              <a:rPr lang="en-US" err="1"/>
              <a:t>merkittävästi</a:t>
            </a:r>
            <a:r>
              <a:rPr lang="en-US"/>
              <a:t> </a:t>
            </a:r>
            <a:r>
              <a:rPr lang="en-US" err="1"/>
              <a:t>ylipainoisia</a:t>
            </a:r>
            <a:r>
              <a:rPr lang="en-US"/>
              <a:t> </a:t>
            </a:r>
            <a:r>
              <a:rPr lang="en-US" err="1"/>
              <a:t>ihmisiä</a:t>
            </a:r>
            <a:r>
              <a:rPr lang="en-US"/>
              <a:t> on </a:t>
            </a:r>
            <a:r>
              <a:rPr lang="en-US" err="1"/>
              <a:t>nykyään</a:t>
            </a:r>
            <a:r>
              <a:rPr lang="en-US"/>
              <a:t> </a:t>
            </a:r>
            <a:r>
              <a:rPr lang="en-US" err="1"/>
              <a:t>yli</a:t>
            </a:r>
            <a:r>
              <a:rPr lang="en-US"/>
              <a:t> </a:t>
            </a:r>
            <a:r>
              <a:rPr lang="en-US" err="1"/>
              <a:t>miljardi</a:t>
            </a:r>
            <a:r>
              <a:rPr lang="en-US"/>
              <a:t>, </a:t>
            </a:r>
            <a:r>
              <a:rPr lang="en-US" err="1"/>
              <a:t>mikä</a:t>
            </a:r>
            <a:r>
              <a:rPr lang="en-US"/>
              <a:t> </a:t>
            </a:r>
            <a:r>
              <a:rPr lang="en-US" err="1"/>
              <a:t>sekin</a:t>
            </a:r>
            <a:r>
              <a:rPr lang="en-US"/>
              <a:t> </a:t>
            </a:r>
            <a:r>
              <a:rPr lang="en-US" err="1"/>
              <a:t>aiheuttaa</a:t>
            </a:r>
            <a:r>
              <a:rPr lang="en-US"/>
              <a:t> </a:t>
            </a:r>
            <a:r>
              <a:rPr lang="en-US" err="1"/>
              <a:t>suuria</a:t>
            </a:r>
            <a:r>
              <a:rPr lang="en-US"/>
              <a:t> </a:t>
            </a:r>
            <a:r>
              <a:rPr lang="en-US" err="1"/>
              <a:t>terveysongelmia</a:t>
            </a:r>
            <a:r>
              <a:rPr lang="en-US"/>
              <a:t>. </a:t>
            </a:r>
            <a:endParaRPr lang="en-US">
              <a:ea typeface="Calibri"/>
              <a:cs typeface="Calibri"/>
            </a:endParaRPr>
          </a:p>
          <a:p>
            <a:r>
              <a:rPr lang="en-US"/>
              <a:t> </a:t>
            </a:r>
            <a:endParaRPr lang="en-US">
              <a:ea typeface="Calibri"/>
              <a:cs typeface="Calibri"/>
            </a:endParaRPr>
          </a:p>
          <a:p>
            <a:r>
              <a:rPr lang="en-US" err="1"/>
              <a:t>Maailman</a:t>
            </a:r>
            <a:r>
              <a:rPr lang="en-US"/>
              <a:t> </a:t>
            </a:r>
            <a:r>
              <a:rPr lang="en-US" err="1"/>
              <a:t>tilaa</a:t>
            </a:r>
            <a:r>
              <a:rPr lang="en-US"/>
              <a:t> </a:t>
            </a:r>
            <a:r>
              <a:rPr lang="en-US" err="1"/>
              <a:t>kuvaava</a:t>
            </a:r>
            <a:r>
              <a:rPr lang="en-US"/>
              <a:t> </a:t>
            </a:r>
            <a:r>
              <a:rPr lang="en-US" err="1"/>
              <a:t>donitsi</a:t>
            </a:r>
            <a:r>
              <a:rPr lang="en-US"/>
              <a:t> on </a:t>
            </a:r>
            <a:r>
              <a:rPr lang="en-US" err="1"/>
              <a:t>antaa</a:t>
            </a:r>
            <a:r>
              <a:rPr lang="en-US"/>
              <a:t> </a:t>
            </a:r>
            <a:r>
              <a:rPr lang="en-US" err="1"/>
              <a:t>kuitenkin</a:t>
            </a:r>
            <a:r>
              <a:rPr lang="en-US"/>
              <a:t> </a:t>
            </a:r>
            <a:r>
              <a:rPr lang="en-US" err="1"/>
              <a:t>hyvän</a:t>
            </a:r>
            <a:r>
              <a:rPr lang="en-US"/>
              <a:t> </a:t>
            </a:r>
            <a:r>
              <a:rPr lang="en-US" err="1"/>
              <a:t>kuvan</a:t>
            </a:r>
            <a:r>
              <a:rPr lang="en-US"/>
              <a:t> </a:t>
            </a:r>
            <a:r>
              <a:rPr lang="en-US" err="1"/>
              <a:t>ihmisen</a:t>
            </a:r>
            <a:r>
              <a:rPr lang="en-US"/>
              <a:t> </a:t>
            </a:r>
            <a:r>
              <a:rPr lang="en-US" err="1"/>
              <a:t>aiheuttamasta</a:t>
            </a:r>
            <a:r>
              <a:rPr lang="en-US"/>
              <a:t> </a:t>
            </a:r>
            <a:r>
              <a:rPr lang="en-US" err="1"/>
              <a:t>ekologisesta</a:t>
            </a:r>
            <a:r>
              <a:rPr lang="en-US"/>
              <a:t> </a:t>
            </a:r>
            <a:r>
              <a:rPr lang="en-US" err="1"/>
              <a:t>kuormituksesta</a:t>
            </a:r>
            <a:r>
              <a:rPr lang="en-US"/>
              <a:t>. </a:t>
            </a:r>
            <a:r>
              <a:rPr lang="en-US" err="1"/>
              <a:t>Esimerkiksi</a:t>
            </a:r>
            <a:r>
              <a:rPr lang="en-US"/>
              <a:t> </a:t>
            </a:r>
            <a:r>
              <a:rPr lang="en-US" err="1"/>
              <a:t>ilmasto</a:t>
            </a:r>
            <a:r>
              <a:rPr lang="en-US"/>
              <a:t> on </a:t>
            </a:r>
            <a:r>
              <a:rPr lang="en-US" err="1"/>
              <a:t>aidosti</a:t>
            </a:r>
            <a:r>
              <a:rPr lang="en-US"/>
              <a:t> </a:t>
            </a:r>
            <a:r>
              <a:rPr lang="en-US" err="1"/>
              <a:t>globaali</a:t>
            </a:r>
            <a:r>
              <a:rPr lang="en-US"/>
              <a:t>, ja </a:t>
            </a:r>
            <a:r>
              <a:rPr lang="en-US" err="1"/>
              <a:t>kasvihuonekaasupäästöt</a:t>
            </a:r>
            <a:r>
              <a:rPr lang="en-US"/>
              <a:t> </a:t>
            </a:r>
            <a:r>
              <a:rPr lang="en-US" err="1"/>
              <a:t>vaikuttavat</a:t>
            </a:r>
            <a:r>
              <a:rPr lang="en-US"/>
              <a:t> </a:t>
            </a:r>
            <a:r>
              <a:rPr lang="en-US" err="1"/>
              <a:t>ilmastoon</a:t>
            </a:r>
            <a:r>
              <a:rPr lang="en-US"/>
              <a:t> </a:t>
            </a:r>
            <a:r>
              <a:rPr lang="en-US" err="1"/>
              <a:t>samalla</a:t>
            </a:r>
            <a:r>
              <a:rPr lang="en-US"/>
              <a:t> </a:t>
            </a:r>
            <a:r>
              <a:rPr lang="en-US" err="1"/>
              <a:t>tavalla</a:t>
            </a:r>
            <a:r>
              <a:rPr lang="en-US"/>
              <a:t> </a:t>
            </a:r>
            <a:r>
              <a:rPr lang="en-US" err="1"/>
              <a:t>riippumatta</a:t>
            </a:r>
            <a:r>
              <a:rPr lang="en-US"/>
              <a:t> </a:t>
            </a:r>
            <a:r>
              <a:rPr lang="en-US" err="1"/>
              <a:t>siitä</a:t>
            </a:r>
            <a:r>
              <a:rPr lang="en-US"/>
              <a:t>, </a:t>
            </a:r>
            <a:r>
              <a:rPr lang="en-US" err="1"/>
              <a:t>missä</a:t>
            </a:r>
            <a:r>
              <a:rPr lang="en-US"/>
              <a:t> </a:t>
            </a:r>
            <a:r>
              <a:rPr lang="en-US" err="1"/>
              <a:t>päästöt</a:t>
            </a:r>
            <a:r>
              <a:rPr lang="en-US"/>
              <a:t> </a:t>
            </a:r>
            <a:r>
              <a:rPr lang="en-US" err="1"/>
              <a:t>tapahtuvat</a:t>
            </a:r>
            <a:r>
              <a:rPr lang="en-US"/>
              <a:t>.  </a:t>
            </a:r>
            <a:r>
              <a:rPr lang="en-US" err="1"/>
              <a:t>Myös</a:t>
            </a:r>
            <a:r>
              <a:rPr lang="en-US"/>
              <a:t> </a:t>
            </a:r>
            <a:r>
              <a:rPr lang="en-US" err="1"/>
              <a:t>maailmanlaajuinen</a:t>
            </a:r>
            <a:r>
              <a:rPr lang="en-US"/>
              <a:t> </a:t>
            </a:r>
            <a:r>
              <a:rPr lang="en-US" err="1"/>
              <a:t>kaupankäynti</a:t>
            </a:r>
            <a:r>
              <a:rPr lang="en-US"/>
              <a:t> </a:t>
            </a:r>
            <a:r>
              <a:rPr lang="en-US" err="1"/>
              <a:t>johtaa</a:t>
            </a:r>
            <a:r>
              <a:rPr lang="en-US"/>
              <a:t> </a:t>
            </a:r>
            <a:r>
              <a:rPr lang="en-US" err="1"/>
              <a:t>siihen</a:t>
            </a:r>
            <a:r>
              <a:rPr lang="en-US"/>
              <a:t>, </a:t>
            </a:r>
            <a:r>
              <a:rPr lang="en-US" err="1"/>
              <a:t>että</a:t>
            </a:r>
            <a:r>
              <a:rPr lang="en-US"/>
              <a:t> </a:t>
            </a:r>
            <a:r>
              <a:rPr lang="en-US" err="1"/>
              <a:t>esimerkiksi</a:t>
            </a:r>
            <a:r>
              <a:rPr lang="en-US"/>
              <a:t>   </a:t>
            </a:r>
            <a:r>
              <a:rPr lang="en-US" err="1"/>
              <a:t>Suomessa</a:t>
            </a:r>
            <a:r>
              <a:rPr lang="en-US"/>
              <a:t> </a:t>
            </a:r>
            <a:r>
              <a:rPr lang="en-US" err="1"/>
              <a:t>tapahtuvasta</a:t>
            </a:r>
            <a:r>
              <a:rPr lang="en-US"/>
              <a:t> </a:t>
            </a:r>
            <a:r>
              <a:rPr lang="en-US" err="1"/>
              <a:t>kulutuksesta</a:t>
            </a:r>
            <a:r>
              <a:rPr lang="en-US"/>
              <a:t> </a:t>
            </a:r>
            <a:r>
              <a:rPr lang="en-US" err="1"/>
              <a:t>aiheutuu</a:t>
            </a:r>
            <a:r>
              <a:rPr lang="en-US"/>
              <a:t> </a:t>
            </a:r>
            <a:r>
              <a:rPr lang="en-US" err="1"/>
              <a:t>merkittävää</a:t>
            </a:r>
            <a:r>
              <a:rPr lang="en-US"/>
              <a:t> </a:t>
            </a:r>
            <a:r>
              <a:rPr lang="en-US" err="1"/>
              <a:t>ekologista</a:t>
            </a:r>
            <a:r>
              <a:rPr lang="en-US"/>
              <a:t> </a:t>
            </a:r>
            <a:r>
              <a:rPr lang="en-US" err="1"/>
              <a:t>kuormitusta</a:t>
            </a:r>
            <a:r>
              <a:rPr lang="en-US"/>
              <a:t> </a:t>
            </a:r>
            <a:r>
              <a:rPr lang="en-US" err="1"/>
              <a:t>Suomen</a:t>
            </a:r>
            <a:r>
              <a:rPr lang="en-US"/>
              <a:t> </a:t>
            </a:r>
            <a:r>
              <a:rPr lang="en-US" err="1"/>
              <a:t>rajojen</a:t>
            </a:r>
            <a:r>
              <a:rPr lang="en-US"/>
              <a:t> </a:t>
            </a:r>
            <a:r>
              <a:rPr lang="en-US" err="1"/>
              <a:t>ulkopuolella</a:t>
            </a:r>
            <a:r>
              <a:rPr lang="en-US"/>
              <a:t>. </a:t>
            </a:r>
            <a:endParaRPr lang="en-US">
              <a:ea typeface="Calibri"/>
              <a:cs typeface="Calibri"/>
            </a:endParaRPr>
          </a:p>
          <a:p>
            <a:r>
              <a:rPr lang="en-US"/>
              <a:t> </a:t>
            </a:r>
            <a:endParaRPr lang="en-US">
              <a:ea typeface="Calibri"/>
              <a:cs typeface="Calibri"/>
            </a:endParaRPr>
          </a:p>
          <a:p>
            <a:r>
              <a:rPr lang="en-US" err="1"/>
              <a:t>Kuvassa</a:t>
            </a:r>
            <a:r>
              <a:rPr lang="en-US"/>
              <a:t> </a:t>
            </a:r>
            <a:r>
              <a:rPr lang="en-US" err="1"/>
              <a:t>olevaa</a:t>
            </a:r>
            <a:r>
              <a:rPr lang="en-US"/>
              <a:t> </a:t>
            </a:r>
            <a:r>
              <a:rPr lang="en-US" err="1"/>
              <a:t>linkkiä</a:t>
            </a:r>
            <a:r>
              <a:rPr lang="en-US"/>
              <a:t> </a:t>
            </a:r>
            <a:r>
              <a:rPr lang="en-US" err="1"/>
              <a:t>seuraamalla</a:t>
            </a:r>
            <a:r>
              <a:rPr lang="en-US"/>
              <a:t> </a:t>
            </a:r>
            <a:r>
              <a:rPr lang="en-US" err="1"/>
              <a:t>pääset</a:t>
            </a:r>
            <a:r>
              <a:rPr lang="en-US"/>
              <a:t> </a:t>
            </a:r>
            <a:r>
              <a:rPr lang="en-US" err="1"/>
              <a:t>sivustolle</a:t>
            </a:r>
            <a:r>
              <a:rPr lang="en-US"/>
              <a:t>, </a:t>
            </a:r>
            <a:r>
              <a:rPr lang="en-US" err="1"/>
              <a:t>jossa</a:t>
            </a:r>
            <a:r>
              <a:rPr lang="en-US"/>
              <a:t> </a:t>
            </a:r>
            <a:r>
              <a:rPr lang="en-US" err="1"/>
              <a:t>voit</a:t>
            </a:r>
            <a:r>
              <a:rPr lang="en-US"/>
              <a:t> </a:t>
            </a:r>
            <a:r>
              <a:rPr lang="en-US" err="1"/>
              <a:t>tarkastella</a:t>
            </a:r>
            <a:r>
              <a:rPr lang="en-US"/>
              <a:t> </a:t>
            </a:r>
            <a:r>
              <a:rPr lang="en-US" err="1"/>
              <a:t>maakohtaisia</a:t>
            </a:r>
            <a:r>
              <a:rPr lang="en-US"/>
              <a:t> </a:t>
            </a:r>
            <a:r>
              <a:rPr lang="en-US" err="1"/>
              <a:t>donitseja</a:t>
            </a:r>
            <a:r>
              <a:rPr lang="en-US"/>
              <a:t>.</a:t>
            </a:r>
            <a:endParaRPr lang="en-US">
              <a:ea typeface="Calibri"/>
              <a:cs typeface="Calibri"/>
            </a:endParaRPr>
          </a:p>
          <a:p>
            <a:endParaRPr lang="en-US">
              <a:ea typeface="Calibri"/>
              <a:cs typeface="Calibri"/>
            </a:endParaRPr>
          </a:p>
          <a:p>
            <a:r>
              <a:rPr lang="en-US" b="1" err="1">
                <a:ea typeface="Calibri" panose="020F0502020204030204"/>
                <a:cs typeface="Calibri"/>
              </a:rPr>
              <a:t>Lyhyesti</a:t>
            </a:r>
            <a:r>
              <a:rPr lang="en-US" b="1">
                <a:ea typeface="Calibri" panose="020F0502020204030204"/>
                <a:cs typeface="Calibri"/>
              </a:rPr>
              <a:t>: </a:t>
            </a:r>
          </a:p>
          <a:p>
            <a:endParaRPr lang="en-US">
              <a:ea typeface="Calibri" panose="020F0502020204030204"/>
              <a:cs typeface="Calibri"/>
            </a:endParaRPr>
          </a:p>
          <a:p>
            <a:r>
              <a:rPr lang="en-US" err="1">
                <a:cs typeface="Calibri"/>
              </a:rPr>
              <a:t>Yleinen</a:t>
            </a:r>
            <a:r>
              <a:rPr lang="en-US">
                <a:cs typeface="Calibri"/>
              </a:rPr>
              <a:t> </a:t>
            </a:r>
            <a:r>
              <a:rPr lang="en-US" err="1">
                <a:cs typeface="Calibri"/>
              </a:rPr>
              <a:t>donitsin</a:t>
            </a:r>
            <a:r>
              <a:rPr lang="en-US">
                <a:cs typeface="Calibri"/>
              </a:rPr>
              <a:t> </a:t>
            </a:r>
            <a:r>
              <a:rPr lang="en-US" err="1">
                <a:cs typeface="Calibri"/>
              </a:rPr>
              <a:t>ajatus</a:t>
            </a:r>
            <a:r>
              <a:rPr lang="en-US">
                <a:cs typeface="Calibri"/>
              </a:rPr>
              <a:t> – </a:t>
            </a:r>
            <a:r>
              <a:rPr lang="en-US" err="1">
                <a:cs typeface="Calibri"/>
              </a:rPr>
              <a:t>visuaalinen</a:t>
            </a:r>
            <a:r>
              <a:rPr lang="en-US">
                <a:cs typeface="Calibri"/>
              </a:rPr>
              <a:t> </a:t>
            </a:r>
            <a:r>
              <a:rPr lang="en-US" err="1">
                <a:cs typeface="Calibri"/>
              </a:rPr>
              <a:t>työkalu</a:t>
            </a:r>
            <a:r>
              <a:rPr lang="en-US">
                <a:cs typeface="Calibri"/>
              </a:rPr>
              <a:t> </a:t>
            </a:r>
            <a:r>
              <a:rPr lang="en-US" err="1">
                <a:cs typeface="Calibri"/>
              </a:rPr>
              <a:t>sosiaalisen</a:t>
            </a:r>
            <a:r>
              <a:rPr lang="en-US">
                <a:cs typeface="Calibri"/>
              </a:rPr>
              <a:t> ja </a:t>
            </a:r>
            <a:r>
              <a:rPr lang="en-US" err="1">
                <a:cs typeface="Calibri"/>
              </a:rPr>
              <a:t>ekologisen</a:t>
            </a:r>
            <a:r>
              <a:rPr lang="en-US">
                <a:cs typeface="Calibri"/>
              </a:rPr>
              <a:t> </a:t>
            </a:r>
            <a:r>
              <a:rPr lang="en-US" err="1">
                <a:cs typeface="Calibri"/>
              </a:rPr>
              <a:t>kestävyyden</a:t>
            </a:r>
            <a:r>
              <a:rPr lang="en-US">
                <a:cs typeface="Calibri"/>
              </a:rPr>
              <a:t> </a:t>
            </a:r>
            <a:r>
              <a:rPr lang="en-US" err="1">
                <a:cs typeface="Calibri"/>
              </a:rPr>
              <a:t>hahmottamiseen</a:t>
            </a:r>
            <a:r>
              <a:rPr lang="en-US">
                <a:cs typeface="Calibri"/>
              </a:rPr>
              <a:t>.</a:t>
            </a:r>
            <a:endParaRPr lang="en-US">
              <a:ea typeface="Calibri"/>
              <a:cs typeface="Calibri"/>
            </a:endParaRPr>
          </a:p>
          <a:p>
            <a:endParaRPr lang="en-US">
              <a:cs typeface="Calibri"/>
            </a:endParaRPr>
          </a:p>
          <a:p>
            <a:r>
              <a:rPr lang="en-US" err="1">
                <a:cs typeface="Calibri"/>
              </a:rPr>
              <a:t>Ekologinen</a:t>
            </a:r>
            <a:r>
              <a:rPr lang="en-US">
                <a:cs typeface="Calibri"/>
              </a:rPr>
              <a:t> </a:t>
            </a:r>
            <a:r>
              <a:rPr lang="en-US" err="1">
                <a:cs typeface="Calibri"/>
              </a:rPr>
              <a:t>katto</a:t>
            </a:r>
            <a:r>
              <a:rPr lang="en-US">
                <a:cs typeface="Calibri"/>
              </a:rPr>
              <a:t> = </a:t>
            </a:r>
            <a:r>
              <a:rPr lang="en-US" err="1">
                <a:cs typeface="Calibri"/>
              </a:rPr>
              <a:t>planeetan</a:t>
            </a:r>
            <a:r>
              <a:rPr lang="en-US">
                <a:cs typeface="Calibri"/>
              </a:rPr>
              <a:t> </a:t>
            </a:r>
            <a:r>
              <a:rPr lang="en-US" err="1">
                <a:cs typeface="Calibri"/>
              </a:rPr>
              <a:t>rajat</a:t>
            </a:r>
            <a:r>
              <a:rPr lang="en-US">
                <a:cs typeface="Calibri"/>
              </a:rPr>
              <a:t>. Jos </a:t>
            </a:r>
            <a:r>
              <a:rPr lang="en-US" err="1">
                <a:cs typeface="Calibri"/>
              </a:rPr>
              <a:t>ihmisen</a:t>
            </a:r>
            <a:r>
              <a:rPr lang="en-US">
                <a:cs typeface="Calibri"/>
              </a:rPr>
              <a:t> </a:t>
            </a:r>
            <a:r>
              <a:rPr lang="en-US" err="1">
                <a:cs typeface="Calibri"/>
              </a:rPr>
              <a:t>toiminta</a:t>
            </a:r>
            <a:r>
              <a:rPr lang="en-US">
                <a:cs typeface="Calibri"/>
              </a:rPr>
              <a:t> </a:t>
            </a:r>
            <a:r>
              <a:rPr lang="en-US" err="1">
                <a:cs typeface="Calibri"/>
              </a:rPr>
              <a:t>rikkoo</a:t>
            </a:r>
            <a:r>
              <a:rPr lang="en-US">
                <a:cs typeface="Calibri"/>
              </a:rPr>
              <a:t> </a:t>
            </a:r>
            <a:r>
              <a:rPr lang="en-US" err="1">
                <a:cs typeface="Calibri"/>
              </a:rPr>
              <a:t>ekologisen</a:t>
            </a:r>
            <a:r>
              <a:rPr lang="en-US">
                <a:cs typeface="Calibri"/>
              </a:rPr>
              <a:t> </a:t>
            </a:r>
            <a:r>
              <a:rPr lang="en-US" err="1">
                <a:cs typeface="Calibri"/>
              </a:rPr>
              <a:t>katon</a:t>
            </a:r>
            <a:r>
              <a:rPr lang="en-US">
                <a:cs typeface="Calibri"/>
              </a:rPr>
              <a:t>, </a:t>
            </a:r>
            <a:r>
              <a:rPr lang="en-US" err="1">
                <a:cs typeface="Calibri"/>
              </a:rPr>
              <a:t>planeetan</a:t>
            </a:r>
            <a:r>
              <a:rPr lang="en-US">
                <a:cs typeface="Calibri"/>
              </a:rPr>
              <a:t> </a:t>
            </a:r>
            <a:r>
              <a:rPr lang="en-US" err="1">
                <a:cs typeface="Calibri"/>
              </a:rPr>
              <a:t>toiminta</a:t>
            </a:r>
            <a:r>
              <a:rPr lang="en-US">
                <a:cs typeface="Calibri"/>
              </a:rPr>
              <a:t> </a:t>
            </a:r>
            <a:r>
              <a:rPr lang="en-US" err="1">
                <a:cs typeface="Calibri"/>
              </a:rPr>
              <a:t>muuttuu</a:t>
            </a:r>
            <a:r>
              <a:rPr lang="en-US">
                <a:cs typeface="Calibri"/>
              </a:rPr>
              <a:t> </a:t>
            </a:r>
            <a:r>
              <a:rPr lang="en-US" err="1">
                <a:cs typeface="Calibri"/>
              </a:rPr>
              <a:t>peruuttamattomasti</a:t>
            </a:r>
            <a:r>
              <a:rPr lang="en-US">
                <a:cs typeface="Calibri"/>
              </a:rPr>
              <a:t>. </a:t>
            </a:r>
            <a:r>
              <a:rPr lang="en-US" err="1">
                <a:cs typeface="Calibri"/>
              </a:rPr>
              <a:t>Planeetan</a:t>
            </a:r>
            <a:r>
              <a:rPr lang="en-US">
                <a:cs typeface="Calibri"/>
              </a:rPr>
              <a:t> </a:t>
            </a:r>
            <a:r>
              <a:rPr lang="en-US" err="1">
                <a:cs typeface="Calibri"/>
              </a:rPr>
              <a:t>toiminnan</a:t>
            </a:r>
            <a:r>
              <a:rPr lang="en-US">
                <a:cs typeface="Calibri"/>
              </a:rPr>
              <a:t> </a:t>
            </a:r>
            <a:r>
              <a:rPr lang="en-US" err="1">
                <a:cs typeface="Calibri"/>
              </a:rPr>
              <a:t>muutokset</a:t>
            </a:r>
            <a:r>
              <a:rPr lang="en-US">
                <a:cs typeface="Calibri"/>
              </a:rPr>
              <a:t> </a:t>
            </a:r>
            <a:r>
              <a:rPr lang="en-US" err="1">
                <a:cs typeface="Calibri"/>
              </a:rPr>
              <a:t>taas</a:t>
            </a:r>
            <a:r>
              <a:rPr lang="en-US">
                <a:cs typeface="Calibri"/>
              </a:rPr>
              <a:t> </a:t>
            </a:r>
            <a:r>
              <a:rPr lang="en-US" err="1">
                <a:cs typeface="Calibri"/>
              </a:rPr>
              <a:t>uhkaavat</a:t>
            </a:r>
            <a:r>
              <a:rPr lang="en-US">
                <a:cs typeface="Calibri"/>
              </a:rPr>
              <a:t> </a:t>
            </a:r>
            <a:r>
              <a:rPr lang="en-US" err="1">
                <a:cs typeface="Calibri"/>
              </a:rPr>
              <a:t>koko</a:t>
            </a:r>
            <a:r>
              <a:rPr lang="en-US">
                <a:cs typeface="Calibri"/>
              </a:rPr>
              <a:t> </a:t>
            </a:r>
            <a:r>
              <a:rPr lang="en-US" err="1">
                <a:cs typeface="Calibri"/>
              </a:rPr>
              <a:t>ihmisyhteisön</a:t>
            </a:r>
            <a:r>
              <a:rPr lang="en-US">
                <a:cs typeface="Calibri"/>
              </a:rPr>
              <a:t> </a:t>
            </a:r>
            <a:r>
              <a:rPr lang="en-US" err="1">
                <a:cs typeface="Calibri"/>
              </a:rPr>
              <a:t>olemassaoloa</a:t>
            </a:r>
            <a:r>
              <a:rPr lang="en-US">
                <a:cs typeface="Calibri"/>
              </a:rPr>
              <a:t>. </a:t>
            </a:r>
            <a:endParaRPr lang="en-US">
              <a:ea typeface="Calibri"/>
              <a:cs typeface="Calibri"/>
            </a:endParaRPr>
          </a:p>
          <a:p>
            <a:endParaRPr lang="en-US">
              <a:cs typeface="Calibri"/>
            </a:endParaRPr>
          </a:p>
          <a:p>
            <a:r>
              <a:rPr lang="en-US" err="1">
                <a:cs typeface="Calibri"/>
              </a:rPr>
              <a:t>Niin</a:t>
            </a:r>
            <a:r>
              <a:rPr lang="en-US">
                <a:cs typeface="Calibri"/>
              </a:rPr>
              <a:t> </a:t>
            </a:r>
            <a:r>
              <a:rPr lang="en-US" err="1">
                <a:cs typeface="Calibri"/>
              </a:rPr>
              <a:t>kauan</a:t>
            </a:r>
            <a:r>
              <a:rPr lang="en-US">
                <a:cs typeface="Calibri"/>
              </a:rPr>
              <a:t>, </a:t>
            </a:r>
            <a:r>
              <a:rPr lang="en-US" err="1">
                <a:cs typeface="Calibri"/>
              </a:rPr>
              <a:t>kun</a:t>
            </a:r>
            <a:r>
              <a:rPr lang="en-US">
                <a:cs typeface="Calibri"/>
              </a:rPr>
              <a:t> </a:t>
            </a:r>
            <a:r>
              <a:rPr lang="en-US" err="1">
                <a:cs typeface="Calibri"/>
              </a:rPr>
              <a:t>ekologiset</a:t>
            </a:r>
            <a:r>
              <a:rPr lang="en-US">
                <a:cs typeface="Calibri"/>
              </a:rPr>
              <a:t> </a:t>
            </a:r>
            <a:r>
              <a:rPr lang="en-US" err="1">
                <a:cs typeface="Calibri"/>
              </a:rPr>
              <a:t>vaikutukset</a:t>
            </a:r>
            <a:r>
              <a:rPr lang="en-US">
                <a:cs typeface="Calibri"/>
              </a:rPr>
              <a:t> </a:t>
            </a:r>
            <a:r>
              <a:rPr lang="en-US" err="1">
                <a:cs typeface="Calibri"/>
              </a:rPr>
              <a:t>pysyvät</a:t>
            </a:r>
            <a:r>
              <a:rPr lang="en-US">
                <a:cs typeface="Calibri"/>
              </a:rPr>
              <a:t> "</a:t>
            </a:r>
            <a:r>
              <a:rPr lang="en-US" err="1">
                <a:cs typeface="Calibri"/>
              </a:rPr>
              <a:t>vihreällä</a:t>
            </a:r>
            <a:r>
              <a:rPr lang="en-US">
                <a:cs typeface="Calibri"/>
              </a:rPr>
              <a:t> </a:t>
            </a:r>
            <a:r>
              <a:rPr lang="en-US" err="1">
                <a:cs typeface="Calibri"/>
              </a:rPr>
              <a:t>alueella</a:t>
            </a:r>
            <a:r>
              <a:rPr lang="en-US">
                <a:cs typeface="Calibri"/>
              </a:rPr>
              <a:t>", </a:t>
            </a:r>
            <a:r>
              <a:rPr lang="en-US" err="1">
                <a:cs typeface="Calibri"/>
              </a:rPr>
              <a:t>voidaan</a:t>
            </a:r>
            <a:r>
              <a:rPr lang="en-US">
                <a:cs typeface="Calibri"/>
              </a:rPr>
              <a:t> </a:t>
            </a:r>
            <a:r>
              <a:rPr lang="en-US" err="1">
                <a:cs typeface="Calibri"/>
              </a:rPr>
              <a:t>toiminnan</a:t>
            </a:r>
            <a:r>
              <a:rPr lang="en-US">
                <a:cs typeface="Calibri"/>
              </a:rPr>
              <a:t> </a:t>
            </a:r>
            <a:r>
              <a:rPr lang="en-US" err="1">
                <a:cs typeface="Calibri"/>
              </a:rPr>
              <a:t>ajatella</a:t>
            </a:r>
            <a:r>
              <a:rPr lang="en-US">
                <a:cs typeface="Calibri"/>
              </a:rPr>
              <a:t> </a:t>
            </a:r>
            <a:r>
              <a:rPr lang="en-US" err="1">
                <a:cs typeface="Calibri"/>
              </a:rPr>
              <a:t>olevan</a:t>
            </a:r>
            <a:r>
              <a:rPr lang="en-US">
                <a:cs typeface="Calibri"/>
              </a:rPr>
              <a:t> </a:t>
            </a:r>
            <a:r>
              <a:rPr lang="en-US" err="1">
                <a:cs typeface="Calibri"/>
              </a:rPr>
              <a:t>ainakin</a:t>
            </a:r>
            <a:r>
              <a:rPr lang="en-US">
                <a:cs typeface="Calibri"/>
              </a:rPr>
              <a:t> </a:t>
            </a:r>
            <a:r>
              <a:rPr lang="en-US" err="1">
                <a:cs typeface="Calibri"/>
              </a:rPr>
              <a:t>nykytiedon</a:t>
            </a:r>
            <a:r>
              <a:rPr lang="en-US">
                <a:cs typeface="Calibri"/>
              </a:rPr>
              <a:t> </a:t>
            </a:r>
            <a:r>
              <a:rPr lang="en-US" err="1">
                <a:cs typeface="Calibri"/>
              </a:rPr>
              <a:t>valossa</a:t>
            </a:r>
            <a:r>
              <a:rPr lang="en-US">
                <a:cs typeface="Calibri"/>
              </a:rPr>
              <a:t> </a:t>
            </a:r>
            <a:r>
              <a:rPr lang="en-US" err="1">
                <a:cs typeface="Calibri"/>
              </a:rPr>
              <a:t>turvallisissa</a:t>
            </a:r>
            <a:r>
              <a:rPr lang="en-US">
                <a:cs typeface="Calibri"/>
              </a:rPr>
              <a:t> </a:t>
            </a:r>
            <a:r>
              <a:rPr lang="en-US" err="1">
                <a:cs typeface="Calibri"/>
              </a:rPr>
              <a:t>rajoissa</a:t>
            </a:r>
            <a:r>
              <a:rPr lang="en-US">
                <a:cs typeface="Calibri"/>
              </a:rPr>
              <a:t>. </a:t>
            </a:r>
            <a:r>
              <a:rPr lang="en-US" err="1">
                <a:cs typeface="Calibri"/>
              </a:rPr>
              <a:t>Tällä</a:t>
            </a:r>
            <a:r>
              <a:rPr lang="en-US">
                <a:cs typeface="Calibri"/>
              </a:rPr>
              <a:t> </a:t>
            </a:r>
            <a:r>
              <a:rPr lang="en-US" err="1">
                <a:cs typeface="Calibri"/>
              </a:rPr>
              <a:t>hetkellä</a:t>
            </a:r>
            <a:r>
              <a:rPr lang="en-US">
                <a:cs typeface="Calibri"/>
              </a:rPr>
              <a:t> </a:t>
            </a:r>
            <a:r>
              <a:rPr lang="en-US" err="1">
                <a:cs typeface="Calibri"/>
              </a:rPr>
              <a:t>ihmiskunnan</a:t>
            </a:r>
            <a:r>
              <a:rPr lang="en-US">
                <a:cs typeface="Calibri"/>
              </a:rPr>
              <a:t> </a:t>
            </a:r>
            <a:r>
              <a:rPr lang="en-US" err="1">
                <a:cs typeface="Calibri"/>
              </a:rPr>
              <a:t>toiminta</a:t>
            </a:r>
            <a:r>
              <a:rPr lang="en-US">
                <a:cs typeface="Calibri"/>
              </a:rPr>
              <a:t> </a:t>
            </a:r>
            <a:r>
              <a:rPr lang="en-US" err="1">
                <a:cs typeface="Calibri"/>
              </a:rPr>
              <a:t>ylittää</a:t>
            </a:r>
            <a:r>
              <a:rPr lang="en-US">
                <a:cs typeface="Calibri"/>
              </a:rPr>
              <a:t> </a:t>
            </a:r>
            <a:r>
              <a:rPr lang="en-US" err="1">
                <a:cs typeface="Calibri"/>
              </a:rPr>
              <a:t>planeetan</a:t>
            </a:r>
            <a:r>
              <a:rPr lang="en-US">
                <a:cs typeface="Calibri"/>
              </a:rPr>
              <a:t> </a:t>
            </a:r>
            <a:r>
              <a:rPr lang="en-US" err="1">
                <a:cs typeface="Calibri"/>
              </a:rPr>
              <a:t>rajat</a:t>
            </a:r>
            <a:r>
              <a:rPr lang="en-US">
                <a:cs typeface="Calibri"/>
              </a:rPr>
              <a:t> </a:t>
            </a:r>
            <a:r>
              <a:rPr lang="en-US" err="1">
                <a:cs typeface="Calibri"/>
              </a:rPr>
              <a:t>monella</a:t>
            </a:r>
            <a:r>
              <a:rPr lang="en-US">
                <a:cs typeface="Calibri"/>
              </a:rPr>
              <a:t> </a:t>
            </a:r>
            <a:r>
              <a:rPr lang="en-US" err="1">
                <a:cs typeface="Calibri"/>
              </a:rPr>
              <a:t>eri</a:t>
            </a:r>
            <a:r>
              <a:rPr lang="en-US">
                <a:cs typeface="Calibri"/>
              </a:rPr>
              <a:t> </a:t>
            </a:r>
            <a:r>
              <a:rPr lang="en-US" err="1">
                <a:cs typeface="Calibri"/>
              </a:rPr>
              <a:t>mittarilla</a:t>
            </a:r>
            <a:r>
              <a:rPr lang="en-US">
                <a:cs typeface="Calibri"/>
              </a:rPr>
              <a:t>, </a:t>
            </a:r>
            <a:r>
              <a:rPr lang="en-US" err="1">
                <a:cs typeface="Calibri"/>
              </a:rPr>
              <a:t>näistä</a:t>
            </a:r>
            <a:r>
              <a:rPr lang="en-US">
                <a:cs typeface="Calibri"/>
              </a:rPr>
              <a:t> </a:t>
            </a:r>
            <a:r>
              <a:rPr lang="en-US" err="1">
                <a:cs typeface="Calibri"/>
              </a:rPr>
              <a:t>enemmän</a:t>
            </a:r>
            <a:r>
              <a:rPr lang="en-US">
                <a:cs typeface="Calibri"/>
              </a:rPr>
              <a:t> </a:t>
            </a:r>
            <a:r>
              <a:rPr lang="en-US" err="1">
                <a:cs typeface="Calibri"/>
              </a:rPr>
              <a:t>seuraavassa</a:t>
            </a:r>
            <a:r>
              <a:rPr lang="en-US">
                <a:cs typeface="Calibri"/>
              </a:rPr>
              <a:t> </a:t>
            </a:r>
            <a:r>
              <a:rPr lang="en-US" err="1">
                <a:cs typeface="Calibri"/>
              </a:rPr>
              <a:t>diassa</a:t>
            </a:r>
            <a:r>
              <a:rPr lang="en-US">
                <a:cs typeface="Calibri"/>
              </a:rPr>
              <a:t>.</a:t>
            </a:r>
            <a:endParaRPr lang="en-US">
              <a:ea typeface="Calibri"/>
              <a:cs typeface="Calibri"/>
            </a:endParaRPr>
          </a:p>
          <a:p>
            <a:endParaRPr lang="en-US">
              <a:cs typeface="Calibri"/>
            </a:endParaRPr>
          </a:p>
          <a:p>
            <a:r>
              <a:rPr lang="en-US" err="1">
                <a:cs typeface="Calibri"/>
              </a:rPr>
              <a:t>Sosiaalinen</a:t>
            </a:r>
            <a:r>
              <a:rPr lang="en-US">
                <a:cs typeface="Calibri"/>
              </a:rPr>
              <a:t> </a:t>
            </a:r>
            <a:r>
              <a:rPr lang="en-US" err="1">
                <a:cs typeface="Calibri"/>
              </a:rPr>
              <a:t>perusta</a:t>
            </a:r>
            <a:r>
              <a:rPr lang="en-US">
                <a:cs typeface="Calibri"/>
              </a:rPr>
              <a:t> =  </a:t>
            </a:r>
            <a:r>
              <a:rPr lang="en-US" err="1">
                <a:cs typeface="Calibri"/>
              </a:rPr>
              <a:t>Ihmisen</a:t>
            </a:r>
            <a:r>
              <a:rPr lang="en-US">
                <a:cs typeface="Calibri"/>
              </a:rPr>
              <a:t> </a:t>
            </a:r>
            <a:r>
              <a:rPr lang="en-US" err="1">
                <a:cs typeface="Calibri"/>
              </a:rPr>
              <a:t>hyvän</a:t>
            </a:r>
            <a:r>
              <a:rPr lang="en-US">
                <a:cs typeface="Calibri"/>
              </a:rPr>
              <a:t> </a:t>
            </a:r>
            <a:r>
              <a:rPr lang="en-US" err="1">
                <a:cs typeface="Calibri"/>
              </a:rPr>
              <a:t>elämän</a:t>
            </a:r>
            <a:r>
              <a:rPr lang="en-US">
                <a:cs typeface="Calibri"/>
              </a:rPr>
              <a:t> </a:t>
            </a:r>
            <a:r>
              <a:rPr lang="en-US" err="1">
                <a:cs typeface="Calibri"/>
              </a:rPr>
              <a:t>edellytykset</a:t>
            </a:r>
            <a:r>
              <a:rPr lang="en-US">
                <a:cs typeface="Calibri"/>
              </a:rPr>
              <a:t>, </a:t>
            </a:r>
            <a:r>
              <a:rPr lang="en-US" err="1">
                <a:cs typeface="Calibri"/>
              </a:rPr>
              <a:t>joita</a:t>
            </a:r>
            <a:r>
              <a:rPr lang="en-US">
                <a:cs typeface="Calibri"/>
              </a:rPr>
              <a:t> </a:t>
            </a:r>
            <a:r>
              <a:rPr lang="en-US" err="1">
                <a:cs typeface="Calibri"/>
              </a:rPr>
              <a:t>tässä</a:t>
            </a:r>
            <a:r>
              <a:rPr lang="en-US">
                <a:cs typeface="Calibri"/>
              </a:rPr>
              <a:t> </a:t>
            </a:r>
            <a:r>
              <a:rPr lang="en-US" err="1">
                <a:cs typeface="Calibri"/>
              </a:rPr>
              <a:t>lähestymistavassa</a:t>
            </a:r>
            <a:r>
              <a:rPr lang="en-US">
                <a:cs typeface="Calibri"/>
              </a:rPr>
              <a:t> on </a:t>
            </a:r>
            <a:r>
              <a:rPr lang="en-US" err="1">
                <a:cs typeface="Calibri"/>
              </a:rPr>
              <a:t>luokiteltu</a:t>
            </a:r>
            <a:r>
              <a:rPr lang="en-US">
                <a:cs typeface="Calibri"/>
              </a:rPr>
              <a:t> 11 </a:t>
            </a:r>
            <a:r>
              <a:rPr lang="en-US" err="1">
                <a:cs typeface="Calibri"/>
              </a:rPr>
              <a:t>olennaiseen</a:t>
            </a:r>
            <a:r>
              <a:rPr lang="en-US">
                <a:cs typeface="Calibri"/>
              </a:rPr>
              <a:t> </a:t>
            </a:r>
            <a:r>
              <a:rPr lang="en-US" err="1">
                <a:cs typeface="Calibri"/>
              </a:rPr>
              <a:t>luokkaan</a:t>
            </a:r>
            <a:r>
              <a:rPr lang="en-US">
                <a:cs typeface="Calibri"/>
              </a:rPr>
              <a:t>.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C93A2-7FEC-42D4-A5B0-1032867FF531}"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016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Tarkastellaan</a:t>
            </a:r>
            <a:r>
              <a:rPr lang="en-US"/>
              <a:t> </a:t>
            </a:r>
            <a:r>
              <a:rPr lang="en-US" err="1"/>
              <a:t>seuraavaksi</a:t>
            </a:r>
            <a:r>
              <a:rPr lang="en-US"/>
              <a:t> </a:t>
            </a:r>
            <a:r>
              <a:rPr lang="en-US" err="1"/>
              <a:t>tarkemmin</a:t>
            </a:r>
            <a:r>
              <a:rPr lang="en-US"/>
              <a:t> </a:t>
            </a:r>
            <a:r>
              <a:rPr lang="en-US" err="1"/>
              <a:t>donitsin</a:t>
            </a:r>
            <a:r>
              <a:rPr lang="en-US"/>
              <a:t> </a:t>
            </a:r>
            <a:r>
              <a:rPr lang="en-US" b="1" err="1"/>
              <a:t>ekologista</a:t>
            </a:r>
            <a:r>
              <a:rPr lang="en-US" b="1"/>
              <a:t> </a:t>
            </a:r>
            <a:r>
              <a:rPr lang="en-US" b="1" err="1"/>
              <a:t>kattoa</a:t>
            </a:r>
            <a:r>
              <a:rPr lang="en-US"/>
              <a:t>, jota </a:t>
            </a:r>
            <a:r>
              <a:rPr lang="en-US" err="1"/>
              <a:t>voidaan</a:t>
            </a:r>
            <a:r>
              <a:rPr lang="en-US"/>
              <a:t> </a:t>
            </a:r>
            <a:r>
              <a:rPr lang="en-US" err="1"/>
              <a:t>myös</a:t>
            </a:r>
            <a:r>
              <a:rPr lang="en-US"/>
              <a:t> </a:t>
            </a:r>
            <a:r>
              <a:rPr lang="en-US" err="1"/>
              <a:t>kutsua</a:t>
            </a:r>
            <a:r>
              <a:rPr lang="en-US"/>
              <a:t> </a:t>
            </a:r>
            <a:r>
              <a:rPr lang="en-US" err="1"/>
              <a:t>planeetan</a:t>
            </a:r>
            <a:r>
              <a:rPr lang="en-US"/>
              <a:t> </a:t>
            </a:r>
            <a:r>
              <a:rPr lang="en-US" err="1"/>
              <a:t>rajoiksi</a:t>
            </a:r>
            <a:r>
              <a:rPr lang="en-US"/>
              <a:t>. </a:t>
            </a:r>
            <a:r>
              <a:rPr lang="en-US" err="1"/>
              <a:t>Donitsin</a:t>
            </a:r>
            <a:r>
              <a:rPr lang="en-US"/>
              <a:t> </a:t>
            </a:r>
            <a:r>
              <a:rPr lang="en-US" err="1"/>
              <a:t>sektorit</a:t>
            </a:r>
            <a:r>
              <a:rPr lang="en-US"/>
              <a:t> </a:t>
            </a:r>
            <a:r>
              <a:rPr lang="en-US" err="1"/>
              <a:t>kuvaavat</a:t>
            </a:r>
            <a:r>
              <a:rPr lang="en-US"/>
              <a:t> </a:t>
            </a:r>
            <a:r>
              <a:rPr lang="en-US" err="1"/>
              <a:t>sellaisia</a:t>
            </a:r>
            <a:r>
              <a:rPr lang="en-US"/>
              <a:t> </a:t>
            </a:r>
            <a:r>
              <a:rPr lang="en-US" err="1"/>
              <a:t>muuttujia</a:t>
            </a:r>
            <a:r>
              <a:rPr lang="en-US"/>
              <a:t>, </a:t>
            </a:r>
            <a:r>
              <a:rPr lang="en-US" err="1"/>
              <a:t>joita</a:t>
            </a:r>
            <a:r>
              <a:rPr lang="en-US"/>
              <a:t> </a:t>
            </a:r>
          </a:p>
          <a:p>
            <a:r>
              <a:rPr lang="en-US"/>
              <a:t>on </a:t>
            </a:r>
            <a:r>
              <a:rPr lang="en-US" err="1"/>
              <a:t>mahdollista</a:t>
            </a:r>
            <a:r>
              <a:rPr lang="en-US"/>
              <a:t> </a:t>
            </a:r>
            <a:r>
              <a:rPr lang="en-US" err="1"/>
              <a:t>mitata</a:t>
            </a:r>
            <a:r>
              <a:rPr lang="en-US"/>
              <a:t> ja </a:t>
            </a:r>
            <a:r>
              <a:rPr lang="en-US" err="1"/>
              <a:t>joille</a:t>
            </a:r>
            <a:r>
              <a:rPr lang="en-US"/>
              <a:t> </a:t>
            </a:r>
            <a:r>
              <a:rPr lang="en-US" err="1"/>
              <a:t>tieteentekijät</a:t>
            </a:r>
            <a:r>
              <a:rPr lang="en-US"/>
              <a:t> </a:t>
            </a:r>
            <a:r>
              <a:rPr lang="en-US" err="1"/>
              <a:t>ovat</a:t>
            </a:r>
            <a:r>
              <a:rPr lang="en-US"/>
              <a:t> </a:t>
            </a:r>
            <a:r>
              <a:rPr lang="en-US" err="1"/>
              <a:t>arvioineet</a:t>
            </a:r>
            <a:r>
              <a:rPr lang="en-US"/>
              <a:t> “</a:t>
            </a:r>
            <a:r>
              <a:rPr lang="en-US" err="1"/>
              <a:t>turvarajan</a:t>
            </a:r>
            <a:r>
              <a:rPr lang="en-US"/>
              <a:t>”, </a:t>
            </a:r>
            <a:r>
              <a:rPr lang="en-US" err="1"/>
              <a:t>jonka</a:t>
            </a:r>
            <a:r>
              <a:rPr lang="en-US"/>
              <a:t> </a:t>
            </a:r>
            <a:r>
              <a:rPr lang="en-US" err="1"/>
              <a:t>ylittäminen</a:t>
            </a:r>
            <a:r>
              <a:rPr lang="en-US"/>
              <a:t> </a:t>
            </a:r>
            <a:r>
              <a:rPr lang="en-US" err="1"/>
              <a:t>aiheuttaa</a:t>
            </a:r>
            <a:r>
              <a:rPr lang="en-US"/>
              <a:t> </a:t>
            </a:r>
            <a:r>
              <a:rPr lang="en-US" err="1"/>
              <a:t>suuren</a:t>
            </a:r>
            <a:r>
              <a:rPr lang="en-US"/>
              <a:t> </a:t>
            </a:r>
            <a:r>
              <a:rPr lang="en-US" err="1"/>
              <a:t>ympäristöongelmien</a:t>
            </a:r>
            <a:r>
              <a:rPr lang="en-US"/>
              <a:t> </a:t>
            </a:r>
            <a:r>
              <a:rPr lang="en-US" err="1"/>
              <a:t>riskin</a:t>
            </a:r>
            <a:r>
              <a:rPr lang="en-US"/>
              <a:t>. </a:t>
            </a:r>
            <a:endParaRPr lang="en-US">
              <a:ea typeface="Calibri"/>
              <a:cs typeface="Calibri"/>
            </a:endParaRPr>
          </a:p>
          <a:p>
            <a:endParaRPr lang="en-US">
              <a:ea typeface="Calibri"/>
              <a:cs typeface="Calibri"/>
            </a:endParaRPr>
          </a:p>
          <a:p>
            <a:r>
              <a:rPr lang="en-US" err="1"/>
              <a:t>Ylimpänä</a:t>
            </a:r>
            <a:r>
              <a:rPr lang="en-US"/>
              <a:t> </a:t>
            </a:r>
            <a:r>
              <a:rPr lang="en-US" err="1"/>
              <a:t>donitsissa</a:t>
            </a:r>
            <a:r>
              <a:rPr lang="en-US"/>
              <a:t> on </a:t>
            </a:r>
            <a:r>
              <a:rPr lang="en-US" err="1"/>
              <a:t>ilmakehän</a:t>
            </a:r>
            <a:r>
              <a:rPr lang="en-US"/>
              <a:t> </a:t>
            </a:r>
            <a:r>
              <a:rPr lang="en-US" err="1"/>
              <a:t>hiilidioksidipitoisuus</a:t>
            </a:r>
            <a:r>
              <a:rPr lang="en-US"/>
              <a:t>, </a:t>
            </a:r>
            <a:r>
              <a:rPr lang="en-US" err="1"/>
              <a:t>jonka</a:t>
            </a:r>
            <a:r>
              <a:rPr lang="en-US"/>
              <a:t> </a:t>
            </a:r>
            <a:r>
              <a:rPr lang="en-US" err="1"/>
              <a:t>turvarajaksi</a:t>
            </a:r>
            <a:r>
              <a:rPr lang="en-US"/>
              <a:t> on </a:t>
            </a:r>
            <a:r>
              <a:rPr lang="en-US" err="1"/>
              <a:t>määritetty</a:t>
            </a:r>
            <a:r>
              <a:rPr lang="en-US"/>
              <a:t> 350 </a:t>
            </a:r>
            <a:r>
              <a:rPr lang="en-US" err="1"/>
              <a:t>miljoonasosaa</a:t>
            </a:r>
            <a:r>
              <a:rPr lang="en-US"/>
              <a:t>. </a:t>
            </a:r>
            <a:r>
              <a:rPr lang="en-US" err="1"/>
              <a:t>Tämä</a:t>
            </a:r>
            <a:r>
              <a:rPr lang="en-US"/>
              <a:t> </a:t>
            </a:r>
            <a:r>
              <a:rPr lang="en-US" err="1"/>
              <a:t>turvaraja</a:t>
            </a:r>
            <a:r>
              <a:rPr lang="en-US"/>
              <a:t> </a:t>
            </a:r>
            <a:r>
              <a:rPr lang="en-US" err="1"/>
              <a:t>ylitettiin</a:t>
            </a:r>
            <a:r>
              <a:rPr lang="en-US"/>
              <a:t> </a:t>
            </a:r>
            <a:r>
              <a:rPr lang="en-US" err="1"/>
              <a:t>vuonna</a:t>
            </a:r>
            <a:r>
              <a:rPr lang="en-US"/>
              <a:t> 1988. </a:t>
            </a:r>
          </a:p>
          <a:p>
            <a:r>
              <a:rPr lang="en-US" err="1"/>
              <a:t>Hiilidioksidipitoisuus</a:t>
            </a:r>
            <a:r>
              <a:rPr lang="en-US"/>
              <a:t> </a:t>
            </a:r>
            <a:r>
              <a:rPr lang="en-US" err="1"/>
              <a:t>nousee</a:t>
            </a:r>
            <a:r>
              <a:rPr lang="en-US"/>
              <a:t> </a:t>
            </a:r>
            <a:r>
              <a:rPr lang="en-US" err="1"/>
              <a:t>nopeasti</a:t>
            </a:r>
            <a:r>
              <a:rPr lang="en-US"/>
              <a:t> ja </a:t>
            </a:r>
            <a:r>
              <a:rPr lang="en-US" err="1"/>
              <a:t>oli</a:t>
            </a:r>
            <a:r>
              <a:rPr lang="en-US"/>
              <a:t> </a:t>
            </a:r>
            <a:r>
              <a:rPr lang="en-US" err="1"/>
              <a:t>vuonna</a:t>
            </a:r>
            <a:r>
              <a:rPr lang="en-US"/>
              <a:t> 2022 </a:t>
            </a:r>
            <a:r>
              <a:rPr lang="en-US" err="1"/>
              <a:t>keskimäärin</a:t>
            </a:r>
            <a:r>
              <a:rPr lang="en-US"/>
              <a:t> 417 </a:t>
            </a:r>
            <a:r>
              <a:rPr lang="en-US" err="1"/>
              <a:t>miljoonasosaa</a:t>
            </a:r>
            <a:r>
              <a:rPr lang="en-US"/>
              <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10</a:t>
            </a:fld>
            <a:endParaRPr lang="fi-FI"/>
          </a:p>
        </p:txBody>
      </p:sp>
    </p:spTree>
    <p:extLst>
      <p:ext uri="{BB962C8B-B14F-4D97-AF65-F5344CB8AC3E}">
        <p14:creationId xmlns:p14="http://schemas.microsoft.com/office/powerpoint/2010/main" val="243111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Calibri" panose="020F0502020204030204" pitchFamily="34" charset="0"/>
                <a:ea typeface="Times New Roman" panose="02020603050405020304" pitchFamily="18" charset="0"/>
              </a:rPr>
              <a:t>Tässä kuvassa on </a:t>
            </a:r>
            <a:r>
              <a:rPr lang="fi-FI" sz="1800" b="1">
                <a:solidFill>
                  <a:srgbClr val="000000"/>
                </a:solidFill>
                <a:effectLst/>
                <a:latin typeface="Calibri" panose="020F0502020204030204" pitchFamily="34" charset="0"/>
                <a:ea typeface="Times New Roman" panose="02020603050405020304" pitchFamily="18" charset="0"/>
              </a:rPr>
              <a:t>ilmakehän hiilidioksidipitoisuus </a:t>
            </a:r>
            <a:r>
              <a:rPr lang="fi-FI" sz="1800">
                <a:solidFill>
                  <a:srgbClr val="000000"/>
                </a:solidFill>
                <a:effectLst/>
                <a:latin typeface="Calibri" panose="020F0502020204030204" pitchFamily="34" charset="0"/>
                <a:ea typeface="Times New Roman" panose="02020603050405020304" pitchFamily="18" charset="0"/>
              </a:rPr>
              <a:t>viimeisten 800 000 vuoden ajalta. Eli neljä kertaa pidemmältä ajalta kuin mitä moderni ihminen on ollut olemassa, ja 80 kertaa pidemmältä ajalta kuin maanviljelykseen </a:t>
            </a:r>
            <a:r>
              <a:rPr lang="fi-FI" sz="1800" err="1">
                <a:solidFill>
                  <a:srgbClr val="000000"/>
                </a:solidFill>
                <a:effectLst/>
                <a:latin typeface="Calibri" panose="020F0502020204030204" pitchFamily="34" charset="0"/>
                <a:ea typeface="Times New Roman" panose="02020603050405020304" pitchFamily="18" charset="0"/>
              </a:rPr>
              <a:t>perustuvai</a:t>
            </a:r>
            <a:r>
              <a:rPr lang="fi-FI" sz="1800">
                <a:solidFill>
                  <a:srgbClr val="000000"/>
                </a:solidFill>
                <a:effectLst/>
                <a:latin typeface="Calibri" panose="020F0502020204030204" pitchFamily="34" charset="0"/>
                <a:ea typeface="Times New Roman" panose="02020603050405020304" pitchFamily="18" charset="0"/>
              </a:rPr>
              <a:t> kulttuureita on ollut olemassa.​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Kuten kuvasta nähdään, ihmislaji ei ole koskaan elänyt ilmastossa, jota kohti olemme menossa. Viimeksi ilmakehän hiilidioksidipitoisuus oli nykypäivän lukemissa noin kolme miljoonaa vuotta sitten, jolloin merenpinta oli ainakin 25 metriä nykyistä korkeammalla.​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Syy räjähdysmäiseen hiilidioksidipitoisuuden nousuun on fossiilisten polttoaineiden käyttö</a:t>
            </a:r>
            <a:r>
              <a:rPr lang="fi-FI" sz="1800">
                <a:effectLst/>
                <a:latin typeface="Times New Roman" panose="02020603050405020304" pitchFamily="18" charset="0"/>
                <a:ea typeface="Times New Roman" panose="02020603050405020304" pitchFamily="18" charset="0"/>
              </a:rPr>
              <a:t>.</a:t>
            </a: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11</a:t>
            </a:fld>
            <a:endParaRPr lang="fi-FI"/>
          </a:p>
        </p:txBody>
      </p:sp>
    </p:spTree>
    <p:extLst>
      <p:ext uri="{BB962C8B-B14F-4D97-AF65-F5344CB8AC3E}">
        <p14:creationId xmlns:p14="http://schemas.microsoft.com/office/powerpoint/2010/main" val="53235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800">
                <a:solidFill>
                  <a:srgbClr val="000000"/>
                </a:solidFill>
                <a:effectLst/>
                <a:latin typeface="Calibri" panose="020F0502020204030204" pitchFamily="34" charset="0"/>
                <a:ea typeface="Times New Roman" panose="02020603050405020304" pitchFamily="18" charset="0"/>
              </a:rPr>
              <a:t>1800-luvulla ennen teollista vallankumousta, ihmiset saivat energiaa lähinnä polttopuusta ja muusta biomassasta. Tässä kuvassa näet, kuinka </a:t>
            </a:r>
            <a:r>
              <a:rPr lang="fi-FI" sz="1800" b="1">
                <a:solidFill>
                  <a:srgbClr val="000000"/>
                </a:solidFill>
                <a:effectLst/>
                <a:latin typeface="Calibri" panose="020F0502020204030204" pitchFamily="34" charset="0"/>
                <a:ea typeface="Times New Roman" panose="02020603050405020304" pitchFamily="18" charset="0"/>
              </a:rPr>
              <a:t>energiankulutus on kasvanut </a:t>
            </a:r>
            <a:r>
              <a:rPr lang="fi-FI" sz="1800">
                <a:solidFill>
                  <a:srgbClr val="000000"/>
                </a:solidFill>
                <a:effectLst/>
                <a:latin typeface="Calibri" panose="020F0502020204030204" pitchFamily="34" charset="0"/>
                <a:ea typeface="Times New Roman" panose="02020603050405020304" pitchFamily="18" charset="0"/>
              </a:rPr>
              <a:t>1800-luvulta nykypäivään, ja mistä kulutettu energia on peräisin.​</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Fossiilisia polttoaineiden, eli hiilen, öljyn ja maakaasun hyödyntäminen 1900-luvun alusta lähtien on ollut se tekijä, joka on mahdollistanut ihmisten elintason ja väkiluvun kasvun, sillä kaikki nykyajan toiminta maataloudesta liikenteeseen, teollisuuteen ja rakennusten lämmittämiseen ja ilmastointiin vaatii energiaa.​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Kahdessasadassa vuodessa ihmisten käyttämän energian määrä on </a:t>
            </a:r>
            <a:r>
              <a:rPr lang="fi-FI" sz="1800" err="1">
                <a:solidFill>
                  <a:srgbClr val="000000"/>
                </a:solidFill>
                <a:effectLst/>
                <a:latin typeface="Calibri" panose="020F0502020204030204" pitchFamily="34" charset="0"/>
                <a:ea typeface="Times New Roman" panose="02020603050405020304" pitchFamily="18" charset="0"/>
              </a:rPr>
              <a:t>kolmikymmenkertaistunut</a:t>
            </a:r>
            <a:r>
              <a:rPr lang="fi-FI" sz="1800">
                <a:solidFill>
                  <a:srgbClr val="000000"/>
                </a:solidFill>
                <a:effectLst/>
                <a:latin typeface="Calibri" panose="020F0502020204030204" pitchFamily="34" charset="0"/>
                <a:ea typeface="Times New Roman" panose="02020603050405020304" pitchFamily="18" charset="0"/>
              </a:rPr>
              <a:t>, ja ehdoton valtaosa tästä energiasta on tuotettu, ja tuotetaan yhä, fossiilisilla polttoaineilla.​</a:t>
            </a:r>
            <a:endParaRPr lang="fi-FI" sz="1800">
              <a:effectLst/>
              <a:latin typeface="Times New Roman" panose="02020603050405020304" pitchFamily="18" charset="0"/>
              <a:ea typeface="Times New Roman" panose="02020603050405020304" pitchFamily="18" charset="0"/>
            </a:endParaRPr>
          </a:p>
          <a:p>
            <a:pPr fontAlgn="base"/>
            <a:r>
              <a:rPr lang="fi-FI" sz="1800">
                <a:effectLst/>
                <a:latin typeface="Times New Roman" panose="02020603050405020304" pitchFamily="18" charset="0"/>
                <a:ea typeface="Times New Roman" panose="02020603050405020304" pitchFamily="18" charset="0"/>
              </a:rPr>
              <a:t>​</a:t>
            </a:r>
          </a:p>
          <a:p>
            <a:pPr fontAlgn="base"/>
            <a:r>
              <a:rPr lang="fi-FI" sz="1800">
                <a:solidFill>
                  <a:srgbClr val="000000"/>
                </a:solidFill>
                <a:effectLst/>
                <a:latin typeface="Calibri" panose="020F0502020204030204" pitchFamily="34" charset="0"/>
                <a:ea typeface="Times New Roman" panose="02020603050405020304" pitchFamily="18" charset="0"/>
              </a:rPr>
              <a:t>Ilmastonmuutoksen torjunnalla on äärimmäisen kiireellistä, mutta valitettavasti tämä ei ole ainakaan toistaiseksi näkynyt energian kulutuksen tai ilmakehän hiilidioksidipitoisuuden nousun merkittävänä hidastumisena. Ilmastonmuutos aiheuttaa jo nykyään laajoja maastopaloja, tuhoisia tulvia ja kuivuutta, helleaaltoja ja voimistuvia myrskyjä. </a:t>
            </a:r>
            <a:r>
              <a:rPr lang="en-GB" sz="1800" err="1">
                <a:solidFill>
                  <a:srgbClr val="000000"/>
                </a:solidFill>
                <a:effectLst/>
                <a:latin typeface="Calibri" panose="020F0502020204030204" pitchFamily="34" charset="0"/>
                <a:ea typeface="Times New Roman" panose="02020603050405020304" pitchFamily="18" charset="0"/>
              </a:rPr>
              <a:t>Tulevaisuudesa</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ilmastonmuutoksen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vaikutukset</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pahenevat</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aiheuttaen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haittaa</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muun</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muassa</a:t>
            </a:r>
            <a:r>
              <a:rPr lang="en-GB" sz="1800">
                <a:solidFill>
                  <a:srgbClr val="000000"/>
                </a:solidFill>
                <a:effectLst/>
                <a:latin typeface="Calibri" panose="020F0502020204030204" pitchFamily="34" charset="0"/>
                <a:ea typeface="Times New Roman" panose="02020603050405020304" pitchFamily="18" charset="0"/>
              </a:rPr>
              <a:t> </a:t>
            </a:r>
            <a:r>
              <a:rPr lang="en-GB" sz="1800" err="1">
                <a:solidFill>
                  <a:srgbClr val="000000"/>
                </a:solidFill>
                <a:effectLst/>
                <a:latin typeface="Calibri" panose="020F0502020204030204" pitchFamily="34" charset="0"/>
                <a:ea typeface="Times New Roman" panose="02020603050405020304" pitchFamily="18" charset="0"/>
              </a:rPr>
              <a:t>maanviljelylle</a:t>
            </a:r>
            <a:r>
              <a:rPr lang="en-GB" sz="1800">
                <a:solidFill>
                  <a:srgbClr val="000000"/>
                </a:solidFill>
                <a:effectLst/>
                <a:latin typeface="Calibri" panose="020F0502020204030204" pitchFamily="34" charset="0"/>
                <a:ea typeface="Times New Roman" panose="02020603050405020304" pitchFamily="18" charset="0"/>
              </a:rPr>
              <a:t>.</a:t>
            </a:r>
            <a:endParaRPr lang="fi-FI" sz="1800">
              <a:effectLst/>
              <a:latin typeface="Times New Roman" panose="02020603050405020304" pitchFamily="18" charset="0"/>
              <a:ea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44CFDBE-A849-194D-A9F3-12B7C16340B4}" type="slidenum">
              <a:rPr lang="fi-FI" smtClean="0"/>
              <a:t>12</a:t>
            </a:fld>
            <a:endParaRPr lang="fi-FI"/>
          </a:p>
        </p:txBody>
      </p:sp>
    </p:spTree>
    <p:extLst>
      <p:ext uri="{BB962C8B-B14F-4D97-AF65-F5344CB8AC3E}">
        <p14:creationId xmlns:p14="http://schemas.microsoft.com/office/powerpoint/2010/main" val="404034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fi-FI">
                <a:cs typeface="Calibri"/>
              </a:rPr>
              <a:t>Muita ekologisen katon ylittäneitä kuormituksia ovat muun muassa </a:t>
            </a:r>
            <a:r>
              <a:rPr lang="fi-FI" b="1">
                <a:cs typeface="Calibri"/>
              </a:rPr>
              <a:t>luonnonvarojen käyttö</a:t>
            </a:r>
            <a:r>
              <a:rPr lang="fi-FI">
                <a:cs typeface="Calibri"/>
              </a:rPr>
              <a:t>, joka viittaa mineraalien, polttoaineiden ja biomassan käyttöön. Kestäväksi tasoksi on arvioitu 17 kilogrammaa per henkilö per päivä. Suomalaiset käyttävät keskimäärin noin 100 kilogrammaa per henkilö per päivä.</a:t>
            </a:r>
          </a:p>
          <a:p>
            <a:pPr marL="0" indent="0">
              <a:buFont typeface="Arial,Sans-Serif"/>
              <a:buNone/>
            </a:pPr>
            <a:endParaRPr lang="fi-FI">
              <a:cs typeface="Calibri"/>
            </a:endParaRPr>
          </a:p>
          <a:p>
            <a:pPr marL="0" indent="0">
              <a:buFont typeface="Arial,Sans-Serif"/>
              <a:buNone/>
            </a:pPr>
            <a:r>
              <a:rPr lang="fi-FI" b="1">
                <a:cs typeface="Calibri"/>
              </a:rPr>
              <a:t>Typpi ja fosfori </a:t>
            </a:r>
            <a:r>
              <a:rPr lang="fi-FI">
                <a:cs typeface="Calibri"/>
              </a:rPr>
              <a:t>viittaavat maantaloudessa käytettäviin keinolannoitteisiin, joiden valumat vesistöön aiheuttavat rehevöitymistä ja happikatoa. Itämeren jokakesäiset sinileväkukinnat ovat läheinen esimerkki liiallisen ravinnekuormituksen aiheuttamista ongelmista.</a:t>
            </a:r>
          </a:p>
          <a:p>
            <a:pPr marL="0" indent="0">
              <a:buFont typeface="Arial,Sans-Serif"/>
              <a:buNone/>
            </a:pPr>
            <a:endParaRPr lang="fi-FI">
              <a:cs typeface="Calibri"/>
            </a:endParaRPr>
          </a:p>
          <a:p>
            <a:pPr marL="0" indent="0">
              <a:buFont typeface="Arial,Sans-Serif"/>
              <a:buNone/>
            </a:pPr>
            <a:r>
              <a:rPr lang="fi-FI">
                <a:cs typeface="Calibri"/>
              </a:rPr>
              <a:t>Makean veden käyttö viljelyksien kasteluun ja muuhun ihmisen käyttöön aiheuttaa jokien kuivumista ja pohjavesien ehtymistä muun muassa eteläisessä Euroopassa, läntisessä USA:ssa ja Intiassa ja Kiinassa, ja ilmastonmuutoksen myötä nämä ongelmat tulevat pahemaan. Suomessa vesivaroja on kuitenkin runsaasti.</a:t>
            </a:r>
          </a:p>
          <a:p>
            <a:pPr marL="0" indent="0">
              <a:buFont typeface="Arial,Sans-Serif"/>
              <a:buNone/>
            </a:pPr>
            <a:endParaRPr lang="fi-FI">
              <a:cs typeface="Calibri"/>
            </a:endParaRPr>
          </a:p>
          <a:p>
            <a:pPr marL="0" indent="0">
              <a:buFont typeface="Arial,Sans-Serif"/>
              <a:buNone/>
            </a:pPr>
            <a:r>
              <a:rPr lang="fi-FI" b="1">
                <a:cs typeface="Calibri"/>
              </a:rPr>
              <a:t>Maaekosysteemien käyttö </a:t>
            </a:r>
            <a:r>
              <a:rPr lang="fi-FI">
                <a:cs typeface="Calibri"/>
              </a:rPr>
              <a:t>viittaa ihmisen käytössä olevaan biologiseen tuotantoon. Noin 50 % kaikesta kasvien yhteyttämisen maanpäällisestä tuotannosta menee ihmisen hyötykäyttöön esimerkiksi eläinten rehuna ja metsätalouden tuotteina. Tätä määrää ei ole juurikaan mahdollista lisätä ottamatta käyttöön viimeisiä luonnonmetsiä, mikä tarkoittaisi luontokadon huomattavaa kiihtymistä.</a:t>
            </a:r>
          </a:p>
          <a:p>
            <a:pPr marL="0" indent="0">
              <a:buFont typeface="Arial,Sans-Serif"/>
              <a:buNone/>
            </a:pPr>
            <a:endParaRPr lang="fi-FI">
              <a:cs typeface="Calibri"/>
            </a:endParaRPr>
          </a:p>
          <a:p>
            <a:pPr marL="0" indent="0">
              <a:buFont typeface="Arial,Sans-Serif"/>
              <a:buNone/>
            </a:pPr>
            <a:r>
              <a:rPr lang="fi-FI" b="1">
                <a:cs typeface="Calibri"/>
              </a:rPr>
              <a:t>Ekologinen jalanjälki </a:t>
            </a:r>
            <a:r>
              <a:rPr lang="fi-FI">
                <a:cs typeface="Calibri"/>
              </a:rPr>
              <a:t>viittaa siihen pinta-alaan, joka tarvitaan tuottamaan ihmisen tarvitsemat hyödykkeet ja sitomaan fossiilisten polttoaineiden käytöstä aiheutuneet hiilidioksidipäästöt. Tämä mittari siis summaa monia muita donitsin ekologisia sektoreita. Vuonna 2022 olisi tarvittu 1,75 maapalloa täyttämän ihmisen tarpeet kestävästi.</a:t>
            </a:r>
          </a:p>
          <a:p>
            <a:pPr marL="0" indent="0">
              <a:buFont typeface="Arial,Sans-Serif"/>
              <a:buNone/>
            </a:pPr>
            <a:endParaRPr lang="fi-FI">
              <a:cs typeface="Calibri"/>
            </a:endParaRPr>
          </a:p>
          <a:p>
            <a:pPr marL="0" indent="0">
              <a:buFont typeface="Arial,Sans-Serif"/>
              <a:buNone/>
            </a:pPr>
            <a:r>
              <a:rPr lang="fi-FI">
                <a:cs typeface="Calibri"/>
              </a:rPr>
              <a:t>Valitettavasti tämäkään lista ei ole kattava kuvaus ympäristörasituksesta ja sen riskeistä.</a:t>
            </a:r>
          </a:p>
          <a:p>
            <a:pPr marL="0" indent="0">
              <a:buFont typeface="Arial,Sans-Serif"/>
              <a:buNone/>
            </a:pPr>
            <a:endParaRPr lang="fi-FI">
              <a:cs typeface="Calibri"/>
            </a:endParaRPr>
          </a:p>
          <a:p>
            <a:pPr marL="0" indent="0">
              <a:buFont typeface="Arial,Sans-Serif"/>
              <a:buNone/>
            </a:pPr>
            <a:r>
              <a:rPr lang="fi-FI">
                <a:cs typeface="Calibri"/>
              </a:rPr>
              <a:t>Esimerkiksi </a:t>
            </a:r>
            <a:r>
              <a:rPr lang="fi-FI" b="1">
                <a:cs typeface="Calibri"/>
              </a:rPr>
              <a:t>ympäristön kemikalisoitumiseen </a:t>
            </a:r>
            <a:r>
              <a:rPr lang="fi-FI">
                <a:cs typeface="Calibri"/>
              </a:rPr>
              <a:t>liittyy suuria riskejä. Turvarajojen asettaminen on vaikeaa, mutta viime vuonna tieteentekijät arvioivat, että erilaisten kemikaalien määrä ja tuotannon volyymit ylittävät kapasiteetin arvioida niiden riskejä, ja tästä johtuen planeetan turvarajat ovat ylittyneet myös ympäristön kemikalisoitumisen osalta.</a:t>
            </a:r>
          </a:p>
          <a:p>
            <a:pPr marL="0" indent="0">
              <a:buFont typeface="Arial,Sans-Serif"/>
              <a:buNone/>
            </a:pPr>
            <a:endParaRPr lang="fi-FI">
              <a:cs typeface="Calibri"/>
            </a:endParaRPr>
          </a:p>
          <a:p>
            <a:pPr marL="0" indent="0">
              <a:buFont typeface="Arial,Sans-Serif"/>
              <a:buNone/>
            </a:pPr>
            <a:r>
              <a:rPr lang="fi-FI" b="1">
                <a:cs typeface="Calibri"/>
              </a:rPr>
              <a:t>Luontokatoon</a:t>
            </a:r>
            <a:r>
              <a:rPr lang="fi-FI">
                <a:cs typeface="Calibri"/>
              </a:rPr>
              <a:t>, eli luonnonvaraisten lajien vähenemiseen ja häviämiseen liittyy suuria riskejä esimerkiksi pölyttäjien häviämisen kautta, sen lisäksi, että ihmisen aiheuttamia lajien sukupuuttoja on syytä pitää tuomittavana, vaikka siitä ei koituisikaan suoraa haittaa.</a:t>
            </a:r>
          </a:p>
          <a:p>
            <a:pPr marL="0" indent="0">
              <a:buFont typeface="Arial,Sans-Serif"/>
              <a:buNone/>
            </a:pPr>
            <a:endParaRPr lang="fi-FI">
              <a:cs typeface="Calibri"/>
            </a:endParaRPr>
          </a:p>
          <a:p>
            <a:pPr marL="0" indent="0">
              <a:buFont typeface="Arial,Sans-Serif"/>
              <a:buNone/>
            </a:pPr>
            <a:r>
              <a:rPr lang="fi-FI">
                <a:cs typeface="Calibri"/>
              </a:rPr>
              <a:t>Donitsissa ei ole myöskään huomioitu </a:t>
            </a:r>
            <a:r>
              <a:rPr lang="fi-FI" b="1">
                <a:cs typeface="Calibri"/>
              </a:rPr>
              <a:t>valtamerten ekologista tilannetta</a:t>
            </a:r>
            <a:r>
              <a:rPr lang="fi-FI">
                <a:cs typeface="Calibri"/>
              </a:rPr>
              <a:t>. Tällä hetkellä käytännössä kaikki merten kalakannat ovat maksimaalisesti hyödynnettyjä tai ylikalastettuja, eli kalakannat ovat huvenneet niin pieniksi, että eivät kykene lisääntymään kyllin nopeasti korvatakseen kalastuksen aiheuttamaa poistumaa. Nykyään suurempi osa kaloista ja muista merenelävistä tuleekin kasvatuslaitoksilta kuin kalanpyydyksistä.</a:t>
            </a:r>
          </a:p>
          <a:p>
            <a:pPr marL="0" indent="0">
              <a:buFont typeface="Arial,Sans-Serif"/>
              <a:buNone/>
            </a:pPr>
            <a:endParaRPr lang="en-US">
              <a:cs typeface="Calibri"/>
            </a:endParaRPr>
          </a:p>
          <a:p>
            <a:pPr marL="0" indent="0">
              <a:buFont typeface="Arial,Sans-Serif"/>
              <a:buNone/>
            </a:pPr>
            <a:endParaRPr lang="en-US">
              <a:cs typeface="Calibri"/>
            </a:endParaRPr>
          </a:p>
        </p:txBody>
      </p:sp>
      <p:sp>
        <p:nvSpPr>
          <p:cNvPr id="4" name="Slide Number Placeholder 3"/>
          <p:cNvSpPr>
            <a:spLocks noGrp="1"/>
          </p:cNvSpPr>
          <p:nvPr>
            <p:ph type="sldNum" sz="quarter" idx="5"/>
          </p:nvPr>
        </p:nvSpPr>
        <p:spPr/>
        <p:txBody>
          <a:bodyPr/>
          <a:lstStyle/>
          <a:p>
            <a:fld id="{D44CFDBE-A849-194D-A9F3-12B7C16340B4}" type="slidenum">
              <a:rPr lang="fi-FI" smtClean="0"/>
              <a:t>13</a:t>
            </a:fld>
            <a:endParaRPr lang="fi-FI"/>
          </a:p>
        </p:txBody>
      </p:sp>
    </p:spTree>
    <p:extLst>
      <p:ext uri="{BB962C8B-B14F-4D97-AF65-F5344CB8AC3E}">
        <p14:creationId xmlns:p14="http://schemas.microsoft.com/office/powerpoint/2010/main" val="19182434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Master" Target="../slideMasters/slideMaster4.xml"/><Relationship Id="rId6" Type="http://schemas.openxmlformats.org/officeDocument/2006/relationships/image" Target="../media/image27.jpeg"/><Relationship Id="rId5" Type="http://schemas.openxmlformats.org/officeDocument/2006/relationships/image" Target="../media/image19.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80356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6279291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94B1-E426-AC33-46DC-7D85C8D04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A44CA513-7750-861A-E6DD-375CEE7D2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58C20984-5ABF-CE3A-DFF3-C498D519C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81F35-AAEA-18D7-461F-A1FB4CB3BDB9}"/>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6" name="Footer Placeholder 5">
            <a:extLst>
              <a:ext uri="{FF2B5EF4-FFF2-40B4-BE49-F238E27FC236}">
                <a16:creationId xmlns:a16="http://schemas.microsoft.com/office/drawing/2014/main" id="{8BA28D91-CDD2-9443-87FF-73D13DAAD06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C72E73E-499C-779C-0142-EE12EB27176A}"/>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2232380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BAC3-EF93-2E94-759B-7C9462ABD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14484171-4E4D-1A02-30F2-23B0B1E26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5EC6104C-E65A-A758-E582-E3E8001D9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31E38-191F-5E5D-3EBB-19D2E948F365}"/>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6" name="Footer Placeholder 5">
            <a:extLst>
              <a:ext uri="{FF2B5EF4-FFF2-40B4-BE49-F238E27FC236}">
                <a16:creationId xmlns:a16="http://schemas.microsoft.com/office/drawing/2014/main" id="{5E11FC6B-B28B-0184-DDF1-096694B9D56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6A0FFCC0-553F-52C4-3794-C01E3E8CB195}"/>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2082537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D79D-7CFF-FBEB-C66C-7DA11A08906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325ABD2-6D88-AEFD-2CA8-3E65A5184C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22A4F4E-F6B5-8CFB-9DC9-F7B77F3A6491}"/>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25A13D83-1345-2E51-017B-EBA2629CE03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AF83970-A8CA-70F9-8FFA-7942CC9EAAAC}"/>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33704091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D7BDA-61CB-B473-FDCC-090B7E0368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3EC0B5F-A7A4-C1C3-E7C4-301EAD750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CFB638F-4952-7B34-F8FC-6A4AF282637A}"/>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C49A19CF-283B-4C89-89A6-467E2F5B5A9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35C8C78-F901-9363-2133-8AE3D4A437A2}"/>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16339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06969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7147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03001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09970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230782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264100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1982976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67772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6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720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4137955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723898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1659109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150428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tsikkodia VER3">
    <p:spTree>
      <p:nvGrpSpPr>
        <p:cNvPr id="1" name=""/>
        <p:cNvGrpSpPr/>
        <p:nvPr/>
      </p:nvGrpSpPr>
      <p:grpSpPr>
        <a:xfrm>
          <a:off x="0" y="0"/>
          <a:ext cx="0" cy="0"/>
          <a:chOff x="0" y="0"/>
          <a:chExt cx="0" cy="0"/>
        </a:xfrm>
      </p:grpSpPr>
      <p:pic>
        <p:nvPicPr>
          <p:cNvPr id="2" name="Kuva 6">
            <a:extLst>
              <a:ext uri="{FF2B5EF4-FFF2-40B4-BE49-F238E27FC236}">
                <a16:creationId xmlns:a16="http://schemas.microsoft.com/office/drawing/2014/main" id="{50FF93D9-533F-47EB-95CE-E911E9D60FE3}"/>
              </a:ext>
            </a:extLst>
          </p:cNvPr>
          <p:cNvPicPr>
            <a:picLocks noChangeAspect="1"/>
          </p:cNvPicPr>
          <p:nvPr/>
        </p:nvPicPr>
        <p:blipFill>
          <a:blip r:embed="rId2"/>
          <a:stretch>
            <a:fillRect/>
          </a:stretch>
        </p:blipFill>
        <p:spPr>
          <a:xfrm>
            <a:off x="3775841" y="5430219"/>
            <a:ext cx="1466889" cy="517724"/>
          </a:xfrm>
          <a:prstGeom prst="rect">
            <a:avLst/>
          </a:prstGeom>
          <a:noFill/>
          <a:ln cap="flat">
            <a:noFill/>
          </a:ln>
        </p:spPr>
      </p:pic>
      <p:sp>
        <p:nvSpPr>
          <p:cNvPr id="3" name="Otsikko 1">
            <a:extLst>
              <a:ext uri="{FF2B5EF4-FFF2-40B4-BE49-F238E27FC236}">
                <a16:creationId xmlns:a16="http://schemas.microsoft.com/office/drawing/2014/main" id="{42A73EE9-0EEB-497D-B7B0-09C27B20A448}"/>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4" name="Alaotsikko 2">
            <a:extLst>
              <a:ext uri="{FF2B5EF4-FFF2-40B4-BE49-F238E27FC236}">
                <a16:creationId xmlns:a16="http://schemas.microsoft.com/office/drawing/2014/main" id="{5CC6FF12-D2BB-4EA7-9910-054AD52FE6AE}"/>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cxnSp>
        <p:nvCxnSpPr>
          <p:cNvPr id="5" name="Suora yhdysviiva 18">
            <a:extLst>
              <a:ext uri="{FF2B5EF4-FFF2-40B4-BE49-F238E27FC236}">
                <a16:creationId xmlns:a16="http://schemas.microsoft.com/office/drawing/2014/main" id="{25DBE33F-8009-406B-BC22-554819C548B2}"/>
              </a:ext>
            </a:extLst>
          </p:cNvPr>
          <p:cNvCxnSpPr/>
          <p:nvPr/>
        </p:nvCxnSpPr>
        <p:spPr>
          <a:xfrm>
            <a:off x="661641" y="6254843"/>
            <a:ext cx="10786939" cy="0"/>
          </a:xfrm>
          <a:prstGeom prst="straightConnector1">
            <a:avLst/>
          </a:prstGeom>
          <a:noFill/>
          <a:ln w="12701" cap="flat">
            <a:solidFill>
              <a:srgbClr val="7F7F7F"/>
            </a:solidFill>
            <a:prstDash val="solid"/>
            <a:miter/>
          </a:ln>
        </p:spPr>
      </p:cxnSp>
      <p:pic>
        <p:nvPicPr>
          <p:cNvPr id="6" name="Kuva 4" descr="Kuva, joka sisältää kohteen teksti&#10;&#10;Kuvaus luotu automaattisesti">
            <a:extLst>
              <a:ext uri="{FF2B5EF4-FFF2-40B4-BE49-F238E27FC236}">
                <a16:creationId xmlns:a16="http://schemas.microsoft.com/office/drawing/2014/main" id="{8393E214-D07A-4990-903F-33D8A17E0FD8}"/>
              </a:ext>
            </a:extLst>
          </p:cNvPr>
          <p:cNvPicPr>
            <a:picLocks noChangeAspect="1"/>
          </p:cNvPicPr>
          <p:nvPr/>
        </p:nvPicPr>
        <p:blipFill>
          <a:blip r:embed="rId3"/>
          <a:stretch>
            <a:fillRect/>
          </a:stretch>
        </p:blipFill>
        <p:spPr>
          <a:xfrm>
            <a:off x="382237" y="310996"/>
            <a:ext cx="4177134" cy="918971"/>
          </a:xfrm>
          <a:prstGeom prst="rect">
            <a:avLst/>
          </a:prstGeom>
          <a:noFill/>
          <a:ln cap="flat">
            <a:noFill/>
          </a:ln>
        </p:spPr>
      </p:pic>
      <p:pic>
        <p:nvPicPr>
          <p:cNvPr id="7" name="Kuva 8">
            <a:extLst>
              <a:ext uri="{FF2B5EF4-FFF2-40B4-BE49-F238E27FC236}">
                <a16:creationId xmlns:a16="http://schemas.microsoft.com/office/drawing/2014/main" id="{EFA02B25-7ED2-4698-9E2E-CAF9957DC8A9}"/>
              </a:ext>
            </a:extLst>
          </p:cNvPr>
          <p:cNvPicPr>
            <a:picLocks noChangeAspect="1"/>
          </p:cNvPicPr>
          <p:nvPr/>
        </p:nvPicPr>
        <p:blipFill>
          <a:blip r:embed="rId4"/>
          <a:stretch>
            <a:fillRect/>
          </a:stretch>
        </p:blipFill>
        <p:spPr>
          <a:xfrm>
            <a:off x="5566940" y="5535750"/>
            <a:ext cx="445742" cy="461662"/>
          </a:xfrm>
          <a:prstGeom prst="rect">
            <a:avLst/>
          </a:prstGeom>
          <a:noFill/>
          <a:ln cap="flat">
            <a:noFill/>
          </a:ln>
        </p:spPr>
      </p:pic>
      <p:pic>
        <p:nvPicPr>
          <p:cNvPr id="8" name="Kuva 5">
            <a:extLst>
              <a:ext uri="{FF2B5EF4-FFF2-40B4-BE49-F238E27FC236}">
                <a16:creationId xmlns:a16="http://schemas.microsoft.com/office/drawing/2014/main" id="{4E0EA5C8-5D03-472C-A8E8-F4F22CA27BC2}"/>
              </a:ext>
            </a:extLst>
          </p:cNvPr>
          <p:cNvPicPr>
            <a:picLocks noChangeAspect="1"/>
          </p:cNvPicPr>
          <p:nvPr/>
        </p:nvPicPr>
        <p:blipFill>
          <a:blip r:embed="rId5"/>
          <a:stretch>
            <a:fillRect/>
          </a:stretch>
        </p:blipFill>
        <p:spPr>
          <a:xfrm>
            <a:off x="5209135" y="4987539"/>
            <a:ext cx="1161342" cy="290340"/>
          </a:xfrm>
          <a:prstGeom prst="rect">
            <a:avLst/>
          </a:prstGeom>
          <a:noFill/>
          <a:ln cap="flat">
            <a:noFill/>
          </a:ln>
        </p:spPr>
      </p:pic>
      <p:pic>
        <p:nvPicPr>
          <p:cNvPr id="9" name="Kuva 9">
            <a:extLst>
              <a:ext uri="{FF2B5EF4-FFF2-40B4-BE49-F238E27FC236}">
                <a16:creationId xmlns:a16="http://schemas.microsoft.com/office/drawing/2014/main" id="{A9B9A77D-A444-47DE-A241-3FD6DE8D0E4A}"/>
              </a:ext>
            </a:extLst>
          </p:cNvPr>
          <p:cNvPicPr>
            <a:picLocks noChangeAspect="1"/>
          </p:cNvPicPr>
          <p:nvPr/>
        </p:nvPicPr>
        <p:blipFill>
          <a:blip r:embed="rId6"/>
          <a:stretch>
            <a:fillRect/>
          </a:stretch>
        </p:blipFill>
        <p:spPr>
          <a:xfrm>
            <a:off x="6554803" y="4787249"/>
            <a:ext cx="1727228" cy="690893"/>
          </a:xfrm>
          <a:prstGeom prst="rect">
            <a:avLst/>
          </a:prstGeom>
          <a:noFill/>
          <a:ln cap="flat">
            <a:noFill/>
          </a:ln>
        </p:spPr>
      </p:pic>
      <p:pic>
        <p:nvPicPr>
          <p:cNvPr id="10" name="Kuva 14">
            <a:extLst>
              <a:ext uri="{FF2B5EF4-FFF2-40B4-BE49-F238E27FC236}">
                <a16:creationId xmlns:a16="http://schemas.microsoft.com/office/drawing/2014/main" id="{D6C1D2E4-C541-44A6-A025-032BD5077576}"/>
              </a:ext>
            </a:extLst>
          </p:cNvPr>
          <p:cNvPicPr>
            <a:picLocks noChangeAspect="1"/>
          </p:cNvPicPr>
          <p:nvPr/>
        </p:nvPicPr>
        <p:blipFill>
          <a:blip r:embed="rId7"/>
          <a:stretch>
            <a:fillRect/>
          </a:stretch>
        </p:blipFill>
        <p:spPr>
          <a:xfrm>
            <a:off x="8458657" y="4922626"/>
            <a:ext cx="635032" cy="413601"/>
          </a:xfrm>
          <a:prstGeom prst="rect">
            <a:avLst/>
          </a:prstGeom>
          <a:noFill/>
          <a:ln cap="flat">
            <a:noFill/>
          </a:ln>
        </p:spPr>
      </p:pic>
      <p:pic>
        <p:nvPicPr>
          <p:cNvPr id="11" name="Kuva 16">
            <a:extLst>
              <a:ext uri="{FF2B5EF4-FFF2-40B4-BE49-F238E27FC236}">
                <a16:creationId xmlns:a16="http://schemas.microsoft.com/office/drawing/2014/main" id="{8867130E-B2F2-44E8-B69D-8BF45732A9C2}"/>
              </a:ext>
            </a:extLst>
          </p:cNvPr>
          <p:cNvPicPr>
            <a:picLocks noChangeAspect="1"/>
          </p:cNvPicPr>
          <p:nvPr/>
        </p:nvPicPr>
        <p:blipFill>
          <a:blip r:embed="rId8"/>
          <a:stretch>
            <a:fillRect/>
          </a:stretch>
        </p:blipFill>
        <p:spPr>
          <a:xfrm>
            <a:off x="6655954" y="5498305"/>
            <a:ext cx="586642" cy="414588"/>
          </a:xfrm>
          <a:prstGeom prst="rect">
            <a:avLst/>
          </a:prstGeom>
          <a:noFill/>
          <a:ln cap="flat">
            <a:noFill/>
          </a:ln>
        </p:spPr>
      </p:pic>
      <p:pic>
        <p:nvPicPr>
          <p:cNvPr id="12" name="Kuva 19">
            <a:extLst>
              <a:ext uri="{FF2B5EF4-FFF2-40B4-BE49-F238E27FC236}">
                <a16:creationId xmlns:a16="http://schemas.microsoft.com/office/drawing/2014/main" id="{8FD114B8-7160-43B3-B8CD-6F855F3681ED}"/>
              </a:ext>
            </a:extLst>
          </p:cNvPr>
          <p:cNvPicPr>
            <a:picLocks noChangeAspect="1"/>
          </p:cNvPicPr>
          <p:nvPr/>
        </p:nvPicPr>
        <p:blipFill>
          <a:blip r:embed="rId9"/>
          <a:stretch>
            <a:fillRect/>
          </a:stretch>
        </p:blipFill>
        <p:spPr>
          <a:xfrm>
            <a:off x="3742246" y="4729660"/>
            <a:ext cx="1466889" cy="825127"/>
          </a:xfrm>
          <a:prstGeom prst="rect">
            <a:avLst/>
          </a:prstGeom>
          <a:noFill/>
          <a:ln cap="flat">
            <a:noFill/>
          </a:ln>
        </p:spPr>
      </p:pic>
      <p:pic>
        <p:nvPicPr>
          <p:cNvPr id="13" name="Kuva 23" descr="Kuva, joka sisältää kohteen teksti&#10;&#10;Kuvaus luotu automaattisesti">
            <a:extLst>
              <a:ext uri="{FF2B5EF4-FFF2-40B4-BE49-F238E27FC236}">
                <a16:creationId xmlns:a16="http://schemas.microsoft.com/office/drawing/2014/main" id="{84522215-D5D3-49C7-A09E-C988A9638E1E}"/>
              </a:ext>
            </a:extLst>
          </p:cNvPr>
          <p:cNvPicPr>
            <a:picLocks noChangeAspect="1"/>
          </p:cNvPicPr>
          <p:nvPr/>
        </p:nvPicPr>
        <p:blipFill>
          <a:blip r:embed="rId10"/>
          <a:stretch>
            <a:fillRect/>
          </a:stretch>
        </p:blipFill>
        <p:spPr>
          <a:xfrm>
            <a:off x="2741453" y="4841345"/>
            <a:ext cx="1034387" cy="410885"/>
          </a:xfrm>
          <a:prstGeom prst="rect">
            <a:avLst/>
          </a:prstGeom>
          <a:noFill/>
          <a:ln cap="flat">
            <a:noFill/>
          </a:ln>
        </p:spPr>
      </p:pic>
      <p:sp>
        <p:nvSpPr>
          <p:cNvPr id="14" name="Tekstiruutu 13">
            <a:extLst>
              <a:ext uri="{FF2B5EF4-FFF2-40B4-BE49-F238E27FC236}">
                <a16:creationId xmlns:a16="http://schemas.microsoft.com/office/drawing/2014/main" id="{CFD3FA13-5B2F-4749-8CD6-5BFD01EC367C}"/>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3417273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BEC60-3414-402D-9936-2264563A68E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523803C-3E6C-463B-B978-760F3AD94C1A}"/>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60B66E8F-A456-45B7-966B-70E95687AFF0}"/>
              </a:ext>
            </a:extLst>
          </p:cNvPr>
          <p:cNvPicPr>
            <a:picLocks noChangeAspect="1"/>
          </p:cNvPicPr>
          <p:nvPr/>
        </p:nvPicPr>
        <p:blipFill>
          <a:blip r:embed="rId2"/>
          <a:stretch>
            <a:fillRect/>
          </a:stretch>
        </p:blipFill>
        <p:spPr>
          <a:xfrm>
            <a:off x="721598" y="354896"/>
            <a:ext cx="3635124" cy="799725"/>
          </a:xfrm>
          <a:prstGeom prst="rect">
            <a:avLst/>
          </a:prstGeom>
          <a:noFill/>
          <a:ln cap="flat">
            <a:noFill/>
          </a:ln>
        </p:spPr>
      </p:pic>
      <p:pic>
        <p:nvPicPr>
          <p:cNvPr id="5" name="Kuva 8">
            <a:extLst>
              <a:ext uri="{FF2B5EF4-FFF2-40B4-BE49-F238E27FC236}">
                <a16:creationId xmlns:a16="http://schemas.microsoft.com/office/drawing/2014/main" id="{F91407C4-0AA6-4DC7-B0B1-915E3A3AD37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92595B27-F389-46B4-88D6-C132A3B5AD0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
        <p:nvSpPr>
          <p:cNvPr id="7" name="Tekstiruutu 13">
            <a:extLst>
              <a:ext uri="{FF2B5EF4-FFF2-40B4-BE49-F238E27FC236}">
                <a16:creationId xmlns:a16="http://schemas.microsoft.com/office/drawing/2014/main" id="{9D102304-C923-4B06-A139-4B8AD342A07B}"/>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cxnSp>
        <p:nvCxnSpPr>
          <p:cNvPr id="8" name="Suora yhdysviiva 18">
            <a:extLst>
              <a:ext uri="{FF2B5EF4-FFF2-40B4-BE49-F238E27FC236}">
                <a16:creationId xmlns:a16="http://schemas.microsoft.com/office/drawing/2014/main" id="{0574A2FB-7332-4697-8DA4-46A828E5951D}"/>
              </a:ext>
            </a:extLst>
          </p:cNvPr>
          <p:cNvCxnSpPr/>
          <p:nvPr/>
        </p:nvCxnSpPr>
        <p:spPr>
          <a:xfrm>
            <a:off x="661641" y="6254843"/>
            <a:ext cx="10786939" cy="0"/>
          </a:xfrm>
          <a:prstGeom prst="straightConnector1">
            <a:avLst/>
          </a:prstGeom>
          <a:noFill/>
          <a:ln w="12701" cap="flat">
            <a:solidFill>
              <a:srgbClr val="7F7F7F"/>
            </a:solidFill>
            <a:prstDash val="solid"/>
            <a:miter/>
          </a:ln>
        </p:spPr>
      </p:cxnSp>
    </p:spTree>
    <p:extLst>
      <p:ext uri="{BB962C8B-B14F-4D97-AF65-F5344CB8AC3E}">
        <p14:creationId xmlns:p14="http://schemas.microsoft.com/office/powerpoint/2010/main" val="319701132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78CFC2-C102-4168-BB6B-F5BC9EDC6019}"/>
              </a:ext>
            </a:extLst>
          </p:cNvPr>
          <p:cNvSpPr txBox="1">
            <a:spLocks noGrp="1"/>
          </p:cNvSpPr>
          <p:nvPr>
            <p:ph type="title"/>
          </p:nvPr>
        </p:nvSpPr>
        <p:spPr>
          <a:xfrm>
            <a:off x="1524003" y="1384026"/>
            <a:ext cx="9144000" cy="2387598"/>
          </a:xfrm>
        </p:spPr>
        <p:txBody>
          <a:bodyPr anchor="b" anchorCtr="1"/>
          <a:lstStyle>
            <a:lvl1pPr algn="ctr">
              <a:defRPr sz="6000">
                <a:latin typeface="Calibri Light" pitchFamily="34"/>
                <a:cs typeface="Calibri Light" pitchFamily="34"/>
              </a:defRPr>
            </a:lvl1pPr>
          </a:lstStyle>
          <a:p>
            <a:pPr lvl="0"/>
            <a:r>
              <a:rPr lang="fi-FI"/>
              <a:t>Muokkaa ots. perustyyl. napsautt.</a:t>
            </a:r>
          </a:p>
        </p:txBody>
      </p:sp>
      <p:sp>
        <p:nvSpPr>
          <p:cNvPr id="3" name="Alaotsikko 2">
            <a:extLst>
              <a:ext uri="{FF2B5EF4-FFF2-40B4-BE49-F238E27FC236}">
                <a16:creationId xmlns:a16="http://schemas.microsoft.com/office/drawing/2014/main" id="{37F9CECB-E8D2-4E18-8945-9AB8F0588F21}"/>
              </a:ext>
            </a:extLst>
          </p:cNvPr>
          <p:cNvSpPr txBox="1">
            <a:spLocks noGrp="1"/>
          </p:cNvSpPr>
          <p:nvPr>
            <p:ph type="subTitle" idx="4294967295"/>
          </p:nvPr>
        </p:nvSpPr>
        <p:spPr>
          <a:xfrm>
            <a:off x="1524003" y="3925692"/>
            <a:ext cx="9144000" cy="724634"/>
          </a:xfrm>
        </p:spPr>
        <p:txBody>
          <a:bodyPr anchorCtr="1"/>
          <a:lstStyle>
            <a:lvl1pPr marL="0" indent="0" algn="ctr">
              <a:buNone/>
              <a:defRPr sz="2400">
                <a:solidFill>
                  <a:srgbClr val="4D4E50"/>
                </a:solidFill>
                <a:latin typeface="Calibri"/>
              </a:defRPr>
            </a:lvl1pPr>
          </a:lstStyle>
          <a:p>
            <a:pPr lvl="0"/>
            <a:r>
              <a:rPr lang="fi-FI"/>
              <a:t>Muokkaa alaotsikon perustyyliä napsautt.</a:t>
            </a:r>
          </a:p>
        </p:txBody>
      </p:sp>
      <p:pic>
        <p:nvPicPr>
          <p:cNvPr id="4" name="Kuva 4" descr="Kuva, joka sisältää kohteen teksti&#10;&#10;Kuvaus luotu automaattisesti">
            <a:extLst>
              <a:ext uri="{FF2B5EF4-FFF2-40B4-BE49-F238E27FC236}">
                <a16:creationId xmlns:a16="http://schemas.microsoft.com/office/drawing/2014/main" id="{80C50EF4-FB53-4EB7-81A0-D406352334D4}"/>
              </a:ext>
            </a:extLst>
          </p:cNvPr>
          <p:cNvPicPr>
            <a:picLocks noChangeAspect="1"/>
          </p:cNvPicPr>
          <p:nvPr/>
        </p:nvPicPr>
        <p:blipFill>
          <a:blip r:embed="rId2"/>
          <a:stretch>
            <a:fillRect/>
          </a:stretch>
        </p:blipFill>
        <p:spPr>
          <a:xfrm>
            <a:off x="382237" y="310996"/>
            <a:ext cx="4177134" cy="918971"/>
          </a:xfrm>
          <a:prstGeom prst="rect">
            <a:avLst/>
          </a:prstGeom>
          <a:noFill/>
          <a:ln cap="flat">
            <a:noFill/>
          </a:ln>
        </p:spPr>
      </p:pic>
      <p:pic>
        <p:nvPicPr>
          <p:cNvPr id="5" name="Kuva 6">
            <a:extLst>
              <a:ext uri="{FF2B5EF4-FFF2-40B4-BE49-F238E27FC236}">
                <a16:creationId xmlns:a16="http://schemas.microsoft.com/office/drawing/2014/main" id="{486D53DA-F153-4D82-958C-0E7DC7CEA4E7}"/>
              </a:ext>
            </a:extLst>
          </p:cNvPr>
          <p:cNvPicPr>
            <a:picLocks noChangeAspect="1"/>
          </p:cNvPicPr>
          <p:nvPr/>
        </p:nvPicPr>
        <p:blipFill>
          <a:blip r:embed="rId3"/>
          <a:stretch>
            <a:fillRect/>
          </a:stretch>
        </p:blipFill>
        <p:spPr>
          <a:xfrm>
            <a:off x="6074487" y="5473296"/>
            <a:ext cx="579400" cy="600093"/>
          </a:xfrm>
          <a:prstGeom prst="rect">
            <a:avLst/>
          </a:prstGeom>
          <a:noFill/>
          <a:ln cap="flat">
            <a:noFill/>
          </a:ln>
        </p:spPr>
      </p:pic>
      <p:pic>
        <p:nvPicPr>
          <p:cNvPr id="6" name="Kuva 7">
            <a:extLst>
              <a:ext uri="{FF2B5EF4-FFF2-40B4-BE49-F238E27FC236}">
                <a16:creationId xmlns:a16="http://schemas.microsoft.com/office/drawing/2014/main" id="{641EE0F8-27FC-4B01-ABC4-9E32B054D560}"/>
              </a:ext>
            </a:extLst>
          </p:cNvPr>
          <p:cNvPicPr>
            <a:picLocks noChangeAspect="1"/>
          </p:cNvPicPr>
          <p:nvPr/>
        </p:nvPicPr>
        <p:blipFill>
          <a:blip r:embed="rId4"/>
          <a:stretch>
            <a:fillRect/>
          </a:stretch>
        </p:blipFill>
        <p:spPr>
          <a:xfrm>
            <a:off x="5017312" y="5416439"/>
            <a:ext cx="855677" cy="604720"/>
          </a:xfrm>
          <a:prstGeom prst="rect">
            <a:avLst/>
          </a:prstGeom>
          <a:noFill/>
          <a:ln cap="flat">
            <a:noFill/>
          </a:ln>
        </p:spPr>
      </p:pic>
      <p:sp>
        <p:nvSpPr>
          <p:cNvPr id="7" name="Tekstiruutu 13">
            <a:extLst>
              <a:ext uri="{FF2B5EF4-FFF2-40B4-BE49-F238E27FC236}">
                <a16:creationId xmlns:a16="http://schemas.microsoft.com/office/drawing/2014/main" id="{A8FDD789-7142-4B7B-B18E-64D9D806B636}"/>
              </a:ext>
            </a:extLst>
          </p:cNvPr>
          <p:cNvSpPr txBox="1"/>
          <p:nvPr/>
        </p:nvSpPr>
        <p:spPr>
          <a:xfrm>
            <a:off x="2371725" y="6363099"/>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spTree>
    <p:extLst>
      <p:ext uri="{BB962C8B-B14F-4D97-AF65-F5344CB8AC3E}">
        <p14:creationId xmlns:p14="http://schemas.microsoft.com/office/powerpoint/2010/main" val="723058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A66A9C51-2220-4CA3-9973-CE27F38ADB62}"/>
              </a:ext>
            </a:extLst>
          </p:cNvPr>
          <p:cNvPicPr>
            <a:picLocks noChangeAspect="1"/>
          </p:cNvPicPr>
          <p:nvPr/>
        </p:nvPicPr>
        <p:blipFill>
          <a:blip r:embed="rId2"/>
          <a:stretch>
            <a:fillRect/>
          </a:stretch>
        </p:blipFill>
        <p:spPr>
          <a:xfrm>
            <a:off x="1001505" y="2114549"/>
            <a:ext cx="10188985" cy="2241578"/>
          </a:xfrm>
          <a:prstGeom prst="rect">
            <a:avLst/>
          </a:prstGeom>
          <a:noFill/>
          <a:ln cap="flat">
            <a:noFill/>
          </a:ln>
        </p:spPr>
      </p:pic>
      <p:pic>
        <p:nvPicPr>
          <p:cNvPr id="3" name="Kuva 3">
            <a:extLst>
              <a:ext uri="{FF2B5EF4-FFF2-40B4-BE49-F238E27FC236}">
                <a16:creationId xmlns:a16="http://schemas.microsoft.com/office/drawing/2014/main" id="{3E724F6D-FCCD-4ED6-8783-A44ABB575EB2}"/>
              </a:ext>
            </a:extLst>
          </p:cNvPr>
          <p:cNvPicPr>
            <a:picLocks noChangeAspect="1"/>
          </p:cNvPicPr>
          <p:nvPr/>
        </p:nvPicPr>
        <p:blipFill>
          <a:blip r:embed="rId3"/>
          <a:stretch>
            <a:fillRect/>
          </a:stretch>
        </p:blipFill>
        <p:spPr>
          <a:xfrm>
            <a:off x="11190491" y="6212552"/>
            <a:ext cx="445742" cy="461662"/>
          </a:xfrm>
          <a:prstGeom prst="rect">
            <a:avLst/>
          </a:prstGeom>
          <a:noFill/>
          <a:ln cap="flat">
            <a:noFill/>
          </a:ln>
        </p:spPr>
      </p:pic>
      <p:pic>
        <p:nvPicPr>
          <p:cNvPr id="4" name="Kuva 4">
            <a:extLst>
              <a:ext uri="{FF2B5EF4-FFF2-40B4-BE49-F238E27FC236}">
                <a16:creationId xmlns:a16="http://schemas.microsoft.com/office/drawing/2014/main" id="{BFE82758-A024-49B3-AC77-508ADD4672CD}"/>
              </a:ext>
            </a:extLst>
          </p:cNvPr>
          <p:cNvPicPr>
            <a:picLocks noChangeAspect="1"/>
          </p:cNvPicPr>
          <p:nvPr/>
        </p:nvPicPr>
        <p:blipFill>
          <a:blip r:embed="rId4"/>
          <a:stretch>
            <a:fillRect/>
          </a:stretch>
        </p:blipFill>
        <p:spPr>
          <a:xfrm>
            <a:off x="10481657" y="6179899"/>
            <a:ext cx="586642" cy="414588"/>
          </a:xfrm>
          <a:prstGeom prst="rect">
            <a:avLst/>
          </a:prstGeom>
          <a:noFill/>
          <a:ln cap="flat">
            <a:noFill/>
          </a:ln>
        </p:spPr>
      </p:pic>
    </p:spTree>
    <p:extLst>
      <p:ext uri="{BB962C8B-B14F-4D97-AF65-F5344CB8AC3E}">
        <p14:creationId xmlns:p14="http://schemas.microsoft.com/office/powerpoint/2010/main" val="3312819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B01E88-7193-454C-8EFD-A3A8CBF382B7}"/>
              </a:ext>
            </a:extLst>
          </p:cNvPr>
          <p:cNvSpPr txBox="1">
            <a:spLocks noGrp="1"/>
          </p:cNvSpPr>
          <p:nvPr>
            <p:ph type="title"/>
          </p:nvPr>
        </p:nvSpPr>
        <p:spPr>
          <a:xfrm>
            <a:off x="831847" y="1709735"/>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65BE9533-38FA-4D00-81F1-EC72E72B0CAB}"/>
              </a:ext>
            </a:extLst>
          </p:cNvPr>
          <p:cNvSpPr txBox="1">
            <a:spLocks noGrp="1"/>
          </p:cNvSpPr>
          <p:nvPr>
            <p:ph type="body" idx="1"/>
          </p:nvPr>
        </p:nvSpPr>
        <p:spPr>
          <a:xfrm>
            <a:off x="831847" y="4589465"/>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BE1AA849-D33C-4159-880E-88D66E82AFD1}"/>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11" descr="Kuva, joka sisältää kohteen teksti&#10;&#10;Kuvaus luotu automaattisesti">
            <a:extLst>
              <a:ext uri="{FF2B5EF4-FFF2-40B4-BE49-F238E27FC236}">
                <a16:creationId xmlns:a16="http://schemas.microsoft.com/office/drawing/2014/main" id="{9E1CCD0A-9ABB-477B-B5EB-5D798BA25387}"/>
              </a:ext>
            </a:extLst>
          </p:cNvPr>
          <p:cNvPicPr>
            <a:picLocks noChangeAspect="1"/>
          </p:cNvPicPr>
          <p:nvPr/>
        </p:nvPicPr>
        <p:blipFill>
          <a:blip r:embed="rId2"/>
          <a:stretch>
            <a:fillRect/>
          </a:stretch>
        </p:blipFill>
        <p:spPr>
          <a:xfrm>
            <a:off x="349328" y="310996"/>
            <a:ext cx="4676552" cy="1028837"/>
          </a:xfrm>
          <a:prstGeom prst="rect">
            <a:avLst/>
          </a:prstGeom>
          <a:noFill/>
          <a:ln cap="flat">
            <a:noFill/>
          </a:ln>
        </p:spPr>
      </p:pic>
      <p:pic>
        <p:nvPicPr>
          <p:cNvPr id="6" name="Kuva 8">
            <a:extLst>
              <a:ext uri="{FF2B5EF4-FFF2-40B4-BE49-F238E27FC236}">
                <a16:creationId xmlns:a16="http://schemas.microsoft.com/office/drawing/2014/main" id="{9D8FE064-864C-47BF-B5B2-0AF70C517AE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59BE0B09-3071-4957-BB0E-C49652075A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147585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7FFA4-F13F-433C-9612-F194E1FD0109}"/>
              </a:ext>
            </a:extLst>
          </p:cNvPr>
          <p:cNvSpPr txBox="1">
            <a:spLocks noGrp="1"/>
          </p:cNvSpPr>
          <p:nvPr>
            <p:ph type="title"/>
          </p:nvPr>
        </p:nvSpPr>
        <p:spPr>
          <a:xfrm>
            <a:off x="797311" y="842171"/>
            <a:ext cx="10515600" cy="2852735"/>
          </a:xfrm>
        </p:spPr>
        <p:txBody>
          <a:bodyPr anchor="b"/>
          <a:lstStyle>
            <a:lvl1pPr>
              <a:defRPr sz="5400"/>
            </a:lvl1pPr>
          </a:lstStyle>
          <a:p>
            <a:pPr lvl="0"/>
            <a:r>
              <a:rPr lang="fi-FI"/>
              <a:t>Muokkaa ots. perustyyl. napsautt.</a:t>
            </a:r>
          </a:p>
        </p:txBody>
      </p:sp>
      <p:sp>
        <p:nvSpPr>
          <p:cNvPr id="3" name="Tekstin paikkamerkki 2">
            <a:extLst>
              <a:ext uri="{FF2B5EF4-FFF2-40B4-BE49-F238E27FC236}">
                <a16:creationId xmlns:a16="http://schemas.microsoft.com/office/drawing/2014/main" id="{4C667C50-BAAD-4AD5-AF07-059D7B79D79B}"/>
              </a:ext>
            </a:extLst>
          </p:cNvPr>
          <p:cNvSpPr txBox="1">
            <a:spLocks noGrp="1"/>
          </p:cNvSpPr>
          <p:nvPr>
            <p:ph type="body" idx="1"/>
          </p:nvPr>
        </p:nvSpPr>
        <p:spPr>
          <a:xfrm>
            <a:off x="797311" y="3890964"/>
            <a:ext cx="10515600" cy="1500182"/>
          </a:xfrm>
        </p:spPr>
        <p:txBody>
          <a:bodyPr/>
          <a:lstStyle>
            <a:lvl1pPr marL="0" indent="0">
              <a:buNone/>
              <a:defRPr sz="2400">
                <a:solidFill>
                  <a:srgbClr val="4D4E50"/>
                </a:solidFill>
                <a:latin typeface="Calibri"/>
              </a:defRPr>
            </a:lvl1pPr>
          </a:lstStyle>
          <a:p>
            <a:pPr lvl="0"/>
            <a:r>
              <a:rPr lang="fi-FI"/>
              <a:t>Muokkaa tekstin perustyylejä napsauttamalla</a:t>
            </a:r>
          </a:p>
        </p:txBody>
      </p:sp>
      <p:cxnSp>
        <p:nvCxnSpPr>
          <p:cNvPr id="4" name="Suora yhdysviiva 7">
            <a:extLst>
              <a:ext uri="{FF2B5EF4-FFF2-40B4-BE49-F238E27FC236}">
                <a16:creationId xmlns:a16="http://schemas.microsoft.com/office/drawing/2014/main" id="{76202A5D-F9F1-418B-A061-54683859AD7F}"/>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45A44E94-21EE-46F4-A2F2-70ED1E68AA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6B926A6C-354C-4F97-8715-7405F49E93DB}"/>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1E65826E-CCA8-4031-934F-F30686B5AE18}"/>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76962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404457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E9D98A-8963-4771-B019-1FF267E3988F}"/>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84BA31A9-58F3-4C9D-A2A9-8762BFF724CD}"/>
              </a:ext>
            </a:extLst>
          </p:cNvPr>
          <p:cNvSpPr txBox="1">
            <a:spLocks noGrp="1"/>
          </p:cNvSpPr>
          <p:nvPr>
            <p:ph idx="1"/>
          </p:nvPr>
        </p:nvSpPr>
        <p:spPr/>
        <p:txBody>
          <a:bodyPr/>
          <a:lstStyle>
            <a:lvl1pPr>
              <a:defRPr>
                <a:latin typeface="Calibri"/>
              </a:defRPr>
            </a:lvl1pPr>
            <a:lvl2pPr>
              <a:defRPr>
                <a:latin typeface="Calibri" pitchFamily="34"/>
                <a:cs typeface="Calibri" pitchFamily="34"/>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4" name="Suora yhdysviiva 10">
            <a:extLst>
              <a:ext uri="{FF2B5EF4-FFF2-40B4-BE49-F238E27FC236}">
                <a16:creationId xmlns:a16="http://schemas.microsoft.com/office/drawing/2014/main" id="{29D755A7-22A2-4454-8F01-204B12EE64E5}"/>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5" name="Kuva 8" descr="Kuva, joka sisältää kohteen teksti&#10;&#10;Kuvaus luotu automaattisesti">
            <a:extLst>
              <a:ext uri="{FF2B5EF4-FFF2-40B4-BE49-F238E27FC236}">
                <a16:creationId xmlns:a16="http://schemas.microsoft.com/office/drawing/2014/main" id="{18CDEA8C-0A49-46AD-9977-2E1B79FFE89E}"/>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6" name="Kuva 8">
            <a:extLst>
              <a:ext uri="{FF2B5EF4-FFF2-40B4-BE49-F238E27FC236}">
                <a16:creationId xmlns:a16="http://schemas.microsoft.com/office/drawing/2014/main" id="{7C1331BD-1FC3-45A2-80BC-00D673C02C81}"/>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FD785631-6292-4236-B6E0-695210CBA77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281937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D1571A-74DD-43E5-8673-B0572F60AF5C}"/>
              </a:ext>
            </a:extLst>
          </p:cNvPr>
          <p:cNvSpPr txBox="1">
            <a:spLocks noGrp="1"/>
          </p:cNvSpPr>
          <p:nvPr>
            <p:ph type="title"/>
          </p:nvPr>
        </p:nvSpPr>
        <p:spPr/>
        <p:txBody>
          <a:bodyPr/>
          <a:lstStyle>
            <a:lvl1pPr>
              <a:defRPr/>
            </a:lvl1pPr>
          </a:lstStyle>
          <a:p>
            <a:pPr lvl="0"/>
            <a:r>
              <a:rPr lang="fi-FI"/>
              <a:t>Muokkaa ots. perustyyl. napsautt.</a:t>
            </a:r>
          </a:p>
        </p:txBody>
      </p:sp>
      <p:sp>
        <p:nvSpPr>
          <p:cNvPr id="3" name="Sisällön paikkamerkki 2">
            <a:extLst>
              <a:ext uri="{FF2B5EF4-FFF2-40B4-BE49-F238E27FC236}">
                <a16:creationId xmlns:a16="http://schemas.microsoft.com/office/drawing/2014/main" id="{0D9DCAFD-0F36-4879-BE70-7F990656817B}"/>
              </a:ext>
            </a:extLst>
          </p:cNvPr>
          <p:cNvSpPr txBox="1">
            <a:spLocks noGrp="1"/>
          </p:cNvSpPr>
          <p:nvPr>
            <p:ph idx="1"/>
          </p:nvPr>
        </p:nvSpPr>
        <p:spPr>
          <a:xfrm>
            <a:off x="838203"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BE86F16-34F7-4DD3-981D-0A4781F6380C}"/>
              </a:ext>
            </a:extLst>
          </p:cNvPr>
          <p:cNvSpPr txBox="1">
            <a:spLocks noGrp="1"/>
          </p:cNvSpPr>
          <p:nvPr>
            <p:ph idx="2"/>
          </p:nvPr>
        </p:nvSpPr>
        <p:spPr>
          <a:xfrm>
            <a:off x="6172200" y="1825627"/>
            <a:ext cx="5181603" cy="4351336"/>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5" name="Suora yhdysviiva 7">
            <a:extLst>
              <a:ext uri="{FF2B5EF4-FFF2-40B4-BE49-F238E27FC236}">
                <a16:creationId xmlns:a16="http://schemas.microsoft.com/office/drawing/2014/main" id="{FCE9A286-0F5A-411A-919F-F43C2FBFF09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A43670A2-7B0A-4757-9E76-7C6481A420A0}"/>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5D5BD84F-ACB0-4979-A1AB-B6015493603C}"/>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3FBD0F32-F37E-4C77-8061-9DD71DC819BF}"/>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06856502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CCE2B-EDC0-4DE6-AB31-324EBC4F2C6A}"/>
              </a:ext>
            </a:extLst>
          </p:cNvPr>
          <p:cNvSpPr txBox="1">
            <a:spLocks noGrp="1"/>
          </p:cNvSpPr>
          <p:nvPr>
            <p:ph type="title"/>
          </p:nvPr>
        </p:nvSpPr>
        <p:spPr>
          <a:xfrm>
            <a:off x="839784" y="365129"/>
            <a:ext cx="10515600" cy="1325559"/>
          </a:xfrm>
        </p:spPr>
        <p:txBody>
          <a:bodyPr/>
          <a:lstStyle>
            <a:lvl1pPr>
              <a:defRPr/>
            </a:lvl1pPr>
          </a:lstStyle>
          <a:p>
            <a:pPr lvl="0"/>
            <a:r>
              <a:rPr lang="fi-FI"/>
              <a:t>Muokkaa ots. perustyyl. napsautt.</a:t>
            </a:r>
          </a:p>
        </p:txBody>
      </p:sp>
      <p:sp>
        <p:nvSpPr>
          <p:cNvPr id="3" name="Tekstin paikkamerkki 2">
            <a:extLst>
              <a:ext uri="{FF2B5EF4-FFF2-40B4-BE49-F238E27FC236}">
                <a16:creationId xmlns:a16="http://schemas.microsoft.com/office/drawing/2014/main" id="{8505014D-2E99-427B-8D27-2DE0B5DF325D}"/>
              </a:ext>
            </a:extLst>
          </p:cNvPr>
          <p:cNvSpPr txBox="1">
            <a:spLocks noGrp="1"/>
          </p:cNvSpPr>
          <p:nvPr>
            <p:ph type="body" idx="4294967295"/>
          </p:nvPr>
        </p:nvSpPr>
        <p:spPr>
          <a:xfrm>
            <a:off x="839784" y="1681160"/>
            <a:ext cx="5157782"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C8581FA-E4E1-4016-9FDD-E5AF90FE7B3F}"/>
              </a:ext>
            </a:extLst>
          </p:cNvPr>
          <p:cNvSpPr txBox="1">
            <a:spLocks noGrp="1"/>
          </p:cNvSpPr>
          <p:nvPr>
            <p:ph idx="4294967295"/>
          </p:nvPr>
        </p:nvSpPr>
        <p:spPr>
          <a:xfrm>
            <a:off x="839784"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AF65DFC-5E45-4A13-9331-DE108F8547F2}"/>
              </a:ext>
            </a:extLst>
          </p:cNvPr>
          <p:cNvSpPr txBox="1">
            <a:spLocks noGrp="1"/>
          </p:cNvSpPr>
          <p:nvPr>
            <p:ph type="body" idx="4294967295"/>
          </p:nvPr>
        </p:nvSpPr>
        <p:spPr>
          <a:xfrm>
            <a:off x="6172200" y="1681160"/>
            <a:ext cx="5183184" cy="823910"/>
          </a:xfrm>
        </p:spPr>
        <p:txBody>
          <a:bodyPr anchor="b"/>
          <a:lstStyle>
            <a:lvl1pPr marL="0" indent="0">
              <a:buNone/>
              <a:defRPr sz="2400" b="1">
                <a:solidFill>
                  <a:srgbClr val="262728"/>
                </a:solidFill>
                <a:latin typeface="Calibri"/>
              </a:defRPr>
            </a:lvl1pPr>
          </a:lstStyle>
          <a:p>
            <a:pPr lvl="0"/>
            <a:r>
              <a:rPr lang="fi-FI"/>
              <a:t>Muokkaa tekstin perustyylejä napsauttamalla</a:t>
            </a:r>
          </a:p>
        </p:txBody>
      </p:sp>
      <p:sp>
        <p:nvSpPr>
          <p:cNvPr id="6" name="Sisällön paikkamerkki 3">
            <a:extLst>
              <a:ext uri="{FF2B5EF4-FFF2-40B4-BE49-F238E27FC236}">
                <a16:creationId xmlns:a16="http://schemas.microsoft.com/office/drawing/2014/main" id="{B6F21554-F1F8-483C-9B2C-1EEA809A54A8}"/>
              </a:ext>
            </a:extLst>
          </p:cNvPr>
          <p:cNvSpPr txBox="1">
            <a:spLocks noGrp="1"/>
          </p:cNvSpPr>
          <p:nvPr>
            <p:ph idx="4294967295"/>
          </p:nvPr>
        </p:nvSpPr>
        <p:spPr>
          <a:xfrm>
            <a:off x="6172200" y="2505071"/>
            <a:ext cx="5157782" cy="3684583"/>
          </a:xfrm>
        </p:spPr>
        <p:txBody>
          <a:bodyPr/>
          <a:lstStyle>
            <a:lvl1pPr>
              <a:defRPr sz="2400">
                <a:latin typeface="Calibri"/>
              </a:defRPr>
            </a:lvl1pPr>
            <a:lvl2pPr>
              <a:defRPr sz="2000">
                <a:latin typeface="Calibri"/>
              </a:defRPr>
            </a:lvl2pPr>
            <a:lvl3pPr>
              <a:defRPr sz="1800">
                <a:latin typeface="Calibri"/>
              </a:defRPr>
            </a:lvl3pPr>
            <a:lvl4pPr>
              <a:defRPr sz="1400">
                <a:latin typeface="Calibri"/>
              </a:defRPr>
            </a:lvl4pPr>
            <a:lvl5pPr>
              <a:defRPr sz="14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7" name="Suora yhdysviiva 10">
            <a:extLst>
              <a:ext uri="{FF2B5EF4-FFF2-40B4-BE49-F238E27FC236}">
                <a16:creationId xmlns:a16="http://schemas.microsoft.com/office/drawing/2014/main" id="{7D600F0C-CD28-43CD-B555-2642662CC9D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8" name="Kuva 12" descr="Kuva, joka sisältää kohteen teksti&#10;&#10;Kuvaus luotu automaattisesti">
            <a:extLst>
              <a:ext uri="{FF2B5EF4-FFF2-40B4-BE49-F238E27FC236}">
                <a16:creationId xmlns:a16="http://schemas.microsoft.com/office/drawing/2014/main" id="{DABA7311-6EFB-42F4-BF23-46786EE1ADA3}"/>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9" name="Kuva 8">
            <a:extLst>
              <a:ext uri="{FF2B5EF4-FFF2-40B4-BE49-F238E27FC236}">
                <a16:creationId xmlns:a16="http://schemas.microsoft.com/office/drawing/2014/main" id="{84C84DC6-7CAF-44AC-990A-D8CB7401802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10" name="Kuva 11">
            <a:extLst>
              <a:ext uri="{FF2B5EF4-FFF2-40B4-BE49-F238E27FC236}">
                <a16:creationId xmlns:a16="http://schemas.microsoft.com/office/drawing/2014/main" id="{CDEE7C71-9068-4EC2-AF50-782179875F0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673928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AC6351-1AA4-4993-B2EA-628B53D2FD93}"/>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3C22E0D7-7145-4F8A-A9A7-FC3B8FDC3AC0}"/>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F6D76F91-9993-4A32-9C4F-655D04C5406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5" name="Kuva 8">
            <a:extLst>
              <a:ext uri="{FF2B5EF4-FFF2-40B4-BE49-F238E27FC236}">
                <a16:creationId xmlns:a16="http://schemas.microsoft.com/office/drawing/2014/main" id="{DCC5578D-3959-4AC9-B792-DA15EA877139}"/>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6" name="Kuva 11">
            <a:extLst>
              <a:ext uri="{FF2B5EF4-FFF2-40B4-BE49-F238E27FC236}">
                <a16:creationId xmlns:a16="http://schemas.microsoft.com/office/drawing/2014/main" id="{CF6D94DB-7378-4E79-BC6E-EC2E0E47456B}"/>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703146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9078F-E0A9-4065-B004-040A14078B51}"/>
              </a:ext>
            </a:extLst>
          </p:cNvPr>
          <p:cNvSpPr txBox="1">
            <a:spLocks noGrp="1"/>
          </p:cNvSpPr>
          <p:nvPr>
            <p:ph type="title"/>
          </p:nvPr>
        </p:nvSpPr>
        <p:spPr/>
        <p:txBody>
          <a:bodyPr/>
          <a:lstStyle>
            <a:lvl1pPr>
              <a:defRPr/>
            </a:lvl1pPr>
          </a:lstStyle>
          <a:p>
            <a:pPr lvl="0"/>
            <a:r>
              <a:rPr lang="fi-FI"/>
              <a:t>Muokkaa ots. perustyyl. napsautt.</a:t>
            </a:r>
          </a:p>
        </p:txBody>
      </p:sp>
      <p:cxnSp>
        <p:nvCxnSpPr>
          <p:cNvPr id="3" name="Suora yhdysviiva 5">
            <a:extLst>
              <a:ext uri="{FF2B5EF4-FFF2-40B4-BE49-F238E27FC236}">
                <a16:creationId xmlns:a16="http://schemas.microsoft.com/office/drawing/2014/main" id="{1A0DD72E-DEDC-40D7-8ECE-8D1CFD44C178}"/>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4" name="Kuva 7" descr="Kuva, joka sisältää kohteen teksti&#10;&#10;Kuvaus luotu automaattisesti">
            <a:extLst>
              <a:ext uri="{FF2B5EF4-FFF2-40B4-BE49-F238E27FC236}">
                <a16:creationId xmlns:a16="http://schemas.microsoft.com/office/drawing/2014/main" id="{E64E6B01-1BC3-4349-BCF6-165F1E9127A9}"/>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sp>
        <p:nvSpPr>
          <p:cNvPr id="5" name="Tekstin paikkamerkki 3">
            <a:extLst>
              <a:ext uri="{FF2B5EF4-FFF2-40B4-BE49-F238E27FC236}">
                <a16:creationId xmlns:a16="http://schemas.microsoft.com/office/drawing/2014/main" id="{DABEAFD6-9EFF-4CFF-B561-6A01D8923860}"/>
              </a:ext>
            </a:extLst>
          </p:cNvPr>
          <p:cNvSpPr txBox="1">
            <a:spLocks noGrp="1"/>
          </p:cNvSpPr>
          <p:nvPr>
            <p:ph type="body" idx="4294967295"/>
          </p:nvPr>
        </p:nvSpPr>
        <p:spPr>
          <a:xfrm>
            <a:off x="838203" y="1771649"/>
            <a:ext cx="10515600" cy="4376739"/>
          </a:xfrm>
        </p:spPr>
        <p:txBody>
          <a:bodyPr/>
          <a:lstStyle>
            <a:lvl1pPr marL="0" indent="0">
              <a:lnSpc>
                <a:spcPct val="100000"/>
              </a:lnSpc>
              <a:buNone/>
              <a:defRPr>
                <a:latin typeface="Calibri"/>
              </a:defRPr>
            </a:lvl1pPr>
            <a:lvl2pPr marL="457200" indent="0">
              <a:lnSpc>
                <a:spcPct val="100000"/>
              </a:lnSpc>
              <a:buNone/>
              <a:defRPr>
                <a:latin typeface="Calibri"/>
              </a:defRPr>
            </a:lvl2pPr>
            <a:lvl3pPr marL="914400" indent="0">
              <a:lnSpc>
                <a:spcPct val="100000"/>
              </a:lnSpc>
              <a:buNone/>
              <a:defRPr>
                <a:latin typeface="Calibri"/>
              </a:defRPr>
            </a:lvl3pPr>
            <a:lvl4pPr marL="1371600" indent="0">
              <a:lnSpc>
                <a:spcPct val="100000"/>
              </a:lnSpc>
              <a:buNone/>
              <a:defRPr>
                <a:latin typeface="Calibri"/>
              </a:defRPr>
            </a:lvl4pPr>
            <a:lvl5pPr marL="1828800" indent="0">
              <a:lnSpc>
                <a:spcPct val="100000"/>
              </a:lnSpc>
              <a:buNone/>
              <a:defRPr>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8">
            <a:extLst>
              <a:ext uri="{FF2B5EF4-FFF2-40B4-BE49-F238E27FC236}">
                <a16:creationId xmlns:a16="http://schemas.microsoft.com/office/drawing/2014/main" id="{AB2E3EE0-D77C-45F5-8916-4904987F6A48}"/>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7" name="Kuva 11">
            <a:extLst>
              <a:ext uri="{FF2B5EF4-FFF2-40B4-BE49-F238E27FC236}">
                <a16:creationId xmlns:a16="http://schemas.microsoft.com/office/drawing/2014/main" id="{09AA0723-5B57-437B-8875-42C08DCF791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69666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2" name="Suora yhdysviiva 4">
            <a:extLst>
              <a:ext uri="{FF2B5EF4-FFF2-40B4-BE49-F238E27FC236}">
                <a16:creationId xmlns:a16="http://schemas.microsoft.com/office/drawing/2014/main" id="{373921E0-39F7-4A6B-9434-A1D45B5F6E69}"/>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3" name="Kuva 6" descr="Kuva, joka sisältää kohteen teksti&#10;&#10;Kuvaus luotu automaattisesti">
            <a:extLst>
              <a:ext uri="{FF2B5EF4-FFF2-40B4-BE49-F238E27FC236}">
                <a16:creationId xmlns:a16="http://schemas.microsoft.com/office/drawing/2014/main" id="{097BD3D8-260E-4490-96CD-0D9114D164BC}"/>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4" name="Kuva 8">
            <a:extLst>
              <a:ext uri="{FF2B5EF4-FFF2-40B4-BE49-F238E27FC236}">
                <a16:creationId xmlns:a16="http://schemas.microsoft.com/office/drawing/2014/main" id="{6F65486E-3E4E-4C66-B73C-ABF353F168F2}"/>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5" name="Kuva 11">
            <a:extLst>
              <a:ext uri="{FF2B5EF4-FFF2-40B4-BE49-F238E27FC236}">
                <a16:creationId xmlns:a16="http://schemas.microsoft.com/office/drawing/2014/main" id="{0266EABA-AD93-4CA5-ACFD-34231E85568E}"/>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2174209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885867-678A-4C88-9CBD-B1FA870D2306}"/>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Sisällön paikkamerkki 2">
            <a:extLst>
              <a:ext uri="{FF2B5EF4-FFF2-40B4-BE49-F238E27FC236}">
                <a16:creationId xmlns:a16="http://schemas.microsoft.com/office/drawing/2014/main" id="{C3D70DBA-4C98-4D55-BBCC-8C2FA8BDB7C8}"/>
              </a:ext>
            </a:extLst>
          </p:cNvPr>
          <p:cNvSpPr txBox="1">
            <a:spLocks noGrp="1"/>
          </p:cNvSpPr>
          <p:nvPr>
            <p:ph idx="1"/>
          </p:nvPr>
        </p:nvSpPr>
        <p:spPr>
          <a:xfrm>
            <a:off x="5183184" y="457200"/>
            <a:ext cx="6172200" cy="5403847"/>
          </a:xfrm>
        </p:spPr>
        <p:txBody>
          <a:bodyPr/>
          <a:lstStyle>
            <a:lvl1pPr>
              <a:defRPr sz="2800" b="1">
                <a:latin typeface="Calibri"/>
              </a:defRPr>
            </a:lvl1pPr>
            <a:lvl2pPr>
              <a:defRPr>
                <a:latin typeface="Calibri"/>
              </a:defRPr>
            </a:lvl2pPr>
            <a:lvl3pPr>
              <a:defRPr>
                <a:latin typeface="Calibri"/>
              </a:defRPr>
            </a:lvl3pPr>
            <a:lvl4pPr>
              <a:defRPr>
                <a:latin typeface="Calibri"/>
              </a:defRPr>
            </a:lvl4pPr>
            <a:lvl5pPr>
              <a:defRPr sz="2000">
                <a:latin typeface="Calibri"/>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7AF3E50-9029-493D-95E6-A2A29BFE85AD}"/>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A19305EE-7B10-4F9E-9CF8-9543CED574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494B060F-7984-4B65-A3AD-A0AA678047E1}"/>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3B5CAA94-8034-4479-8927-2815D698A653}"/>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C264C6B5-F897-4AC6-8953-D579299CF859}"/>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4191118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16C5C-B3D5-4072-BA26-E811CF4B53BA}"/>
              </a:ext>
            </a:extLst>
          </p:cNvPr>
          <p:cNvSpPr txBox="1">
            <a:spLocks noGrp="1"/>
          </p:cNvSpPr>
          <p:nvPr>
            <p:ph type="title"/>
          </p:nvPr>
        </p:nvSpPr>
        <p:spPr>
          <a:xfrm>
            <a:off x="839784" y="457200"/>
            <a:ext cx="3932240" cy="1600200"/>
          </a:xfrm>
        </p:spPr>
        <p:txBody>
          <a:bodyPr anchor="b"/>
          <a:lstStyle>
            <a:lvl1pPr>
              <a:defRPr sz="3200"/>
            </a:lvl1pPr>
          </a:lstStyle>
          <a:p>
            <a:pPr lvl="0"/>
            <a:r>
              <a:rPr lang="fi-FI"/>
              <a:t>Muokkaa ots. perustyyl. napsautt.</a:t>
            </a:r>
          </a:p>
        </p:txBody>
      </p:sp>
      <p:sp>
        <p:nvSpPr>
          <p:cNvPr id="3" name="Kuvan paikkamerkki 2">
            <a:extLst>
              <a:ext uri="{FF2B5EF4-FFF2-40B4-BE49-F238E27FC236}">
                <a16:creationId xmlns:a16="http://schemas.microsoft.com/office/drawing/2014/main" id="{83A56A0D-6A2A-4883-A6FE-11D1A13B957E}"/>
              </a:ext>
            </a:extLst>
          </p:cNvPr>
          <p:cNvSpPr txBox="1">
            <a:spLocks noGrp="1"/>
          </p:cNvSpPr>
          <p:nvPr>
            <p:ph type="pic" idx="1"/>
          </p:nvPr>
        </p:nvSpPr>
        <p:spPr>
          <a:xfrm>
            <a:off x="5183184" y="987423"/>
            <a:ext cx="6172200" cy="4873623"/>
          </a:xfrm>
        </p:spPr>
        <p:txBody>
          <a:bodyPr/>
          <a:lstStyle>
            <a:lvl1pPr marL="0" indent="0">
              <a:buNone/>
              <a:defRPr/>
            </a:lvl1pPr>
          </a:lstStyle>
          <a:p>
            <a:pPr lvl="0"/>
            <a:endParaRPr lang="fi-FI"/>
          </a:p>
        </p:txBody>
      </p:sp>
      <p:sp>
        <p:nvSpPr>
          <p:cNvPr id="4" name="Tekstin paikkamerkki 3">
            <a:extLst>
              <a:ext uri="{FF2B5EF4-FFF2-40B4-BE49-F238E27FC236}">
                <a16:creationId xmlns:a16="http://schemas.microsoft.com/office/drawing/2014/main" id="{0AD9B97E-7788-4856-A46A-C7FB832B0855}"/>
              </a:ext>
            </a:extLst>
          </p:cNvPr>
          <p:cNvSpPr txBox="1">
            <a:spLocks noGrp="1"/>
          </p:cNvSpPr>
          <p:nvPr>
            <p:ph type="body" idx="2"/>
          </p:nvPr>
        </p:nvSpPr>
        <p:spPr>
          <a:xfrm>
            <a:off x="839784" y="2057400"/>
            <a:ext cx="3932240" cy="3811584"/>
          </a:xfrm>
        </p:spPr>
        <p:txBody>
          <a:bodyPr/>
          <a:lstStyle>
            <a:lvl1pPr marL="0" indent="0">
              <a:buNone/>
              <a:defRPr sz="1600">
                <a:latin typeface="Calibri"/>
              </a:defRPr>
            </a:lvl1pPr>
          </a:lstStyle>
          <a:p>
            <a:pPr lvl="0"/>
            <a:r>
              <a:rPr lang="fi-FI"/>
              <a:t>Muokkaa tekstin perustyylejä napsauttamalla</a:t>
            </a:r>
          </a:p>
        </p:txBody>
      </p:sp>
      <p:cxnSp>
        <p:nvCxnSpPr>
          <p:cNvPr id="5" name="Suora yhdysviiva 7">
            <a:extLst>
              <a:ext uri="{FF2B5EF4-FFF2-40B4-BE49-F238E27FC236}">
                <a16:creationId xmlns:a16="http://schemas.microsoft.com/office/drawing/2014/main" id="{91FADD77-F77B-4902-B39E-C909DA018816}"/>
              </a:ext>
            </a:extLst>
          </p:cNvPr>
          <p:cNvCxnSpPr/>
          <p:nvPr/>
        </p:nvCxnSpPr>
        <p:spPr>
          <a:xfrm>
            <a:off x="661641" y="6282010"/>
            <a:ext cx="10786939" cy="0"/>
          </a:xfrm>
          <a:prstGeom prst="straightConnector1">
            <a:avLst/>
          </a:prstGeom>
          <a:noFill/>
          <a:ln w="12701" cap="flat">
            <a:solidFill>
              <a:srgbClr val="4D4E50"/>
            </a:solidFill>
            <a:prstDash val="solid"/>
            <a:miter/>
          </a:ln>
        </p:spPr>
      </p:cxnSp>
      <p:pic>
        <p:nvPicPr>
          <p:cNvPr id="6" name="Kuva 9" descr="Kuva, joka sisältää kohteen teksti&#10;&#10;Kuvaus luotu automaattisesti">
            <a:extLst>
              <a:ext uri="{FF2B5EF4-FFF2-40B4-BE49-F238E27FC236}">
                <a16:creationId xmlns:a16="http://schemas.microsoft.com/office/drawing/2014/main" id="{7CC0B636-5B7C-49BA-8833-4CC4F4F13E77}"/>
              </a:ext>
            </a:extLst>
          </p:cNvPr>
          <p:cNvPicPr>
            <a:picLocks noChangeAspect="1"/>
          </p:cNvPicPr>
          <p:nvPr/>
        </p:nvPicPr>
        <p:blipFill>
          <a:blip r:embed="rId2"/>
          <a:stretch>
            <a:fillRect/>
          </a:stretch>
        </p:blipFill>
        <p:spPr>
          <a:xfrm>
            <a:off x="838203" y="6356351"/>
            <a:ext cx="2164887" cy="476274"/>
          </a:xfrm>
          <a:prstGeom prst="rect">
            <a:avLst/>
          </a:prstGeom>
          <a:noFill/>
          <a:ln cap="flat">
            <a:noFill/>
          </a:ln>
        </p:spPr>
      </p:pic>
      <p:pic>
        <p:nvPicPr>
          <p:cNvPr id="7" name="Kuva 8">
            <a:extLst>
              <a:ext uri="{FF2B5EF4-FFF2-40B4-BE49-F238E27FC236}">
                <a16:creationId xmlns:a16="http://schemas.microsoft.com/office/drawing/2014/main" id="{97CC687E-652B-48B9-B6FE-F81A1EB411A4}"/>
              </a:ext>
            </a:extLst>
          </p:cNvPr>
          <p:cNvPicPr>
            <a:picLocks noChangeAspect="1"/>
          </p:cNvPicPr>
          <p:nvPr/>
        </p:nvPicPr>
        <p:blipFill>
          <a:blip r:embed="rId3"/>
          <a:stretch>
            <a:fillRect/>
          </a:stretch>
        </p:blipFill>
        <p:spPr>
          <a:xfrm>
            <a:off x="10597850" y="6335018"/>
            <a:ext cx="445742" cy="461662"/>
          </a:xfrm>
          <a:prstGeom prst="rect">
            <a:avLst/>
          </a:prstGeom>
          <a:noFill/>
          <a:ln cap="flat">
            <a:noFill/>
          </a:ln>
        </p:spPr>
      </p:pic>
      <p:pic>
        <p:nvPicPr>
          <p:cNvPr id="8" name="Kuva 11">
            <a:extLst>
              <a:ext uri="{FF2B5EF4-FFF2-40B4-BE49-F238E27FC236}">
                <a16:creationId xmlns:a16="http://schemas.microsoft.com/office/drawing/2014/main" id="{7FD8D95F-3AC0-466B-9B71-E33629ADA5A7}"/>
              </a:ext>
            </a:extLst>
          </p:cNvPr>
          <p:cNvPicPr>
            <a:picLocks noChangeAspect="1"/>
          </p:cNvPicPr>
          <p:nvPr/>
        </p:nvPicPr>
        <p:blipFill>
          <a:blip r:embed="rId4"/>
          <a:stretch>
            <a:fillRect/>
          </a:stretch>
        </p:blipFill>
        <p:spPr>
          <a:xfrm>
            <a:off x="9889016" y="6302364"/>
            <a:ext cx="586642" cy="414588"/>
          </a:xfrm>
          <a:prstGeom prst="rect">
            <a:avLst/>
          </a:prstGeom>
          <a:noFill/>
          <a:ln cap="flat">
            <a:noFill/>
          </a:ln>
        </p:spPr>
      </p:pic>
    </p:spTree>
    <p:extLst>
      <p:ext uri="{BB962C8B-B14F-4D97-AF65-F5344CB8AC3E}">
        <p14:creationId xmlns:p14="http://schemas.microsoft.com/office/powerpoint/2010/main" val="3732203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ukodia VER2">
    <p:bg>
      <p:bgPr>
        <a:solidFill>
          <a:srgbClr val="FFFFFF"/>
        </a:solidFill>
        <a:effectLst/>
      </p:bgPr>
    </p:bg>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7CD809AB-E95D-460B-9D84-185441C19EDF}"/>
              </a:ext>
            </a:extLst>
          </p:cNvPr>
          <p:cNvPicPr>
            <a:picLocks noChangeAspect="1"/>
          </p:cNvPicPr>
          <p:nvPr/>
        </p:nvPicPr>
        <p:blipFill>
          <a:blip r:embed="rId2"/>
          <a:stretch>
            <a:fillRect/>
          </a:stretch>
        </p:blipFill>
        <p:spPr>
          <a:xfrm>
            <a:off x="144859" y="0"/>
            <a:ext cx="10157987" cy="6872145"/>
          </a:xfrm>
          <a:prstGeom prst="rect">
            <a:avLst/>
          </a:prstGeom>
          <a:noFill/>
          <a:ln cap="flat">
            <a:noFill/>
          </a:ln>
        </p:spPr>
      </p:pic>
      <p:pic>
        <p:nvPicPr>
          <p:cNvPr id="3" name="Kuva 2">
            <a:extLst>
              <a:ext uri="{FF2B5EF4-FFF2-40B4-BE49-F238E27FC236}">
                <a16:creationId xmlns:a16="http://schemas.microsoft.com/office/drawing/2014/main" id="{1BA94D27-D0A9-4EB1-8ACD-7FC544A423AF}"/>
              </a:ext>
            </a:extLst>
          </p:cNvPr>
          <p:cNvPicPr>
            <a:picLocks noChangeAspect="1"/>
          </p:cNvPicPr>
          <p:nvPr/>
        </p:nvPicPr>
        <p:blipFill>
          <a:blip r:embed="rId3"/>
          <a:stretch>
            <a:fillRect/>
          </a:stretch>
        </p:blipFill>
        <p:spPr>
          <a:xfrm>
            <a:off x="11304023" y="6199220"/>
            <a:ext cx="445742" cy="461662"/>
          </a:xfrm>
          <a:prstGeom prst="rect">
            <a:avLst/>
          </a:prstGeom>
          <a:noFill/>
          <a:ln cap="flat">
            <a:noFill/>
          </a:ln>
        </p:spPr>
      </p:pic>
      <p:pic>
        <p:nvPicPr>
          <p:cNvPr id="4" name="Kuva 3">
            <a:extLst>
              <a:ext uri="{FF2B5EF4-FFF2-40B4-BE49-F238E27FC236}">
                <a16:creationId xmlns:a16="http://schemas.microsoft.com/office/drawing/2014/main" id="{ABC4A32D-25B4-4E28-8679-1DDB1A6AA38C}"/>
              </a:ext>
            </a:extLst>
          </p:cNvPr>
          <p:cNvPicPr>
            <a:picLocks noChangeAspect="1"/>
          </p:cNvPicPr>
          <p:nvPr/>
        </p:nvPicPr>
        <p:blipFill>
          <a:blip r:embed="rId4"/>
          <a:stretch>
            <a:fillRect/>
          </a:stretch>
        </p:blipFill>
        <p:spPr>
          <a:xfrm>
            <a:off x="10595180" y="6166567"/>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F5497170-F807-4ED0-9AA5-5F6310954536}"/>
              </a:ext>
            </a:extLst>
          </p:cNvPr>
          <p:cNvPicPr>
            <a:picLocks noChangeAspect="1"/>
          </p:cNvPicPr>
          <p:nvPr/>
        </p:nvPicPr>
        <p:blipFill>
          <a:blip r:embed="rId5"/>
          <a:stretch>
            <a:fillRect/>
          </a:stretch>
        </p:blipFill>
        <p:spPr>
          <a:xfrm>
            <a:off x="6384057" y="2982708"/>
            <a:ext cx="5660273" cy="1245257"/>
          </a:xfrm>
          <a:prstGeom prst="rect">
            <a:avLst/>
          </a:prstGeom>
          <a:noFill/>
          <a:ln cap="flat">
            <a:noFill/>
          </a:ln>
        </p:spPr>
      </p:pic>
    </p:spTree>
    <p:extLst>
      <p:ext uri="{BB962C8B-B14F-4D97-AF65-F5344CB8AC3E}">
        <p14:creationId xmlns:p14="http://schemas.microsoft.com/office/powerpoint/2010/main" val="2601661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Taukodia VER2">
    <p:bg>
      <p:bgPr>
        <a:solidFill>
          <a:srgbClr val="FFFFFF"/>
        </a:solidFill>
        <a:effectLst/>
      </p:bgPr>
    </p:bg>
    <p:spTree>
      <p:nvGrpSpPr>
        <p:cNvPr id="1" name=""/>
        <p:cNvGrpSpPr/>
        <p:nvPr/>
      </p:nvGrpSpPr>
      <p:grpSpPr>
        <a:xfrm>
          <a:off x="0" y="0"/>
          <a:ext cx="0" cy="0"/>
          <a:chOff x="0" y="0"/>
          <a:chExt cx="0" cy="0"/>
        </a:xfrm>
      </p:grpSpPr>
      <p:pic>
        <p:nvPicPr>
          <p:cNvPr id="2" name="Kuva 4">
            <a:extLst>
              <a:ext uri="{FF2B5EF4-FFF2-40B4-BE49-F238E27FC236}">
                <a16:creationId xmlns:a16="http://schemas.microsoft.com/office/drawing/2014/main" id="{728E620D-62B2-4935-8F27-F602EC58491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DF5DE827-D004-45B8-9B6A-2A47D541E8B6}"/>
              </a:ext>
            </a:extLst>
          </p:cNvPr>
          <p:cNvPicPr>
            <a:picLocks noChangeAspect="1"/>
          </p:cNvPicPr>
          <p:nvPr/>
        </p:nvPicPr>
        <p:blipFill>
          <a:blip r:embed="rId3"/>
          <a:stretch>
            <a:fillRect/>
          </a:stretch>
        </p:blipFill>
        <p:spPr>
          <a:xfrm>
            <a:off x="11304023" y="332576"/>
            <a:ext cx="445742" cy="461662"/>
          </a:xfrm>
          <a:prstGeom prst="rect">
            <a:avLst/>
          </a:prstGeom>
          <a:noFill/>
          <a:ln cap="flat">
            <a:noFill/>
          </a:ln>
        </p:spPr>
      </p:pic>
      <p:pic>
        <p:nvPicPr>
          <p:cNvPr id="4" name="Kuva 3">
            <a:extLst>
              <a:ext uri="{FF2B5EF4-FFF2-40B4-BE49-F238E27FC236}">
                <a16:creationId xmlns:a16="http://schemas.microsoft.com/office/drawing/2014/main" id="{4B431F30-1B76-40DC-9582-D58AB3D9B669}"/>
              </a:ext>
            </a:extLst>
          </p:cNvPr>
          <p:cNvPicPr>
            <a:picLocks noChangeAspect="1"/>
          </p:cNvPicPr>
          <p:nvPr/>
        </p:nvPicPr>
        <p:blipFill>
          <a:blip r:embed="rId4"/>
          <a:stretch>
            <a:fillRect/>
          </a:stretch>
        </p:blipFill>
        <p:spPr>
          <a:xfrm>
            <a:off x="10595180" y="299914"/>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65FCA08B-B23E-4D59-B1E0-F6FF47A24C2F}"/>
              </a:ext>
            </a:extLst>
          </p:cNvPr>
          <p:cNvPicPr>
            <a:picLocks noChangeAspect="1"/>
          </p:cNvPicPr>
          <p:nvPr/>
        </p:nvPicPr>
        <p:blipFill>
          <a:blip r:embed="rId5"/>
          <a:stretch>
            <a:fillRect/>
          </a:stretch>
        </p:blipFill>
        <p:spPr>
          <a:xfrm>
            <a:off x="4941307" y="4944608"/>
            <a:ext cx="6856344" cy="1508394"/>
          </a:xfrm>
          <a:prstGeom prst="rect">
            <a:avLst/>
          </a:prstGeom>
          <a:noFill/>
          <a:ln cap="flat">
            <a:noFill/>
          </a:ln>
        </p:spPr>
      </p:pic>
    </p:spTree>
    <p:extLst>
      <p:ext uri="{BB962C8B-B14F-4D97-AF65-F5344CB8AC3E}">
        <p14:creationId xmlns:p14="http://schemas.microsoft.com/office/powerpoint/2010/main" val="123410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181014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aukodia VER2">
    <p:bg>
      <p:bgPr>
        <a:solidFill>
          <a:srgbClr val="FFFFFF"/>
        </a:solidFill>
        <a:effectLst/>
      </p:bgPr>
    </p:bg>
    <p:spTree>
      <p:nvGrpSpPr>
        <p:cNvPr id="1" name=""/>
        <p:cNvGrpSpPr/>
        <p:nvPr/>
      </p:nvGrpSpPr>
      <p:grpSpPr>
        <a:xfrm>
          <a:off x="0" y="0"/>
          <a:ext cx="0" cy="0"/>
          <a:chOff x="0" y="0"/>
          <a:chExt cx="0" cy="0"/>
        </a:xfrm>
      </p:grpSpPr>
      <p:pic>
        <p:nvPicPr>
          <p:cNvPr id="2" name="Kuva 5" descr="Kuva, joka sisältää kohteen lelu&#10;&#10;Kuvaus luotu automaattisesti">
            <a:extLst>
              <a:ext uri="{FF2B5EF4-FFF2-40B4-BE49-F238E27FC236}">
                <a16:creationId xmlns:a16="http://schemas.microsoft.com/office/drawing/2014/main" id="{F7BDE1B9-AE33-4743-A309-17B1C10E2C39}"/>
              </a:ext>
            </a:extLst>
          </p:cNvPr>
          <p:cNvPicPr>
            <a:picLocks noChangeAspect="1"/>
          </p:cNvPicPr>
          <p:nvPr/>
        </p:nvPicPr>
        <p:blipFill>
          <a:blip r:embed="rId2">
            <a:alphaModFix amt="12000"/>
          </a:blip>
          <a:stretch>
            <a:fillRect/>
          </a:stretch>
        </p:blipFill>
        <p:spPr>
          <a:xfrm>
            <a:off x="0" y="0"/>
            <a:ext cx="12191996" cy="6858000"/>
          </a:xfrm>
          <a:prstGeom prst="rect">
            <a:avLst/>
          </a:prstGeom>
          <a:noFill/>
          <a:ln cap="flat">
            <a:noFill/>
          </a:ln>
        </p:spPr>
      </p:pic>
      <p:pic>
        <p:nvPicPr>
          <p:cNvPr id="3" name="Kuva 2">
            <a:extLst>
              <a:ext uri="{FF2B5EF4-FFF2-40B4-BE49-F238E27FC236}">
                <a16:creationId xmlns:a16="http://schemas.microsoft.com/office/drawing/2014/main" id="{2147E51E-9286-49A4-B112-50E4699D9F93}"/>
              </a:ext>
            </a:extLst>
          </p:cNvPr>
          <p:cNvPicPr>
            <a:picLocks noChangeAspect="1"/>
          </p:cNvPicPr>
          <p:nvPr/>
        </p:nvPicPr>
        <p:blipFill>
          <a:blip r:embed="rId3"/>
          <a:stretch>
            <a:fillRect/>
          </a:stretch>
        </p:blipFill>
        <p:spPr>
          <a:xfrm>
            <a:off x="11385496" y="6181115"/>
            <a:ext cx="445742" cy="461662"/>
          </a:xfrm>
          <a:prstGeom prst="rect">
            <a:avLst/>
          </a:prstGeom>
          <a:noFill/>
          <a:ln cap="flat">
            <a:noFill/>
          </a:ln>
        </p:spPr>
      </p:pic>
      <p:pic>
        <p:nvPicPr>
          <p:cNvPr id="4" name="Kuva 3">
            <a:extLst>
              <a:ext uri="{FF2B5EF4-FFF2-40B4-BE49-F238E27FC236}">
                <a16:creationId xmlns:a16="http://schemas.microsoft.com/office/drawing/2014/main" id="{D99CB029-B7DB-4489-A572-4650BFB7B7DC}"/>
              </a:ext>
            </a:extLst>
          </p:cNvPr>
          <p:cNvPicPr>
            <a:picLocks noChangeAspect="1"/>
          </p:cNvPicPr>
          <p:nvPr/>
        </p:nvPicPr>
        <p:blipFill>
          <a:blip r:embed="rId4"/>
          <a:stretch>
            <a:fillRect/>
          </a:stretch>
        </p:blipFill>
        <p:spPr>
          <a:xfrm>
            <a:off x="10676662" y="6148453"/>
            <a:ext cx="586642" cy="414588"/>
          </a:xfrm>
          <a:prstGeom prst="rect">
            <a:avLst/>
          </a:prstGeom>
          <a:noFill/>
          <a:ln cap="flat">
            <a:noFill/>
          </a:ln>
        </p:spPr>
      </p:pic>
      <p:pic>
        <p:nvPicPr>
          <p:cNvPr id="5" name="Kuva 6" descr="Kuva, joka sisältää kohteen teksti&#10;&#10;Kuvaus luotu automaattisesti">
            <a:extLst>
              <a:ext uri="{FF2B5EF4-FFF2-40B4-BE49-F238E27FC236}">
                <a16:creationId xmlns:a16="http://schemas.microsoft.com/office/drawing/2014/main" id="{1030F39C-442D-448A-B2DE-D032CDB979AC}"/>
              </a:ext>
            </a:extLst>
          </p:cNvPr>
          <p:cNvPicPr>
            <a:picLocks noChangeAspect="1"/>
          </p:cNvPicPr>
          <p:nvPr/>
        </p:nvPicPr>
        <p:blipFill>
          <a:blip r:embed="rId5"/>
          <a:stretch>
            <a:fillRect/>
          </a:stretch>
        </p:blipFill>
        <p:spPr>
          <a:xfrm>
            <a:off x="1599779" y="2473003"/>
            <a:ext cx="9582043" cy="2108048"/>
          </a:xfrm>
          <a:prstGeom prst="rect">
            <a:avLst/>
          </a:prstGeom>
          <a:noFill/>
          <a:ln cap="flat">
            <a:noFill/>
          </a:ln>
        </p:spPr>
      </p:pic>
    </p:spTree>
    <p:extLst>
      <p:ext uri="{BB962C8B-B14F-4D97-AF65-F5344CB8AC3E}">
        <p14:creationId xmlns:p14="http://schemas.microsoft.com/office/powerpoint/2010/main" val="3317543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9AE4F-792A-4D1F-AE13-E1E37591077E}"/>
              </a:ext>
            </a:extLst>
          </p:cNvPr>
          <p:cNvSpPr txBox="1">
            <a:spLocks noGrp="1"/>
          </p:cNvSpPr>
          <p:nvPr>
            <p:ph type="title"/>
          </p:nvPr>
        </p:nvSpPr>
        <p:spPr/>
        <p:txBody>
          <a:bodyPr/>
          <a:lstStyle>
            <a:lvl1pPr>
              <a:defRPr/>
            </a:lvl1pPr>
          </a:lstStyle>
          <a:p>
            <a:pPr lvl="0"/>
            <a:r>
              <a:rPr lang="fi-FI"/>
              <a:t>Muokkaa ots. perustyyl. napsautt.</a:t>
            </a:r>
          </a:p>
        </p:txBody>
      </p:sp>
    </p:spTree>
    <p:extLst>
      <p:ext uri="{BB962C8B-B14F-4D97-AF65-F5344CB8AC3E}">
        <p14:creationId xmlns:p14="http://schemas.microsoft.com/office/powerpoint/2010/main" val="1171011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21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1B714-086E-46F2-9387-8E718F15F444}"/>
              </a:ext>
            </a:extLst>
          </p:cNvPr>
          <p:cNvSpPr txBox="1">
            <a:spLocks noGrp="1"/>
          </p:cNvSpPr>
          <p:nvPr>
            <p:ph type="title"/>
          </p:nvPr>
        </p:nvSpPr>
        <p:spPr>
          <a:xfrm>
            <a:off x="702524" y="2480858"/>
            <a:ext cx="10786948" cy="2099343"/>
          </a:xfrm>
        </p:spPr>
        <p:txBody>
          <a:bodyPr anchorCtr="1"/>
          <a:lstStyle>
            <a:lvl1pPr algn="ctr">
              <a:defRPr sz="6000" b="0"/>
            </a:lvl1pPr>
          </a:lstStyle>
          <a:p>
            <a:pPr lvl="0"/>
            <a:r>
              <a:rPr lang="fi-FI"/>
              <a:t>Muokkaa ots. perustyyl. napsautt.</a:t>
            </a:r>
          </a:p>
        </p:txBody>
      </p:sp>
      <p:sp>
        <p:nvSpPr>
          <p:cNvPr id="3" name="Tekstiruutu 3">
            <a:extLst>
              <a:ext uri="{FF2B5EF4-FFF2-40B4-BE49-F238E27FC236}">
                <a16:creationId xmlns:a16="http://schemas.microsoft.com/office/drawing/2014/main" id="{C8384378-0B6A-4D04-8028-B846209A9214}"/>
              </a:ext>
            </a:extLst>
          </p:cNvPr>
          <p:cNvSpPr txBox="1"/>
          <p:nvPr/>
        </p:nvSpPr>
        <p:spPr>
          <a:xfrm>
            <a:off x="4472796" y="5663190"/>
            <a:ext cx="3246403" cy="36933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4D4E50"/>
                </a:solidFill>
                <a:uFillTx/>
                <a:latin typeface="Lato" pitchFamily="34"/>
              </a:rPr>
              <a:t>•  jyu.wisdom.fi/polkukartta •</a:t>
            </a:r>
            <a:endParaRPr lang="fi-FI" sz="1800" b="0" i="0" u="none" strike="noStrike" kern="1200" cap="none" spc="0" baseline="0">
              <a:solidFill>
                <a:srgbClr val="4D4E50"/>
              </a:solidFill>
              <a:uFillTx/>
              <a:latin typeface="Lato" pitchFamily="34"/>
            </a:endParaRPr>
          </a:p>
        </p:txBody>
      </p:sp>
      <p:pic>
        <p:nvPicPr>
          <p:cNvPr id="4" name="Kuva 6" descr="Kuva, joka sisältää kohteen teksti&#10;&#10;Kuvaus luotu automaattisesti">
            <a:extLst>
              <a:ext uri="{FF2B5EF4-FFF2-40B4-BE49-F238E27FC236}">
                <a16:creationId xmlns:a16="http://schemas.microsoft.com/office/drawing/2014/main" id="{9D2F64E7-A1DB-4B61-AA9A-7187C79DE673}"/>
              </a:ext>
            </a:extLst>
          </p:cNvPr>
          <p:cNvPicPr>
            <a:picLocks noChangeAspect="1"/>
          </p:cNvPicPr>
          <p:nvPr/>
        </p:nvPicPr>
        <p:blipFill>
          <a:blip r:embed="rId2"/>
          <a:stretch>
            <a:fillRect/>
          </a:stretch>
        </p:blipFill>
        <p:spPr>
          <a:xfrm>
            <a:off x="2175833" y="662784"/>
            <a:ext cx="7967075" cy="1752758"/>
          </a:xfrm>
          <a:prstGeom prst="rect">
            <a:avLst/>
          </a:prstGeom>
          <a:noFill/>
          <a:ln cap="flat">
            <a:noFill/>
          </a:ln>
        </p:spPr>
      </p:pic>
    </p:spTree>
    <p:extLst>
      <p:ext uri="{BB962C8B-B14F-4D97-AF65-F5344CB8AC3E}">
        <p14:creationId xmlns:p14="http://schemas.microsoft.com/office/powerpoint/2010/main" val="1252384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_LOPPUDIA_webosoitteella">
    <p:spTree>
      <p:nvGrpSpPr>
        <p:cNvPr id="1" name=""/>
        <p:cNvGrpSpPr/>
        <p:nvPr/>
      </p:nvGrpSpPr>
      <p:grpSpPr>
        <a:xfrm>
          <a:off x="0" y="0"/>
          <a:ext cx="0" cy="0"/>
          <a:chOff x="0" y="0"/>
          <a:chExt cx="0" cy="0"/>
        </a:xfrm>
      </p:grpSpPr>
      <p:pic>
        <p:nvPicPr>
          <p:cNvPr id="2" name="Kuva 5">
            <a:extLst>
              <a:ext uri="{FF2B5EF4-FFF2-40B4-BE49-F238E27FC236}">
                <a16:creationId xmlns:a16="http://schemas.microsoft.com/office/drawing/2014/main" id="{F0A5C9C1-89EE-4662-A3AF-F28CE78B5708}"/>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ekstiruutu 3">
            <a:extLst>
              <a:ext uri="{FF2B5EF4-FFF2-40B4-BE49-F238E27FC236}">
                <a16:creationId xmlns:a16="http://schemas.microsoft.com/office/drawing/2014/main" id="{36362B13-1E87-433F-A6B3-0FE3C17318E0}"/>
              </a:ext>
            </a:extLst>
          </p:cNvPr>
          <p:cNvSpPr txBox="1"/>
          <p:nvPr/>
        </p:nvSpPr>
        <p:spPr>
          <a:xfrm>
            <a:off x="5249012" y="5088050"/>
            <a:ext cx="6551118"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4D4E50"/>
                </a:solidFill>
                <a:uFillTx/>
                <a:latin typeface="Calibri" pitchFamily="34"/>
                <a:cs typeface="Calibri" pitchFamily="34"/>
              </a:rPr>
              <a:t>•  jyu.wisdom.fi/polkukartta •</a:t>
            </a:r>
            <a:endParaRPr lang="fi-FI" sz="3200" b="0" i="0" u="none" strike="noStrike" kern="1200" cap="none" spc="0" baseline="0">
              <a:solidFill>
                <a:srgbClr val="4D4E50"/>
              </a:solidFill>
              <a:uFillTx/>
              <a:latin typeface="Calibri" pitchFamily="34"/>
              <a:cs typeface="Calibri" pitchFamily="34"/>
            </a:endParaRPr>
          </a:p>
        </p:txBody>
      </p:sp>
      <p:pic>
        <p:nvPicPr>
          <p:cNvPr id="4" name="Kuva 6" descr="Kuva, joka sisältää kohteen teksti&#10;&#10;Kuvaus luotu automaattisesti">
            <a:extLst>
              <a:ext uri="{FF2B5EF4-FFF2-40B4-BE49-F238E27FC236}">
                <a16:creationId xmlns:a16="http://schemas.microsoft.com/office/drawing/2014/main" id="{DF5738B0-5D33-4502-A49D-2D289AB6B733}"/>
              </a:ext>
            </a:extLst>
          </p:cNvPr>
          <p:cNvPicPr>
            <a:picLocks noChangeAspect="1"/>
          </p:cNvPicPr>
          <p:nvPr/>
        </p:nvPicPr>
        <p:blipFill>
          <a:blip r:embed="rId3"/>
          <a:stretch>
            <a:fillRect/>
          </a:stretch>
        </p:blipFill>
        <p:spPr>
          <a:xfrm>
            <a:off x="5026255" y="495138"/>
            <a:ext cx="6851772" cy="1507388"/>
          </a:xfrm>
          <a:prstGeom prst="rect">
            <a:avLst/>
          </a:prstGeom>
          <a:noFill/>
          <a:ln cap="flat">
            <a:noFill/>
          </a:ln>
        </p:spPr>
      </p:pic>
    </p:spTree>
    <p:extLst>
      <p:ext uri="{BB962C8B-B14F-4D97-AF65-F5344CB8AC3E}">
        <p14:creationId xmlns:p14="http://schemas.microsoft.com/office/powerpoint/2010/main" val="3394248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OGOT_Otsake isolla">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5E9BD3EF-DF5F-496E-9C4A-FADBD377B5AA}"/>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B84DBFE3-6FE8-4BE4-B97E-803E3D25C455}"/>
              </a:ext>
            </a:extLst>
          </p:cNvPr>
          <p:cNvPicPr>
            <a:picLocks noChangeAspect="1"/>
          </p:cNvPicPr>
          <p:nvPr/>
        </p:nvPicPr>
        <p:blipFill>
          <a:blip r:embed="rId2"/>
          <a:stretch>
            <a:fillRect/>
          </a:stretch>
        </p:blipFill>
        <p:spPr>
          <a:xfrm>
            <a:off x="4347569" y="4769821"/>
            <a:ext cx="2775588" cy="979624"/>
          </a:xfrm>
          <a:prstGeom prst="rect">
            <a:avLst/>
          </a:prstGeom>
          <a:noFill/>
          <a:ln cap="flat">
            <a:noFill/>
          </a:ln>
        </p:spPr>
      </p:pic>
      <p:sp>
        <p:nvSpPr>
          <p:cNvPr id="4" name="Tekstiruutu 9">
            <a:extLst>
              <a:ext uri="{FF2B5EF4-FFF2-40B4-BE49-F238E27FC236}">
                <a16:creationId xmlns:a16="http://schemas.microsoft.com/office/drawing/2014/main" id="{62559A28-81C2-4AF8-84D9-A3055E6C4C8D}"/>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0AD6CB1F-4DC3-4AFC-95CF-6A9116DC195F}"/>
              </a:ext>
            </a:extLst>
          </p:cNvPr>
          <p:cNvPicPr>
            <a:picLocks noChangeAspect="1"/>
          </p:cNvPicPr>
          <p:nvPr/>
        </p:nvPicPr>
        <p:blipFill>
          <a:blip r:embed="rId3"/>
          <a:stretch>
            <a:fillRect/>
          </a:stretch>
        </p:blipFill>
        <p:spPr>
          <a:xfrm>
            <a:off x="2795814" y="4961278"/>
            <a:ext cx="884270" cy="915853"/>
          </a:xfrm>
          <a:prstGeom prst="rect">
            <a:avLst/>
          </a:prstGeom>
          <a:noFill/>
          <a:ln cap="flat">
            <a:noFill/>
          </a:ln>
        </p:spPr>
      </p:pic>
      <p:pic>
        <p:nvPicPr>
          <p:cNvPr id="6" name="Kuva 12">
            <a:extLst>
              <a:ext uri="{FF2B5EF4-FFF2-40B4-BE49-F238E27FC236}">
                <a16:creationId xmlns:a16="http://schemas.microsoft.com/office/drawing/2014/main" id="{9197A9F6-CED2-4E30-AF17-C6D9A2C76D11}"/>
              </a:ext>
            </a:extLst>
          </p:cNvPr>
          <p:cNvPicPr>
            <a:picLocks noChangeAspect="1"/>
          </p:cNvPicPr>
          <p:nvPr/>
        </p:nvPicPr>
        <p:blipFill>
          <a:blip r:embed="rId4"/>
          <a:stretch>
            <a:fillRect/>
          </a:stretch>
        </p:blipFill>
        <p:spPr>
          <a:xfrm>
            <a:off x="4546506" y="3190972"/>
            <a:ext cx="2377714" cy="594424"/>
          </a:xfrm>
          <a:prstGeom prst="rect">
            <a:avLst/>
          </a:prstGeom>
          <a:noFill/>
          <a:ln cap="flat">
            <a:noFill/>
          </a:ln>
        </p:spPr>
      </p:pic>
      <p:pic>
        <p:nvPicPr>
          <p:cNvPr id="7" name="Kuva 13">
            <a:extLst>
              <a:ext uri="{FF2B5EF4-FFF2-40B4-BE49-F238E27FC236}">
                <a16:creationId xmlns:a16="http://schemas.microsoft.com/office/drawing/2014/main" id="{661248FA-FAB7-497A-95AB-153DB792F27C}"/>
              </a:ext>
            </a:extLst>
          </p:cNvPr>
          <p:cNvPicPr>
            <a:picLocks noChangeAspect="1"/>
          </p:cNvPicPr>
          <p:nvPr/>
        </p:nvPicPr>
        <p:blipFill>
          <a:blip r:embed="rId5"/>
          <a:stretch>
            <a:fillRect/>
          </a:stretch>
        </p:blipFill>
        <p:spPr>
          <a:xfrm>
            <a:off x="6254422" y="2008443"/>
            <a:ext cx="2660455" cy="1064178"/>
          </a:xfrm>
          <a:prstGeom prst="rect">
            <a:avLst/>
          </a:prstGeom>
          <a:noFill/>
          <a:ln cap="flat">
            <a:noFill/>
          </a:ln>
        </p:spPr>
      </p:pic>
      <p:pic>
        <p:nvPicPr>
          <p:cNvPr id="8" name="Kuva 14">
            <a:extLst>
              <a:ext uri="{FF2B5EF4-FFF2-40B4-BE49-F238E27FC236}">
                <a16:creationId xmlns:a16="http://schemas.microsoft.com/office/drawing/2014/main" id="{228C140F-ED0C-4B85-8642-71AF4126C844}"/>
              </a:ext>
            </a:extLst>
          </p:cNvPr>
          <p:cNvPicPr>
            <a:picLocks noChangeAspect="1"/>
          </p:cNvPicPr>
          <p:nvPr/>
        </p:nvPicPr>
        <p:blipFill>
          <a:blip r:embed="rId6"/>
          <a:stretch>
            <a:fillRect/>
          </a:stretch>
        </p:blipFill>
        <p:spPr>
          <a:xfrm>
            <a:off x="7280983" y="2905048"/>
            <a:ext cx="1633895" cy="1064178"/>
          </a:xfrm>
          <a:prstGeom prst="rect">
            <a:avLst/>
          </a:prstGeom>
          <a:noFill/>
          <a:ln cap="flat">
            <a:noFill/>
          </a:ln>
        </p:spPr>
      </p:pic>
      <p:pic>
        <p:nvPicPr>
          <p:cNvPr id="9" name="Kuva 15">
            <a:extLst>
              <a:ext uri="{FF2B5EF4-FFF2-40B4-BE49-F238E27FC236}">
                <a16:creationId xmlns:a16="http://schemas.microsoft.com/office/drawing/2014/main" id="{0ABC4553-89E7-4FC9-B72E-FBF6E35FB058}"/>
              </a:ext>
            </a:extLst>
          </p:cNvPr>
          <p:cNvPicPr>
            <a:picLocks noChangeAspect="1"/>
          </p:cNvPicPr>
          <p:nvPr/>
        </p:nvPicPr>
        <p:blipFill>
          <a:blip r:embed="rId7"/>
          <a:stretch>
            <a:fillRect/>
          </a:stretch>
        </p:blipFill>
        <p:spPr>
          <a:xfrm>
            <a:off x="7378421" y="4863995"/>
            <a:ext cx="1128515" cy="797530"/>
          </a:xfrm>
          <a:prstGeom prst="rect">
            <a:avLst/>
          </a:prstGeom>
          <a:noFill/>
          <a:ln cap="flat">
            <a:noFill/>
          </a:ln>
        </p:spPr>
      </p:pic>
      <p:pic>
        <p:nvPicPr>
          <p:cNvPr id="10" name="Kuva 16">
            <a:extLst>
              <a:ext uri="{FF2B5EF4-FFF2-40B4-BE49-F238E27FC236}">
                <a16:creationId xmlns:a16="http://schemas.microsoft.com/office/drawing/2014/main" id="{175D82B8-B129-4830-9AD2-694C1D10260B}"/>
              </a:ext>
            </a:extLst>
          </p:cNvPr>
          <p:cNvPicPr>
            <a:picLocks noChangeAspect="1"/>
          </p:cNvPicPr>
          <p:nvPr/>
        </p:nvPicPr>
        <p:blipFill>
          <a:blip r:embed="rId8"/>
          <a:stretch>
            <a:fillRect/>
          </a:stretch>
        </p:blipFill>
        <p:spPr>
          <a:xfrm>
            <a:off x="1770186" y="2664762"/>
            <a:ext cx="2872852" cy="1615973"/>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13071244-0199-45DE-ACB9-6A33F9ED35D4}"/>
              </a:ext>
            </a:extLst>
          </p:cNvPr>
          <p:cNvPicPr>
            <a:picLocks noChangeAspect="1"/>
          </p:cNvPicPr>
          <p:nvPr/>
        </p:nvPicPr>
        <p:blipFill>
          <a:blip r:embed="rId9"/>
          <a:stretch>
            <a:fillRect/>
          </a:stretch>
        </p:blipFill>
        <p:spPr>
          <a:xfrm>
            <a:off x="3360575" y="1908014"/>
            <a:ext cx="2484104" cy="986738"/>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6FBD4C4E-CF0C-4B29-AD6C-7C8DF8269FFB}"/>
              </a:ext>
            </a:extLst>
          </p:cNvPr>
          <p:cNvPicPr>
            <a:picLocks noChangeAspect="1"/>
          </p:cNvPicPr>
          <p:nvPr/>
        </p:nvPicPr>
        <p:blipFill>
          <a:blip r:embed="rId10"/>
          <a:stretch>
            <a:fillRect/>
          </a:stretch>
        </p:blipFill>
        <p:spPr>
          <a:xfrm>
            <a:off x="2820192" y="394033"/>
            <a:ext cx="6048975" cy="1330772"/>
          </a:xfrm>
          <a:prstGeom prst="rect">
            <a:avLst/>
          </a:prstGeom>
          <a:noFill/>
          <a:ln cap="flat">
            <a:noFill/>
          </a:ln>
        </p:spPr>
      </p:pic>
    </p:spTree>
    <p:extLst>
      <p:ext uri="{BB962C8B-B14F-4D97-AF65-F5344CB8AC3E}">
        <p14:creationId xmlns:p14="http://schemas.microsoft.com/office/powerpoint/2010/main" val="3418799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GOT_otsake pienellä">
    <p:spTree>
      <p:nvGrpSpPr>
        <p:cNvPr id="1" name=""/>
        <p:cNvGrpSpPr/>
        <p:nvPr/>
      </p:nvGrpSpPr>
      <p:grpSpPr>
        <a:xfrm>
          <a:off x="0" y="0"/>
          <a:ext cx="0" cy="0"/>
          <a:chOff x="0" y="0"/>
          <a:chExt cx="0" cy="0"/>
        </a:xfrm>
      </p:grpSpPr>
      <p:cxnSp>
        <p:nvCxnSpPr>
          <p:cNvPr id="2" name="Suora yhdysviiva 18">
            <a:extLst>
              <a:ext uri="{FF2B5EF4-FFF2-40B4-BE49-F238E27FC236}">
                <a16:creationId xmlns:a16="http://schemas.microsoft.com/office/drawing/2014/main" id="{C85FC8D0-0CEB-4776-B59C-129FFAC98C95}"/>
              </a:ext>
            </a:extLst>
          </p:cNvPr>
          <p:cNvCxnSpPr/>
          <p:nvPr/>
        </p:nvCxnSpPr>
        <p:spPr>
          <a:xfrm>
            <a:off x="661641" y="6341967"/>
            <a:ext cx="10786939" cy="0"/>
          </a:xfrm>
          <a:prstGeom prst="straightConnector1">
            <a:avLst/>
          </a:prstGeom>
          <a:noFill/>
          <a:ln w="12701" cap="flat">
            <a:solidFill>
              <a:srgbClr val="4D4E50"/>
            </a:solidFill>
            <a:prstDash val="solid"/>
            <a:miter/>
          </a:ln>
        </p:spPr>
      </p:cxnSp>
      <p:pic>
        <p:nvPicPr>
          <p:cNvPr id="3" name="Kuva 8">
            <a:extLst>
              <a:ext uri="{FF2B5EF4-FFF2-40B4-BE49-F238E27FC236}">
                <a16:creationId xmlns:a16="http://schemas.microsoft.com/office/drawing/2014/main" id="{78C6706B-67C4-45F5-B849-5077AFB50A03}"/>
              </a:ext>
            </a:extLst>
          </p:cNvPr>
          <p:cNvPicPr>
            <a:picLocks noChangeAspect="1"/>
          </p:cNvPicPr>
          <p:nvPr/>
        </p:nvPicPr>
        <p:blipFill>
          <a:blip r:embed="rId2"/>
          <a:stretch>
            <a:fillRect/>
          </a:stretch>
        </p:blipFill>
        <p:spPr>
          <a:xfrm>
            <a:off x="4346518" y="4214039"/>
            <a:ext cx="3289800" cy="1161105"/>
          </a:xfrm>
          <a:prstGeom prst="rect">
            <a:avLst/>
          </a:prstGeom>
          <a:noFill/>
          <a:ln cap="flat">
            <a:noFill/>
          </a:ln>
        </p:spPr>
      </p:pic>
      <p:sp>
        <p:nvSpPr>
          <p:cNvPr id="4" name="Tekstiruutu 9">
            <a:extLst>
              <a:ext uri="{FF2B5EF4-FFF2-40B4-BE49-F238E27FC236}">
                <a16:creationId xmlns:a16="http://schemas.microsoft.com/office/drawing/2014/main" id="{F6601F12-BCD4-43F7-8343-C930B8906270}"/>
              </a:ext>
            </a:extLst>
          </p:cNvPr>
          <p:cNvSpPr txBox="1"/>
          <p:nvPr/>
        </p:nvSpPr>
        <p:spPr>
          <a:xfrm>
            <a:off x="2010226" y="6426238"/>
            <a:ext cx="7448546" cy="33855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Polkukartta on osa POLKU 2.0 -hanketta, jonka päärahoittaja on Euroopan Unionin Euroopan sosiaalirahasto.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i-FI" sz="800" b="0" i="0" u="none" strike="noStrike" kern="1200" cap="none" spc="0" baseline="0">
                <a:solidFill>
                  <a:srgbClr val="393A3C"/>
                </a:solidFill>
                <a:uFillTx/>
                <a:latin typeface="Calibri Light" pitchFamily="34"/>
                <a:cs typeface="Calibri Light" pitchFamily="34"/>
              </a:rPr>
              <a:t>Rahoittavana viranomaisena toimii Keski-Suomen ELY-keskus</a:t>
            </a:r>
            <a:endParaRPr lang="fi-FI" sz="800" b="0" i="0" u="none" strike="noStrike" kern="1200" cap="none" spc="0" baseline="0">
              <a:solidFill>
                <a:srgbClr val="4D4E50"/>
              </a:solidFill>
              <a:uFillTx/>
              <a:latin typeface="Calibri Light" pitchFamily="34"/>
              <a:ea typeface="Open Sans Light" pitchFamily="34"/>
              <a:cs typeface="Calibri Light" pitchFamily="34"/>
            </a:endParaRPr>
          </a:p>
        </p:txBody>
      </p:sp>
      <p:pic>
        <p:nvPicPr>
          <p:cNvPr id="5" name="Kuva 11">
            <a:extLst>
              <a:ext uri="{FF2B5EF4-FFF2-40B4-BE49-F238E27FC236}">
                <a16:creationId xmlns:a16="http://schemas.microsoft.com/office/drawing/2014/main" id="{8597B48A-53AC-4057-B79F-20E0F11610CD}"/>
              </a:ext>
            </a:extLst>
          </p:cNvPr>
          <p:cNvPicPr>
            <a:picLocks noChangeAspect="1"/>
          </p:cNvPicPr>
          <p:nvPr/>
        </p:nvPicPr>
        <p:blipFill>
          <a:blip r:embed="rId3"/>
          <a:stretch>
            <a:fillRect/>
          </a:stretch>
        </p:blipFill>
        <p:spPr>
          <a:xfrm>
            <a:off x="2901446" y="4472211"/>
            <a:ext cx="1109103" cy="1148715"/>
          </a:xfrm>
          <a:prstGeom prst="rect">
            <a:avLst/>
          </a:prstGeom>
          <a:noFill/>
          <a:ln cap="flat">
            <a:noFill/>
          </a:ln>
        </p:spPr>
      </p:pic>
      <p:pic>
        <p:nvPicPr>
          <p:cNvPr id="6" name="Kuva 12">
            <a:extLst>
              <a:ext uri="{FF2B5EF4-FFF2-40B4-BE49-F238E27FC236}">
                <a16:creationId xmlns:a16="http://schemas.microsoft.com/office/drawing/2014/main" id="{4398BB04-ECB2-40C1-88D9-10C30B6CE188}"/>
              </a:ext>
            </a:extLst>
          </p:cNvPr>
          <p:cNvPicPr>
            <a:picLocks noChangeAspect="1"/>
          </p:cNvPicPr>
          <p:nvPr/>
        </p:nvPicPr>
        <p:blipFill>
          <a:blip r:embed="rId4"/>
          <a:stretch>
            <a:fillRect/>
          </a:stretch>
        </p:blipFill>
        <p:spPr>
          <a:xfrm>
            <a:off x="4661803" y="3034765"/>
            <a:ext cx="2779026" cy="694761"/>
          </a:xfrm>
          <a:prstGeom prst="rect">
            <a:avLst/>
          </a:prstGeom>
          <a:noFill/>
          <a:ln cap="flat">
            <a:noFill/>
          </a:ln>
        </p:spPr>
      </p:pic>
      <p:pic>
        <p:nvPicPr>
          <p:cNvPr id="7" name="Kuva 13">
            <a:extLst>
              <a:ext uri="{FF2B5EF4-FFF2-40B4-BE49-F238E27FC236}">
                <a16:creationId xmlns:a16="http://schemas.microsoft.com/office/drawing/2014/main" id="{6897A5C2-4E83-49C1-BE56-6251C5B5F740}"/>
              </a:ext>
            </a:extLst>
          </p:cNvPr>
          <p:cNvPicPr>
            <a:picLocks noChangeAspect="1"/>
          </p:cNvPicPr>
          <p:nvPr/>
        </p:nvPicPr>
        <p:blipFill>
          <a:blip r:embed="rId5"/>
          <a:stretch>
            <a:fillRect/>
          </a:stretch>
        </p:blipFill>
        <p:spPr>
          <a:xfrm>
            <a:off x="6334286" y="1417804"/>
            <a:ext cx="3109499" cy="1243803"/>
          </a:xfrm>
          <a:prstGeom prst="rect">
            <a:avLst/>
          </a:prstGeom>
          <a:noFill/>
          <a:ln cap="flat">
            <a:noFill/>
          </a:ln>
        </p:spPr>
      </p:pic>
      <p:pic>
        <p:nvPicPr>
          <p:cNvPr id="8" name="Kuva 14">
            <a:extLst>
              <a:ext uri="{FF2B5EF4-FFF2-40B4-BE49-F238E27FC236}">
                <a16:creationId xmlns:a16="http://schemas.microsoft.com/office/drawing/2014/main" id="{8F557F1D-32AE-47DF-B1A3-47A5D9268487}"/>
              </a:ext>
            </a:extLst>
          </p:cNvPr>
          <p:cNvPicPr>
            <a:picLocks noChangeAspect="1"/>
          </p:cNvPicPr>
          <p:nvPr/>
        </p:nvPicPr>
        <p:blipFill>
          <a:blip r:embed="rId6"/>
          <a:stretch>
            <a:fillRect/>
          </a:stretch>
        </p:blipFill>
        <p:spPr>
          <a:xfrm>
            <a:off x="8087173" y="2766343"/>
            <a:ext cx="1909678" cy="1243803"/>
          </a:xfrm>
          <a:prstGeom prst="rect">
            <a:avLst/>
          </a:prstGeom>
          <a:noFill/>
          <a:ln cap="flat">
            <a:noFill/>
          </a:ln>
        </p:spPr>
      </p:pic>
      <p:pic>
        <p:nvPicPr>
          <p:cNvPr id="9" name="Kuva 15">
            <a:extLst>
              <a:ext uri="{FF2B5EF4-FFF2-40B4-BE49-F238E27FC236}">
                <a16:creationId xmlns:a16="http://schemas.microsoft.com/office/drawing/2014/main" id="{5894F86A-C1EB-4E23-B1B3-D5F124D99939}"/>
              </a:ext>
            </a:extLst>
          </p:cNvPr>
          <p:cNvPicPr>
            <a:picLocks noChangeAspect="1"/>
          </p:cNvPicPr>
          <p:nvPr/>
        </p:nvPicPr>
        <p:blipFill>
          <a:blip r:embed="rId7"/>
          <a:stretch>
            <a:fillRect/>
          </a:stretch>
        </p:blipFill>
        <p:spPr>
          <a:xfrm>
            <a:off x="7790980" y="4374928"/>
            <a:ext cx="1415308" cy="1000216"/>
          </a:xfrm>
          <a:prstGeom prst="rect">
            <a:avLst/>
          </a:prstGeom>
          <a:noFill/>
          <a:ln cap="flat">
            <a:noFill/>
          </a:ln>
        </p:spPr>
      </p:pic>
      <p:pic>
        <p:nvPicPr>
          <p:cNvPr id="10" name="Kuva 16">
            <a:extLst>
              <a:ext uri="{FF2B5EF4-FFF2-40B4-BE49-F238E27FC236}">
                <a16:creationId xmlns:a16="http://schemas.microsoft.com/office/drawing/2014/main" id="{B1AFC925-91E7-47D9-BB94-368DC6BD05A9}"/>
              </a:ext>
            </a:extLst>
          </p:cNvPr>
          <p:cNvPicPr>
            <a:picLocks noChangeAspect="1"/>
          </p:cNvPicPr>
          <p:nvPr/>
        </p:nvPicPr>
        <p:blipFill>
          <a:blip r:embed="rId8"/>
          <a:stretch>
            <a:fillRect/>
          </a:stretch>
        </p:blipFill>
        <p:spPr>
          <a:xfrm>
            <a:off x="1229941" y="2425071"/>
            <a:ext cx="3357740" cy="1888729"/>
          </a:xfrm>
          <a:prstGeom prst="rect">
            <a:avLst/>
          </a:prstGeom>
          <a:noFill/>
          <a:ln cap="flat">
            <a:noFill/>
          </a:ln>
        </p:spPr>
      </p:pic>
      <p:pic>
        <p:nvPicPr>
          <p:cNvPr id="11" name="Kuva 17" descr="Kuva, joka sisältää kohteen teksti&#10;&#10;Kuvaus luotu automaattisesti">
            <a:extLst>
              <a:ext uri="{FF2B5EF4-FFF2-40B4-BE49-F238E27FC236}">
                <a16:creationId xmlns:a16="http://schemas.microsoft.com/office/drawing/2014/main" id="{5609AE58-66DB-4F95-B94A-4CA2AE98051C}"/>
              </a:ext>
            </a:extLst>
          </p:cNvPr>
          <p:cNvPicPr>
            <a:picLocks noChangeAspect="1"/>
          </p:cNvPicPr>
          <p:nvPr/>
        </p:nvPicPr>
        <p:blipFill>
          <a:blip r:embed="rId9"/>
          <a:stretch>
            <a:fillRect/>
          </a:stretch>
        </p:blipFill>
        <p:spPr>
          <a:xfrm>
            <a:off x="2807738" y="1230599"/>
            <a:ext cx="2903384" cy="1153287"/>
          </a:xfrm>
          <a:prstGeom prst="rect">
            <a:avLst/>
          </a:prstGeom>
          <a:noFill/>
          <a:ln cap="flat">
            <a:noFill/>
          </a:ln>
        </p:spPr>
      </p:pic>
      <p:pic>
        <p:nvPicPr>
          <p:cNvPr id="12" name="Kuva 19" descr="Kuva, joka sisältää kohteen teksti&#10;&#10;Kuvaus luotu automaattisesti">
            <a:extLst>
              <a:ext uri="{FF2B5EF4-FFF2-40B4-BE49-F238E27FC236}">
                <a16:creationId xmlns:a16="http://schemas.microsoft.com/office/drawing/2014/main" id="{227E422B-729B-470E-A0C4-B96B745D178A}"/>
              </a:ext>
            </a:extLst>
          </p:cNvPr>
          <p:cNvPicPr>
            <a:picLocks noChangeAspect="1"/>
          </p:cNvPicPr>
          <p:nvPr/>
        </p:nvPicPr>
        <p:blipFill>
          <a:blip r:embed="rId10"/>
          <a:stretch>
            <a:fillRect/>
          </a:stretch>
        </p:blipFill>
        <p:spPr>
          <a:xfrm>
            <a:off x="415201" y="352876"/>
            <a:ext cx="2532065" cy="557052"/>
          </a:xfrm>
          <a:prstGeom prst="rect">
            <a:avLst/>
          </a:prstGeom>
          <a:noFill/>
          <a:ln cap="flat">
            <a:noFill/>
          </a:ln>
        </p:spPr>
      </p:pic>
    </p:spTree>
    <p:extLst>
      <p:ext uri="{BB962C8B-B14F-4D97-AF65-F5344CB8AC3E}">
        <p14:creationId xmlns:p14="http://schemas.microsoft.com/office/powerpoint/2010/main" val="3111430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14" name="Tekstiruutu 13">
            <a:extLst>
              <a:ext uri="{FF2B5EF4-FFF2-40B4-BE49-F238E27FC236}">
                <a16:creationId xmlns:a16="http://schemas.microsoft.com/office/drawing/2014/main" id="{032A54CD-B18B-504B-A5E0-202AF7FC2D6F}"/>
              </a:ext>
            </a:extLst>
          </p:cNvPr>
          <p:cNvSpPr txBox="1"/>
          <p:nvPr userDrawn="1"/>
        </p:nvSpPr>
        <p:spPr>
          <a:xfrm>
            <a:off x="2336649"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Tree>
    <p:extLst>
      <p:ext uri="{BB962C8B-B14F-4D97-AF65-F5344CB8AC3E}">
        <p14:creationId xmlns:p14="http://schemas.microsoft.com/office/powerpoint/2010/main" val="803566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14" name="Tekstiruutu 13">
            <a:extLst>
              <a:ext uri="{FF2B5EF4-FFF2-40B4-BE49-F238E27FC236}">
                <a16:creationId xmlns:a16="http://schemas.microsoft.com/office/drawing/2014/main" id="{032A54CD-B18B-504B-A5E0-202AF7FC2D6F}"/>
              </a:ext>
            </a:extLst>
          </p:cNvPr>
          <p:cNvSpPr txBox="1"/>
          <p:nvPr userDrawn="1"/>
        </p:nvSpPr>
        <p:spPr>
          <a:xfrm>
            <a:off x="2152650" y="6360458"/>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2485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591720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14" name="Tekstiruutu 13">
            <a:extLst>
              <a:ext uri="{FF2B5EF4-FFF2-40B4-BE49-F238E27FC236}">
                <a16:creationId xmlns:a16="http://schemas.microsoft.com/office/drawing/2014/main" id="{032A54CD-B18B-504B-A5E0-202AF7FC2D6F}"/>
              </a:ext>
            </a:extLst>
          </p:cNvPr>
          <p:cNvSpPr txBox="1"/>
          <p:nvPr userDrawn="1"/>
        </p:nvSpPr>
        <p:spPr>
          <a:xfrm>
            <a:off x="2152650" y="6360458"/>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Tree>
    <p:extLst>
      <p:ext uri="{BB962C8B-B14F-4D97-AF65-F5344CB8AC3E}">
        <p14:creationId xmlns:p14="http://schemas.microsoft.com/office/powerpoint/2010/main" val="404457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556008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1810144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9" name="Kuva 8">
            <a:extLst>
              <a:ext uri="{FF2B5EF4-FFF2-40B4-BE49-F238E27FC236}">
                <a16:creationId xmlns:a16="http://schemas.microsoft.com/office/drawing/2014/main" id="{DCBF6133-70AB-D44B-8346-50191D2B6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2846" y="6396341"/>
            <a:ext cx="445739" cy="461659"/>
          </a:xfrm>
          <a:prstGeom prst="rect">
            <a:avLst/>
          </a:prstGeom>
        </p:spPr>
      </p:pic>
      <p:pic>
        <p:nvPicPr>
          <p:cNvPr id="10" name="Kuva 9">
            <a:extLst>
              <a:ext uri="{FF2B5EF4-FFF2-40B4-BE49-F238E27FC236}">
                <a16:creationId xmlns:a16="http://schemas.microsoft.com/office/drawing/2014/main" id="{CB42AA08-15DD-244B-9611-3D47AD86E2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94009" y="6363685"/>
            <a:ext cx="586639" cy="414586"/>
          </a:xfrm>
          <a:prstGeom prst="rect">
            <a:avLst/>
          </a:prstGeom>
        </p:spPr>
      </p:pic>
    </p:spTree>
    <p:extLst>
      <p:ext uri="{BB962C8B-B14F-4D97-AF65-F5344CB8AC3E}">
        <p14:creationId xmlns:p14="http://schemas.microsoft.com/office/powerpoint/2010/main" val="2556008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6356349"/>
            <a:ext cx="1968426" cy="433054"/>
          </a:xfrm>
          <a:prstGeom prst="rect">
            <a:avLst/>
          </a:prstGeom>
        </p:spPr>
      </p:pic>
      <p:pic>
        <p:nvPicPr>
          <p:cNvPr id="9" name="Kuva 8">
            <a:extLst>
              <a:ext uri="{FF2B5EF4-FFF2-40B4-BE49-F238E27FC236}">
                <a16:creationId xmlns:a16="http://schemas.microsoft.com/office/drawing/2014/main" id="{0D3AC702-472B-474C-BD28-4D1A341A21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7173" y="6389005"/>
            <a:ext cx="445739" cy="461659"/>
          </a:xfrm>
          <a:prstGeom prst="rect">
            <a:avLst/>
          </a:prstGeom>
        </p:spPr>
      </p:pic>
      <p:pic>
        <p:nvPicPr>
          <p:cNvPr id="10" name="Kuva 9">
            <a:extLst>
              <a:ext uri="{FF2B5EF4-FFF2-40B4-BE49-F238E27FC236}">
                <a16:creationId xmlns:a16="http://schemas.microsoft.com/office/drawing/2014/main" id="{0C931357-9F11-EE49-92C1-8688EC8402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58336" y="6356349"/>
            <a:ext cx="586639" cy="414586"/>
          </a:xfrm>
          <a:prstGeom prst="rect">
            <a:avLst/>
          </a:prstGeom>
        </p:spPr>
      </p:pic>
    </p:spTree>
    <p:extLst>
      <p:ext uri="{BB962C8B-B14F-4D97-AF65-F5344CB8AC3E}">
        <p14:creationId xmlns:p14="http://schemas.microsoft.com/office/powerpoint/2010/main" val="1798325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bg2">
                    <a:lumMod val="50000"/>
                  </a:schemeClr>
                </a:solidFill>
                <a:latin typeface="+mj-lt"/>
              </a:defRPr>
            </a:lvl1pPr>
            <a:lvl2pPr>
              <a:defRPr>
                <a:solidFill>
                  <a:schemeClr val="bg2">
                    <a:lumMod val="50000"/>
                  </a:schemeClr>
                </a:solidFill>
                <a:latin typeface="Calibri" panose="020F0502020204030204" pitchFamily="34" charset="0"/>
                <a:cs typeface="Calibri" panose="020F0502020204030204" pitchFamily="34" charset="0"/>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0" name="Kuva 9">
            <a:extLst>
              <a:ext uri="{FF2B5EF4-FFF2-40B4-BE49-F238E27FC236}">
                <a16:creationId xmlns:a16="http://schemas.microsoft.com/office/drawing/2014/main" id="{BD26FEAF-9EFB-0B4C-98C2-2BA8A7C8D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70965"/>
            <a:ext cx="445739" cy="461659"/>
          </a:xfrm>
          <a:prstGeom prst="rect">
            <a:avLst/>
          </a:prstGeom>
        </p:spPr>
      </p:pic>
      <p:pic>
        <p:nvPicPr>
          <p:cNvPr id="12" name="Kuva 11">
            <a:extLst>
              <a:ext uri="{FF2B5EF4-FFF2-40B4-BE49-F238E27FC236}">
                <a16:creationId xmlns:a16="http://schemas.microsoft.com/office/drawing/2014/main" id="{6AE95B5C-0777-B74B-B4AC-DD047E0367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38309"/>
            <a:ext cx="586639" cy="414586"/>
          </a:xfrm>
          <a:prstGeom prst="rect">
            <a:avLst/>
          </a:prstGeom>
        </p:spPr>
      </p:pic>
    </p:spTree>
    <p:extLst>
      <p:ext uri="{BB962C8B-B14F-4D97-AF65-F5344CB8AC3E}">
        <p14:creationId xmlns:p14="http://schemas.microsoft.com/office/powerpoint/2010/main" val="16668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bg2">
                    <a:lumMod val="50000"/>
                  </a:schemeClr>
                </a:solidFill>
                <a:latin typeface="+mj-lt"/>
              </a:defRPr>
            </a:lvl1pPr>
            <a:lvl2pPr>
              <a:defRPr>
                <a:solidFill>
                  <a:schemeClr val="bg2">
                    <a:lumMod val="50000"/>
                  </a:schemeClr>
                </a:solidFill>
                <a:latin typeface="+mj-lt"/>
              </a:defRPr>
            </a:lvl2pPr>
            <a:lvl3pPr>
              <a:defRPr>
                <a:solidFill>
                  <a:schemeClr val="bg2">
                    <a:lumMod val="50000"/>
                  </a:schemeClr>
                </a:solidFill>
                <a:latin typeface="+mj-lt"/>
              </a:defRPr>
            </a:lvl3pPr>
            <a:lvl4pPr>
              <a:defRPr>
                <a:solidFill>
                  <a:schemeClr val="bg2">
                    <a:lumMod val="50000"/>
                  </a:schemeClr>
                </a:solidFill>
                <a:latin typeface="+mj-lt"/>
              </a:defRPr>
            </a:lvl4pPr>
            <a:lvl5pPr>
              <a:defRPr>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1" name="Kuva 10">
            <a:extLst>
              <a:ext uri="{FF2B5EF4-FFF2-40B4-BE49-F238E27FC236}">
                <a16:creationId xmlns:a16="http://schemas.microsoft.com/office/drawing/2014/main" id="{AC09A987-BDF0-8B42-BF89-98ED3D47BC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87056"/>
            <a:ext cx="445739" cy="461659"/>
          </a:xfrm>
          <a:prstGeom prst="rect">
            <a:avLst/>
          </a:prstGeom>
        </p:spPr>
      </p:pic>
      <p:pic>
        <p:nvPicPr>
          <p:cNvPr id="12" name="Kuva 11">
            <a:extLst>
              <a:ext uri="{FF2B5EF4-FFF2-40B4-BE49-F238E27FC236}">
                <a16:creationId xmlns:a16="http://schemas.microsoft.com/office/drawing/2014/main" id="{9C537954-4ADF-5640-BB6D-F79C875264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54400"/>
            <a:ext cx="586639" cy="414586"/>
          </a:xfrm>
          <a:prstGeom prst="rect">
            <a:avLst/>
          </a:prstGeom>
        </p:spPr>
      </p:pic>
    </p:spTree>
    <p:extLst>
      <p:ext uri="{BB962C8B-B14F-4D97-AF65-F5344CB8AC3E}">
        <p14:creationId xmlns:p14="http://schemas.microsoft.com/office/powerpoint/2010/main" val="3782294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p:nvPr>
        </p:nvSpPr>
        <p:spPr>
          <a:xfrm>
            <a:off x="839788" y="2505075"/>
            <a:ext cx="5157787" cy="3684588"/>
          </a:xfrm>
        </p:spPr>
        <p:txBody>
          <a:bodyPr/>
          <a:lstStyle>
            <a:lvl1pPr>
              <a:defRPr sz="2400">
                <a:solidFill>
                  <a:schemeClr val="bg2">
                    <a:lumMod val="50000"/>
                  </a:schemeClr>
                </a:solidFill>
                <a:latin typeface="+mj-lt"/>
              </a:defRPr>
            </a:lvl1pPr>
            <a:lvl2pPr>
              <a:defRPr sz="2000">
                <a:solidFill>
                  <a:schemeClr val="bg2">
                    <a:lumMod val="50000"/>
                  </a:schemeClr>
                </a:solidFill>
                <a:latin typeface="+mj-lt"/>
              </a:defRPr>
            </a:lvl2pPr>
            <a:lvl3pPr>
              <a:defRPr sz="1800">
                <a:solidFill>
                  <a:schemeClr val="bg2">
                    <a:lumMod val="50000"/>
                  </a:schemeClr>
                </a:solidFill>
                <a:latin typeface="+mj-lt"/>
              </a:defRPr>
            </a:lvl3pPr>
            <a:lvl4pPr>
              <a:defRPr sz="1400">
                <a:solidFill>
                  <a:schemeClr val="bg2">
                    <a:lumMod val="50000"/>
                  </a:schemeClr>
                </a:solidFill>
                <a:latin typeface="+mj-lt"/>
              </a:defRPr>
            </a:lvl4pPr>
            <a:lvl5pPr>
              <a:defRPr sz="1400">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bg2">
                    <a:lumMod val="50000"/>
                  </a:schemeClr>
                </a:solidFill>
                <a:latin typeface="+mj-lt"/>
              </a:defRPr>
            </a:lvl1pPr>
            <a:lvl2pPr>
              <a:defRPr sz="2000">
                <a:solidFill>
                  <a:schemeClr val="bg2">
                    <a:lumMod val="50000"/>
                  </a:schemeClr>
                </a:solidFill>
                <a:latin typeface="+mj-lt"/>
              </a:defRPr>
            </a:lvl2pPr>
            <a:lvl3pPr>
              <a:defRPr sz="1800">
                <a:solidFill>
                  <a:schemeClr val="bg2">
                    <a:lumMod val="50000"/>
                  </a:schemeClr>
                </a:solidFill>
                <a:latin typeface="+mj-lt"/>
              </a:defRPr>
            </a:lvl3pPr>
            <a:lvl4pPr>
              <a:defRPr sz="1400">
                <a:solidFill>
                  <a:schemeClr val="bg2">
                    <a:lumMod val="50000"/>
                  </a:schemeClr>
                </a:solidFill>
                <a:latin typeface="+mj-lt"/>
              </a:defRPr>
            </a:lvl4pPr>
            <a:lvl5pPr>
              <a:defRPr sz="1400">
                <a:solidFill>
                  <a:schemeClr val="bg2">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2" name="Kuva 11">
            <a:extLst>
              <a:ext uri="{FF2B5EF4-FFF2-40B4-BE49-F238E27FC236}">
                <a16:creationId xmlns:a16="http://schemas.microsoft.com/office/drawing/2014/main" id="{362749E7-BFFF-5F45-BEDE-DC1EA1B8ED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56350"/>
            <a:ext cx="445739" cy="461659"/>
          </a:xfrm>
          <a:prstGeom prst="rect">
            <a:avLst/>
          </a:prstGeom>
        </p:spPr>
      </p:pic>
      <p:pic>
        <p:nvPicPr>
          <p:cNvPr id="14" name="Kuva 13">
            <a:extLst>
              <a:ext uri="{FF2B5EF4-FFF2-40B4-BE49-F238E27FC236}">
                <a16:creationId xmlns:a16="http://schemas.microsoft.com/office/drawing/2014/main" id="{090CBDB2-4939-EA4E-B9CB-910B762057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23694"/>
            <a:ext cx="586639" cy="414586"/>
          </a:xfrm>
          <a:prstGeom prst="rect">
            <a:avLst/>
          </a:prstGeom>
        </p:spPr>
      </p:pic>
    </p:spTree>
    <p:extLst>
      <p:ext uri="{BB962C8B-B14F-4D97-AF65-F5344CB8AC3E}">
        <p14:creationId xmlns:p14="http://schemas.microsoft.com/office/powerpoint/2010/main" val="2824257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EC47BCFF-D298-984B-AFFD-115CAB9BE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65919"/>
            <a:ext cx="445739" cy="461659"/>
          </a:xfrm>
          <a:prstGeom prst="rect">
            <a:avLst/>
          </a:prstGeom>
        </p:spPr>
      </p:pic>
      <p:pic>
        <p:nvPicPr>
          <p:cNvPr id="10" name="Kuva 9">
            <a:extLst>
              <a:ext uri="{FF2B5EF4-FFF2-40B4-BE49-F238E27FC236}">
                <a16:creationId xmlns:a16="http://schemas.microsoft.com/office/drawing/2014/main" id="{D132070A-F21F-AF46-A04C-997D27C073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33263"/>
            <a:ext cx="586639" cy="414586"/>
          </a:xfrm>
          <a:prstGeom prst="rect">
            <a:avLst/>
          </a:prstGeom>
        </p:spPr>
      </p:pic>
    </p:spTree>
    <p:extLst>
      <p:ext uri="{BB962C8B-B14F-4D97-AF65-F5344CB8AC3E}">
        <p14:creationId xmlns:p14="http://schemas.microsoft.com/office/powerpoint/2010/main" val="262792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EC47BCFF-D298-984B-AFFD-115CAB9BE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65919"/>
            <a:ext cx="445739" cy="461659"/>
          </a:xfrm>
          <a:prstGeom prst="rect">
            <a:avLst/>
          </a:prstGeom>
        </p:spPr>
      </p:pic>
      <p:pic>
        <p:nvPicPr>
          <p:cNvPr id="10" name="Kuva 9">
            <a:extLst>
              <a:ext uri="{FF2B5EF4-FFF2-40B4-BE49-F238E27FC236}">
                <a16:creationId xmlns:a16="http://schemas.microsoft.com/office/drawing/2014/main" id="{D132070A-F21F-AF46-A04C-997D27C073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33263"/>
            <a:ext cx="586639" cy="414586"/>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69699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7">
            <a:extLst>
              <a:ext uri="{FF2B5EF4-FFF2-40B4-BE49-F238E27FC236}">
                <a16:creationId xmlns:a16="http://schemas.microsoft.com/office/drawing/2014/main" id="{B4BF5AB5-0028-954D-9925-ECAA421C6A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56350"/>
            <a:ext cx="445739" cy="461659"/>
          </a:xfrm>
          <a:prstGeom prst="rect">
            <a:avLst/>
          </a:prstGeom>
        </p:spPr>
      </p:pic>
      <p:pic>
        <p:nvPicPr>
          <p:cNvPr id="9" name="Kuva 8">
            <a:extLst>
              <a:ext uri="{FF2B5EF4-FFF2-40B4-BE49-F238E27FC236}">
                <a16:creationId xmlns:a16="http://schemas.microsoft.com/office/drawing/2014/main" id="{9D78DC91-CB15-F44C-8294-FD9784DEA2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23694"/>
            <a:ext cx="586639" cy="414586"/>
          </a:xfrm>
          <a:prstGeom prst="rect">
            <a:avLst/>
          </a:prstGeom>
        </p:spPr>
      </p:pic>
    </p:spTree>
    <p:extLst>
      <p:ext uri="{BB962C8B-B14F-4D97-AF65-F5344CB8AC3E}">
        <p14:creationId xmlns:p14="http://schemas.microsoft.com/office/powerpoint/2010/main" val="2871477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1" name="Kuva 10">
            <a:extLst>
              <a:ext uri="{FF2B5EF4-FFF2-40B4-BE49-F238E27FC236}">
                <a16:creationId xmlns:a16="http://schemas.microsoft.com/office/drawing/2014/main" id="{A2F8A52A-0015-8446-B600-41E997CBDE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89006"/>
            <a:ext cx="445739" cy="461659"/>
          </a:xfrm>
          <a:prstGeom prst="rect">
            <a:avLst/>
          </a:prstGeom>
        </p:spPr>
      </p:pic>
      <p:pic>
        <p:nvPicPr>
          <p:cNvPr id="12" name="Kuva 11">
            <a:extLst>
              <a:ext uri="{FF2B5EF4-FFF2-40B4-BE49-F238E27FC236}">
                <a16:creationId xmlns:a16="http://schemas.microsoft.com/office/drawing/2014/main" id="{CDD4ABB9-0C54-2A4B-B5D9-1B8BFDFB66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56350"/>
            <a:ext cx="586639" cy="414586"/>
          </a:xfrm>
          <a:prstGeom prst="rect">
            <a:avLst/>
          </a:prstGeom>
        </p:spPr>
      </p:pic>
    </p:spTree>
    <p:extLst>
      <p:ext uri="{BB962C8B-B14F-4D97-AF65-F5344CB8AC3E}">
        <p14:creationId xmlns:p14="http://schemas.microsoft.com/office/powerpoint/2010/main" val="203001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798325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1" name="Kuva 10">
            <a:extLst>
              <a:ext uri="{FF2B5EF4-FFF2-40B4-BE49-F238E27FC236}">
                <a16:creationId xmlns:a16="http://schemas.microsoft.com/office/drawing/2014/main" id="{52D86256-3C65-2D43-8DEF-BF6B752400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8061" y="6370965"/>
            <a:ext cx="445739" cy="461659"/>
          </a:xfrm>
          <a:prstGeom prst="rect">
            <a:avLst/>
          </a:prstGeom>
        </p:spPr>
      </p:pic>
      <p:pic>
        <p:nvPicPr>
          <p:cNvPr id="12" name="Kuva 11">
            <a:extLst>
              <a:ext uri="{FF2B5EF4-FFF2-40B4-BE49-F238E27FC236}">
                <a16:creationId xmlns:a16="http://schemas.microsoft.com/office/drawing/2014/main" id="{5453D76C-D10B-BF4A-AC88-82284B6ACA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99224" y="6338309"/>
            <a:ext cx="586639" cy="414586"/>
          </a:xfrm>
          <a:prstGeom prst="rect">
            <a:avLst/>
          </a:prstGeom>
        </p:spPr>
      </p:pic>
    </p:spTree>
    <p:extLst>
      <p:ext uri="{BB962C8B-B14F-4D97-AF65-F5344CB8AC3E}">
        <p14:creationId xmlns:p14="http://schemas.microsoft.com/office/powerpoint/2010/main" val="1099707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2307827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2641001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1982976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677726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609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4137955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723898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16591098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15042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6668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dia VER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C9CA9B8-BA1B-5942-85B3-9B6C350AE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5842" y="5430221"/>
            <a:ext cx="1466886" cy="517725"/>
          </a:xfrm>
          <a:prstGeom prst="rect">
            <a:avLst/>
          </a:prstGeom>
        </p:spPr>
      </p:pic>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6939" y="5535746"/>
            <a:ext cx="445739" cy="461659"/>
          </a:xfrm>
          <a:prstGeom prst="rect">
            <a:avLst/>
          </a:prstGeom>
        </p:spPr>
      </p:pic>
      <p:pic>
        <p:nvPicPr>
          <p:cNvPr id="6" name="Kuva 5">
            <a:extLst>
              <a:ext uri="{FF2B5EF4-FFF2-40B4-BE49-F238E27FC236}">
                <a16:creationId xmlns:a16="http://schemas.microsoft.com/office/drawing/2014/main" id="{7B737D63-0013-974C-9597-BCFE2AED287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209135" y="4987536"/>
            <a:ext cx="1161347" cy="290337"/>
          </a:xfrm>
          <a:prstGeom prst="rect">
            <a:avLst/>
          </a:prstGeom>
        </p:spPr>
      </p:pic>
      <p:pic>
        <p:nvPicPr>
          <p:cNvPr id="10" name="Kuva 9">
            <a:extLst>
              <a:ext uri="{FF2B5EF4-FFF2-40B4-BE49-F238E27FC236}">
                <a16:creationId xmlns:a16="http://schemas.microsoft.com/office/drawing/2014/main" id="{AF15332C-5089-054C-9E78-AA04AF163F0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554804" y="4787253"/>
            <a:ext cx="1727227" cy="690891"/>
          </a:xfrm>
          <a:prstGeom prst="rect">
            <a:avLst/>
          </a:prstGeom>
        </p:spPr>
      </p:pic>
      <p:pic>
        <p:nvPicPr>
          <p:cNvPr id="15" name="Kuva 14">
            <a:extLst>
              <a:ext uri="{FF2B5EF4-FFF2-40B4-BE49-F238E27FC236}">
                <a16:creationId xmlns:a16="http://schemas.microsoft.com/office/drawing/2014/main" id="{9677487E-D947-B54E-AD73-779DE1FB00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58657" y="4922630"/>
            <a:ext cx="635029" cy="413604"/>
          </a:xfrm>
          <a:prstGeom prst="rect">
            <a:avLst/>
          </a:prstGeom>
        </p:spPr>
      </p:pic>
      <p:pic>
        <p:nvPicPr>
          <p:cNvPr id="17" name="Kuva 16">
            <a:extLst>
              <a:ext uri="{FF2B5EF4-FFF2-40B4-BE49-F238E27FC236}">
                <a16:creationId xmlns:a16="http://schemas.microsoft.com/office/drawing/2014/main" id="{094391A4-FD86-634B-B541-7A78EA13A93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55954" y="5498305"/>
            <a:ext cx="586639" cy="414586"/>
          </a:xfrm>
          <a:prstGeom prst="rect">
            <a:avLst/>
          </a:prstGeom>
        </p:spPr>
      </p:pic>
      <p:pic>
        <p:nvPicPr>
          <p:cNvPr id="20" name="Kuva 19">
            <a:extLst>
              <a:ext uri="{FF2B5EF4-FFF2-40B4-BE49-F238E27FC236}">
                <a16:creationId xmlns:a16="http://schemas.microsoft.com/office/drawing/2014/main" id="{AFB2AA5E-70AE-7448-A24D-5D612DF6D88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42249" y="4729663"/>
            <a:ext cx="1466886" cy="825123"/>
          </a:xfrm>
          <a:prstGeom prst="rect">
            <a:avLst/>
          </a:prstGeom>
        </p:spPr>
      </p:pic>
      <p:pic>
        <p:nvPicPr>
          <p:cNvPr id="24" name="Kuva 23" descr="Kuva, joka sisältää kohteen teksti&#10;&#10;Kuvaus luotu automaattisesti">
            <a:extLst>
              <a:ext uri="{FF2B5EF4-FFF2-40B4-BE49-F238E27FC236}">
                <a16:creationId xmlns:a16="http://schemas.microsoft.com/office/drawing/2014/main" id="{C301ACFB-58A6-3B4F-8640-1EF2823698F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741451" y="4841344"/>
            <a:ext cx="1034391" cy="410883"/>
          </a:xfrm>
          <a:prstGeom prst="rect">
            <a:avLst/>
          </a:prstGeom>
        </p:spPr>
      </p:pic>
      <p:sp>
        <p:nvSpPr>
          <p:cNvPr id="16" name="Tekstiruutu 13">
            <a:extLst>
              <a:ext uri="{FF2B5EF4-FFF2-40B4-BE49-F238E27FC236}">
                <a16:creationId xmlns:a16="http://schemas.microsoft.com/office/drawing/2014/main" id="{5C5723A6-D430-47E4-B74B-C35A457A57DE}"/>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1686293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dia VER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00" y="354898"/>
            <a:ext cx="3635126" cy="799728"/>
          </a:xfrm>
          <a:prstGeom prst="rect">
            <a:avLst/>
          </a:prstGeom>
        </p:spPr>
      </p:pic>
      <p:pic>
        <p:nvPicPr>
          <p:cNvPr id="9" name="Kuva 8">
            <a:extLst>
              <a:ext uri="{FF2B5EF4-FFF2-40B4-BE49-F238E27FC236}">
                <a16:creationId xmlns:a16="http://schemas.microsoft.com/office/drawing/2014/main" id="{8EEC92EC-2A01-1C41-B6E3-10FC29842C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94DDF280-5B92-AE41-8DE4-7D986F7F46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
        <p:nvSpPr>
          <p:cNvPr id="10" name="Tekstiruutu 13">
            <a:extLst>
              <a:ext uri="{FF2B5EF4-FFF2-40B4-BE49-F238E27FC236}">
                <a16:creationId xmlns:a16="http://schemas.microsoft.com/office/drawing/2014/main" id="{288E2843-87A2-4123-86ED-DF4E29A98C57}"/>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cxnSp>
        <p:nvCxnSpPr>
          <p:cNvPr id="11" name="Suora yhdysviiva 18">
            <a:extLst>
              <a:ext uri="{FF2B5EF4-FFF2-40B4-BE49-F238E27FC236}">
                <a16:creationId xmlns:a16="http://schemas.microsoft.com/office/drawing/2014/main" id="{17B583AD-E86D-438A-B92E-18E7E6C01DA9}"/>
              </a:ext>
            </a:extLst>
          </p:cNvPr>
          <p:cNvCxnSpPr>
            <a:cxnSpLocks/>
          </p:cNvCxnSpPr>
          <p:nvPr userDrawn="1"/>
        </p:nvCxnSpPr>
        <p:spPr>
          <a:xfrm>
            <a:off x="661639" y="6254839"/>
            <a:ext cx="1078694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073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1524000" y="1384028"/>
            <a:ext cx="9144000" cy="2387600"/>
          </a:xfrm>
        </p:spPr>
        <p:txBody>
          <a:bodyPr anchor="b"/>
          <a:lstStyle>
            <a:lvl1pPr algn="ctr">
              <a:defRPr sz="6000" b="1" i="0">
                <a:solidFill>
                  <a:schemeClr val="bg2">
                    <a:lumMod val="25000"/>
                  </a:schemeClr>
                </a:solidFill>
                <a:latin typeface="Calibri Light" panose="020F0302020204030204" pitchFamily="34" charset="0"/>
                <a:cs typeface="Calibri Light" panose="020F0302020204030204" pitchFamily="34" charset="0"/>
              </a:defRPr>
            </a:lvl1pPr>
          </a:lstStyle>
          <a:p>
            <a:r>
              <a:rPr lang="fi-FI"/>
              <a:t>Muokkaa ots. perustyyl. napsautt.</a:t>
            </a:r>
          </a:p>
        </p:txBody>
      </p:sp>
      <p:sp>
        <p:nvSpPr>
          <p:cNvPr id="3" name="Alaotsikko 2">
            <a:extLst>
              <a:ext uri="{FF2B5EF4-FFF2-40B4-BE49-F238E27FC236}">
                <a16:creationId xmlns:a16="http://schemas.microsoft.com/office/drawing/2014/main" id="{A50059D5-0B94-4546-B426-91158762BA12}"/>
              </a:ext>
            </a:extLst>
          </p:cNvPr>
          <p:cNvSpPr>
            <a:spLocks noGrp="1"/>
          </p:cNvSpPr>
          <p:nvPr>
            <p:ph type="subTitle" idx="1"/>
          </p:nvPr>
        </p:nvSpPr>
        <p:spPr>
          <a:xfrm>
            <a:off x="1523999" y="3925693"/>
            <a:ext cx="9144000" cy="724636"/>
          </a:xfrm>
        </p:spPr>
        <p:txBody>
          <a:bodyPr/>
          <a:lstStyle>
            <a:lvl1pPr marL="0" indent="0" algn="ctr">
              <a:buNone/>
              <a:defRPr sz="2400">
                <a:solidFill>
                  <a:schemeClr val="bg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5" name="Kuva 4" descr="Kuva, joka sisältää kohteen teksti&#10;&#10;Kuvaus luotu automaattisesti">
            <a:extLst>
              <a:ext uri="{FF2B5EF4-FFF2-40B4-BE49-F238E27FC236}">
                <a16:creationId xmlns:a16="http://schemas.microsoft.com/office/drawing/2014/main" id="{084EDDF6-246C-284A-8164-F303A24A8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238" y="310993"/>
            <a:ext cx="4177137" cy="918970"/>
          </a:xfrm>
          <a:prstGeom prst="rect">
            <a:avLst/>
          </a:prstGeom>
        </p:spPr>
      </p:pic>
      <p:pic>
        <p:nvPicPr>
          <p:cNvPr id="7" name="Kuva 6">
            <a:extLst>
              <a:ext uri="{FF2B5EF4-FFF2-40B4-BE49-F238E27FC236}">
                <a16:creationId xmlns:a16="http://schemas.microsoft.com/office/drawing/2014/main" id="{5F4E1B22-4AC9-0A40-A827-A42EB41EC5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4490" y="5473301"/>
            <a:ext cx="579401" cy="600095"/>
          </a:xfrm>
          <a:prstGeom prst="rect">
            <a:avLst/>
          </a:prstGeom>
        </p:spPr>
      </p:pic>
      <p:pic>
        <p:nvPicPr>
          <p:cNvPr id="8" name="Kuva 7">
            <a:extLst>
              <a:ext uri="{FF2B5EF4-FFF2-40B4-BE49-F238E27FC236}">
                <a16:creationId xmlns:a16="http://schemas.microsoft.com/office/drawing/2014/main" id="{27C89E5E-2344-6243-9213-1BCC31A92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7311" y="5416443"/>
            <a:ext cx="855674" cy="604717"/>
          </a:xfrm>
          <a:prstGeom prst="rect">
            <a:avLst/>
          </a:prstGeom>
        </p:spPr>
      </p:pic>
      <p:sp>
        <p:nvSpPr>
          <p:cNvPr id="9" name="Tekstiruutu 13">
            <a:extLst>
              <a:ext uri="{FF2B5EF4-FFF2-40B4-BE49-F238E27FC236}">
                <a16:creationId xmlns:a16="http://schemas.microsoft.com/office/drawing/2014/main" id="{EACB2E18-51C8-4804-BC12-4C4B89175120}"/>
              </a:ext>
            </a:extLst>
          </p:cNvPr>
          <p:cNvSpPr txBox="1"/>
          <p:nvPr userDrawn="1"/>
        </p:nvSpPr>
        <p:spPr>
          <a:xfrm>
            <a:off x="2371724" y="6363097"/>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1146414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aukodia VER1">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38576111-D2C7-1B4E-A9B8-FA21C3F790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06" y="2114550"/>
            <a:ext cx="10188988" cy="2241574"/>
          </a:xfrm>
          <a:prstGeom prst="rect">
            <a:avLst/>
          </a:prstGeom>
        </p:spPr>
      </p:pic>
      <p:pic>
        <p:nvPicPr>
          <p:cNvPr id="4" name="Kuva 3">
            <a:extLst>
              <a:ext uri="{FF2B5EF4-FFF2-40B4-BE49-F238E27FC236}">
                <a16:creationId xmlns:a16="http://schemas.microsoft.com/office/drawing/2014/main" id="{DB7A9A55-FF23-D14D-AAB9-31049D902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494" y="6212556"/>
            <a:ext cx="445739" cy="461659"/>
          </a:xfrm>
          <a:prstGeom prst="rect">
            <a:avLst/>
          </a:prstGeom>
        </p:spPr>
      </p:pic>
      <p:pic>
        <p:nvPicPr>
          <p:cNvPr id="5" name="Kuva 4">
            <a:extLst>
              <a:ext uri="{FF2B5EF4-FFF2-40B4-BE49-F238E27FC236}">
                <a16:creationId xmlns:a16="http://schemas.microsoft.com/office/drawing/2014/main" id="{31E61FD9-34A9-534D-99A2-5183B14458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657" y="6179900"/>
            <a:ext cx="586639" cy="414586"/>
          </a:xfrm>
          <a:prstGeom prst="rect">
            <a:avLst/>
          </a:prstGeom>
        </p:spPr>
      </p:pic>
    </p:spTree>
    <p:extLst>
      <p:ext uri="{BB962C8B-B14F-4D97-AF65-F5344CB8AC3E}">
        <p14:creationId xmlns:p14="http://schemas.microsoft.com/office/powerpoint/2010/main" val="2122232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Väliotsikkodia VER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831850" y="1709738"/>
            <a:ext cx="10515600" cy="2852737"/>
          </a:xfrm>
        </p:spPr>
        <p:txBody>
          <a:bodyPr anchor="b"/>
          <a:lstStyle>
            <a:lvl1pPr>
              <a:defRPr sz="5400" b="1">
                <a:solidFill>
                  <a:schemeClr val="bg2">
                    <a:lumMod val="25000"/>
                  </a:schemeClr>
                </a:solidFill>
                <a:latin typeface="+mj-lt"/>
              </a:defRPr>
            </a:lvl1pPr>
          </a:lstStyle>
          <a:p>
            <a:r>
              <a:rPr lang="fi-FI"/>
              <a:t>Muokkaa ots. perustyyl. napsautt.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831850" y="45894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Kuva 11" descr="Kuva, joka sisältää kohteen teksti&#10;&#10;Kuvaus luotu automaattisesti">
            <a:extLst>
              <a:ext uri="{FF2B5EF4-FFF2-40B4-BE49-F238E27FC236}">
                <a16:creationId xmlns:a16="http://schemas.microsoft.com/office/drawing/2014/main" id="{BFC27206-B267-504D-BA9C-F4BCA33C46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324" y="310994"/>
            <a:ext cx="4676550" cy="1028841"/>
          </a:xfrm>
          <a:prstGeom prst="rect">
            <a:avLst/>
          </a:prstGeom>
        </p:spPr>
      </p:pic>
      <p:pic>
        <p:nvPicPr>
          <p:cNvPr id="11" name="Kuva 8">
            <a:extLst>
              <a:ext uri="{FF2B5EF4-FFF2-40B4-BE49-F238E27FC236}">
                <a16:creationId xmlns:a16="http://schemas.microsoft.com/office/drawing/2014/main" id="{9BC5FADD-88E4-4243-B4FD-6F1BDB122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08D23ACD-9633-4B81-93F8-950F26F1CB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8565315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Väliotsikkodia VER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D66ADF-EBE4-EB44-814E-536B04D63CD4}"/>
              </a:ext>
            </a:extLst>
          </p:cNvPr>
          <p:cNvSpPr>
            <a:spLocks noGrp="1"/>
          </p:cNvSpPr>
          <p:nvPr>
            <p:ph type="title"/>
          </p:nvPr>
        </p:nvSpPr>
        <p:spPr>
          <a:xfrm>
            <a:off x="797312" y="842168"/>
            <a:ext cx="10515600" cy="2852737"/>
          </a:xfrm>
        </p:spPr>
        <p:txBody>
          <a:bodyPr anchor="b"/>
          <a:lstStyle>
            <a:lvl1pPr>
              <a:defRPr sz="5400" b="1">
                <a:solidFill>
                  <a:schemeClr val="bg2">
                    <a:lumMod val="25000"/>
                  </a:schemeClr>
                </a:solidFill>
                <a:latin typeface="+mj-lt"/>
              </a:defRPr>
            </a:lvl1pPr>
          </a:lstStyle>
          <a:p>
            <a:r>
              <a:rPr lang="fi-FI"/>
              <a:t>Muokkaa ots. perustyyl. napsautt.</a:t>
            </a:r>
          </a:p>
        </p:txBody>
      </p:sp>
      <p:sp>
        <p:nvSpPr>
          <p:cNvPr id="3" name="Tekstin paikkamerkki 2">
            <a:extLst>
              <a:ext uri="{FF2B5EF4-FFF2-40B4-BE49-F238E27FC236}">
                <a16:creationId xmlns:a16="http://schemas.microsoft.com/office/drawing/2014/main" id="{226669FB-8CD9-4541-AA75-64BD77652036}"/>
              </a:ext>
            </a:extLst>
          </p:cNvPr>
          <p:cNvSpPr>
            <a:spLocks noGrp="1"/>
          </p:cNvSpPr>
          <p:nvPr>
            <p:ph type="body" idx="1"/>
          </p:nvPr>
        </p:nvSpPr>
        <p:spPr>
          <a:xfrm>
            <a:off x="797312" y="3890963"/>
            <a:ext cx="10515600" cy="1500187"/>
          </a:xfrm>
        </p:spPr>
        <p:txBody>
          <a:bodyPr/>
          <a:lstStyle>
            <a:lvl1pPr marL="0" indent="0">
              <a:buNone/>
              <a:defRPr sz="2400">
                <a:solidFill>
                  <a:schemeClr val="bg2">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27B030F5-22AF-D14E-82B4-EE21503AE79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8" descr="Kuva, joka sisältää kohteen teksti&#10;&#10;Kuvaus luotu automaattisesti">
            <a:extLst>
              <a:ext uri="{FF2B5EF4-FFF2-40B4-BE49-F238E27FC236}">
                <a16:creationId xmlns:a16="http://schemas.microsoft.com/office/drawing/2014/main" id="{1E43DD95-F8B1-4472-8D1D-BF87CCE599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4" name="Kuva 8">
            <a:extLst>
              <a:ext uri="{FF2B5EF4-FFF2-40B4-BE49-F238E27FC236}">
                <a16:creationId xmlns:a16="http://schemas.microsoft.com/office/drawing/2014/main" id="{95E4C37B-BC81-44E6-853A-6151DDFB0A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5" name="Kuva 11">
            <a:extLst>
              <a:ext uri="{FF2B5EF4-FFF2-40B4-BE49-F238E27FC236}">
                <a16:creationId xmlns:a16="http://schemas.microsoft.com/office/drawing/2014/main" id="{11DEF0FD-38B0-4895-B281-3611DA1730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521040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A332D0-8049-AE49-AFD7-6EA080F1D0FD}"/>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ots. perustyyl. napsautt.</a:t>
            </a:r>
          </a:p>
        </p:txBody>
      </p:sp>
      <p:sp>
        <p:nvSpPr>
          <p:cNvPr id="3" name="Sisällön paikkamerkki 2">
            <a:extLst>
              <a:ext uri="{FF2B5EF4-FFF2-40B4-BE49-F238E27FC236}">
                <a16:creationId xmlns:a16="http://schemas.microsoft.com/office/drawing/2014/main" id="{3FA97E27-431C-BC43-A0DA-3F0BBF6958D2}"/>
              </a:ext>
            </a:extLst>
          </p:cNvPr>
          <p:cNvSpPr>
            <a:spLocks noGrp="1"/>
          </p:cNvSpPr>
          <p:nvPr>
            <p:ph idx="1"/>
          </p:nvPr>
        </p:nvSpPr>
        <p:spPr/>
        <p:txBody>
          <a:bodyPr/>
          <a:lstStyle>
            <a:lvl1pPr>
              <a:defRPr>
                <a:solidFill>
                  <a:schemeClr val="tx1">
                    <a:lumMod val="50000"/>
                  </a:schemeClr>
                </a:solidFill>
                <a:latin typeface="+mj-lt"/>
              </a:defRPr>
            </a:lvl1pPr>
            <a:lvl2pPr>
              <a:defRPr>
                <a:solidFill>
                  <a:schemeClr val="tx1">
                    <a:lumMod val="50000"/>
                  </a:schemeClr>
                </a:solidFill>
                <a:latin typeface="Calibri" panose="020F0502020204030204" pitchFamily="34" charset="0"/>
                <a:cs typeface="Calibri" panose="020F0502020204030204" pitchFamily="34" charset="0"/>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F44CA1C6-5111-3F47-A051-F5D9C098BDA2}"/>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descr="Kuva, joka sisältää kohteen teksti&#10;&#10;Kuvaus luotu automaattisesti">
            <a:extLst>
              <a:ext uri="{FF2B5EF4-FFF2-40B4-BE49-F238E27FC236}">
                <a16:creationId xmlns:a16="http://schemas.microsoft.com/office/drawing/2014/main" id="{A5FA3E96-F215-F149-A2CC-091970F3F8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8" name="Kuva 8">
            <a:extLst>
              <a:ext uri="{FF2B5EF4-FFF2-40B4-BE49-F238E27FC236}">
                <a16:creationId xmlns:a16="http://schemas.microsoft.com/office/drawing/2014/main" id="{9AA522F0-8239-4B95-9F6D-3EF8E93199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2B07796F-E7A7-42D5-A067-BE954CCA44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760243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ots. perustyyl. napsautt.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2818350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516087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7" name="Kuva 8">
            <a:extLst>
              <a:ext uri="{FF2B5EF4-FFF2-40B4-BE49-F238E27FC236}">
                <a16:creationId xmlns:a16="http://schemas.microsoft.com/office/drawing/2014/main" id="{3FBFD546-A7BE-42D8-AD4E-200048E0EF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1" name="Kuva 11">
            <a:extLst>
              <a:ext uri="{FF2B5EF4-FFF2-40B4-BE49-F238E27FC236}">
                <a16:creationId xmlns:a16="http://schemas.microsoft.com/office/drawing/2014/main" id="{F6BF81CB-1E75-49A9-978C-2B87A991E5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180504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FE3DC-71DB-E74C-8684-0BA48ACDDF00}"/>
              </a:ext>
            </a:extLst>
          </p:cNvPr>
          <p:cNvSpPr>
            <a:spLocks noGrp="1"/>
          </p:cNvSpPr>
          <p:nvPr>
            <p:ph type="title"/>
          </p:nvPr>
        </p:nvSpPr>
        <p:spPr/>
        <p:txBody>
          <a:bodyPr/>
          <a:lstStyle>
            <a:lvl1pPr>
              <a:defRPr b="1">
                <a:solidFill>
                  <a:schemeClr val="bg2">
                    <a:lumMod val="25000"/>
                  </a:schemeClr>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7F9DAED9-856E-4540-A5EC-9584443067FC}"/>
              </a:ext>
            </a:extLst>
          </p:cNvPr>
          <p:cNvSpPr>
            <a:spLocks noGrp="1"/>
          </p:cNvSpPr>
          <p:nvPr>
            <p:ph sz="half" idx="1"/>
          </p:nvPr>
        </p:nvSpPr>
        <p:spPr>
          <a:xfrm>
            <a:off x="838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2F7492D-184D-A948-BDA5-A1DB7C4B8AAA}"/>
              </a:ext>
            </a:extLst>
          </p:cNvPr>
          <p:cNvSpPr>
            <a:spLocks noGrp="1"/>
          </p:cNvSpPr>
          <p:nvPr>
            <p:ph sz="half" idx="2"/>
          </p:nvPr>
        </p:nvSpPr>
        <p:spPr>
          <a:xfrm>
            <a:off x="6172200" y="1825625"/>
            <a:ext cx="5181600" cy="4351338"/>
          </a:xfrm>
        </p:spPr>
        <p:txBody>
          <a:bodyPr/>
          <a:lstStyle>
            <a:lvl1pPr>
              <a:defRPr>
                <a:solidFill>
                  <a:schemeClr val="tx1">
                    <a:lumMod val="50000"/>
                  </a:schemeClr>
                </a:solidFill>
                <a:latin typeface="+mj-lt"/>
              </a:defRPr>
            </a:lvl1pPr>
            <a:lvl2pPr>
              <a:defRPr>
                <a:solidFill>
                  <a:schemeClr val="tx1">
                    <a:lumMod val="50000"/>
                  </a:schemeClr>
                </a:solidFill>
                <a:latin typeface="+mj-lt"/>
              </a:defRPr>
            </a:lvl2pPr>
            <a:lvl3pPr>
              <a:defRPr>
                <a:solidFill>
                  <a:schemeClr val="tx1">
                    <a:lumMod val="50000"/>
                  </a:schemeClr>
                </a:solidFill>
                <a:latin typeface="+mj-lt"/>
              </a:defRPr>
            </a:lvl3pPr>
            <a:lvl4pPr>
              <a:defRPr>
                <a:solidFill>
                  <a:schemeClr val="tx1">
                    <a:lumMod val="50000"/>
                  </a:schemeClr>
                </a:solidFill>
                <a:latin typeface="+mj-lt"/>
              </a:defRPr>
            </a:lvl4pPr>
            <a:lvl5pPr>
              <a:defRPr>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8" name="Suora yhdysviiva 7">
            <a:extLst>
              <a:ext uri="{FF2B5EF4-FFF2-40B4-BE49-F238E27FC236}">
                <a16:creationId xmlns:a16="http://schemas.microsoft.com/office/drawing/2014/main" id="{3588402E-E81A-2146-9486-3C850DD8D241}"/>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FBC24D12-455F-1844-B37B-0059080B7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5D5968A8-DE01-4E0D-864A-6D576D348C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EFFD8651-AE41-41FA-B866-77846EBDBD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37822942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erus 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46C0E-774A-8444-A7BB-4A704EDBE26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cxnSp>
        <p:nvCxnSpPr>
          <p:cNvPr id="6" name="Suora yhdysviiva 5">
            <a:extLst>
              <a:ext uri="{FF2B5EF4-FFF2-40B4-BE49-F238E27FC236}">
                <a16:creationId xmlns:a16="http://schemas.microsoft.com/office/drawing/2014/main" id="{45847624-B50A-854C-B1EB-4209E4204CEA}"/>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Kuva 7" descr="Kuva, joka sisältää kohteen teksti&#10;&#10;Kuvaus luotu automaattisesti">
            <a:extLst>
              <a:ext uri="{FF2B5EF4-FFF2-40B4-BE49-F238E27FC236}">
                <a16:creationId xmlns:a16="http://schemas.microsoft.com/office/drawing/2014/main" id="{C5D4A56F-ADC5-2F4E-A84C-34B51F7D48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sp>
        <p:nvSpPr>
          <p:cNvPr id="4" name="Tekstin paikkamerkki 3">
            <a:extLst>
              <a:ext uri="{FF2B5EF4-FFF2-40B4-BE49-F238E27FC236}">
                <a16:creationId xmlns:a16="http://schemas.microsoft.com/office/drawing/2014/main" id="{1CD30E71-E795-0443-8B20-4C9EBD92D9EF}"/>
              </a:ext>
            </a:extLst>
          </p:cNvPr>
          <p:cNvSpPr>
            <a:spLocks noGrp="1"/>
          </p:cNvSpPr>
          <p:nvPr>
            <p:ph type="body" sz="quarter" idx="10"/>
          </p:nvPr>
        </p:nvSpPr>
        <p:spPr>
          <a:xfrm>
            <a:off x="838200" y="1771650"/>
            <a:ext cx="10515600" cy="4376738"/>
          </a:xfrm>
        </p:spPr>
        <p:txBody>
          <a:bodyPr/>
          <a:lstStyle>
            <a:lvl1pPr marL="0" indent="0">
              <a:lnSpc>
                <a:spcPct val="100000"/>
              </a:lnSpc>
              <a:buFontTx/>
              <a:buNone/>
              <a:defRPr>
                <a:latin typeface="+mn-lt"/>
              </a:defRPr>
            </a:lvl1pPr>
            <a:lvl2pPr marL="457200" indent="0">
              <a:lnSpc>
                <a:spcPct val="100000"/>
              </a:lnSpc>
              <a:buFontTx/>
              <a:buNone/>
              <a:defRPr>
                <a:latin typeface="+mn-lt"/>
              </a:defRPr>
            </a:lvl2pPr>
            <a:lvl3pPr marL="914400" indent="0">
              <a:lnSpc>
                <a:spcPct val="100000"/>
              </a:lnSpc>
              <a:buFontTx/>
              <a:buNone/>
              <a:defRPr>
                <a:latin typeface="+mn-lt"/>
              </a:defRPr>
            </a:lvl3pPr>
            <a:lvl4pPr marL="1371600" indent="0">
              <a:lnSpc>
                <a:spcPct val="100000"/>
              </a:lnSpc>
              <a:buFontTx/>
              <a:buNone/>
              <a:defRPr>
                <a:latin typeface="+mn-lt"/>
              </a:defRPr>
            </a:lvl4pPr>
            <a:lvl5pPr marL="1828800" indent="0">
              <a:lnSpc>
                <a:spcPct val="100000"/>
              </a:lnSpc>
              <a:buFontTx/>
              <a:buNone/>
              <a:defRPr>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Kuva 8">
            <a:extLst>
              <a:ext uri="{FF2B5EF4-FFF2-40B4-BE49-F238E27FC236}">
                <a16:creationId xmlns:a16="http://schemas.microsoft.com/office/drawing/2014/main" id="{F5C9E637-0DB0-4F53-9ED5-8573770CEE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2" name="Kuva 11">
            <a:extLst>
              <a:ext uri="{FF2B5EF4-FFF2-40B4-BE49-F238E27FC236}">
                <a16:creationId xmlns:a16="http://schemas.microsoft.com/office/drawing/2014/main" id="{1133AC6F-35B4-4A69-8ED1-759E60BC20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293981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cxnSp>
        <p:nvCxnSpPr>
          <p:cNvPr id="5" name="Suora yhdysviiva 4">
            <a:extLst>
              <a:ext uri="{FF2B5EF4-FFF2-40B4-BE49-F238E27FC236}">
                <a16:creationId xmlns:a16="http://schemas.microsoft.com/office/drawing/2014/main" id="{D0D45585-990C-5943-88A5-B24D8497D15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Kuva 6" descr="Kuva, joka sisältää kohteen teksti&#10;&#10;Kuvaus luotu automaattisesti">
            <a:extLst>
              <a:ext uri="{FF2B5EF4-FFF2-40B4-BE49-F238E27FC236}">
                <a16:creationId xmlns:a16="http://schemas.microsoft.com/office/drawing/2014/main" id="{6E5A7137-5277-534C-8ACD-0CE1D5844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6" name="Kuva 8">
            <a:extLst>
              <a:ext uri="{FF2B5EF4-FFF2-40B4-BE49-F238E27FC236}">
                <a16:creationId xmlns:a16="http://schemas.microsoft.com/office/drawing/2014/main" id="{E958F13C-5AED-4B3D-A7DF-C43CC6A7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0" name="Kuva 11">
            <a:extLst>
              <a:ext uri="{FF2B5EF4-FFF2-40B4-BE49-F238E27FC236}">
                <a16:creationId xmlns:a16="http://schemas.microsoft.com/office/drawing/2014/main" id="{00650DE8-6BC7-4A55-BD87-21A78A8A83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42781038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7214B5-5698-074E-8909-39E535B462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9C40A2-DD92-B64F-9CB4-4EF25E8D76A9}"/>
              </a:ext>
            </a:extLst>
          </p:cNvPr>
          <p:cNvSpPr>
            <a:spLocks noGrp="1"/>
          </p:cNvSpPr>
          <p:nvPr>
            <p:ph idx="1"/>
          </p:nvPr>
        </p:nvSpPr>
        <p:spPr>
          <a:xfrm>
            <a:off x="5183188" y="457201"/>
            <a:ext cx="6172200" cy="5403850"/>
          </a:xfrm>
        </p:spPr>
        <p:txBody>
          <a:bodyPr/>
          <a:lstStyle>
            <a:lvl1pPr>
              <a:defRPr sz="2800" b="1">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C3384DF-43F2-6241-A1FD-E15B28F5AF98}"/>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02511377-4EF8-7E41-A8F7-4F023C6CCC26}"/>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5833263F-F556-DF48-AAF9-D406D460CB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4BD3DA4A-8B86-4718-A496-5357820840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A3BB579B-DF36-432D-AD1D-2A4A50D9D1F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646973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863D07-7F5F-4149-80A9-5A3D0D7D5D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A12784-81C0-3D43-B48D-B598581FE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5A3076A-195E-DB4A-B006-7B30CDB381AC}"/>
              </a:ext>
            </a:extLst>
          </p:cNvPr>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cxnSp>
        <p:nvCxnSpPr>
          <p:cNvPr id="8" name="Suora yhdysviiva 7">
            <a:extLst>
              <a:ext uri="{FF2B5EF4-FFF2-40B4-BE49-F238E27FC236}">
                <a16:creationId xmlns:a16="http://schemas.microsoft.com/office/drawing/2014/main" id="{A1B18AC7-B9DA-2247-8611-1D0312FDF8A8}"/>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descr="Kuva, joka sisältää kohteen teksti&#10;&#10;Kuvaus luotu automaattisesti">
            <a:extLst>
              <a:ext uri="{FF2B5EF4-FFF2-40B4-BE49-F238E27FC236}">
                <a16:creationId xmlns:a16="http://schemas.microsoft.com/office/drawing/2014/main" id="{40EF732B-6484-DE40-AF33-1CB40E54A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9" name="Kuva 8">
            <a:extLst>
              <a:ext uri="{FF2B5EF4-FFF2-40B4-BE49-F238E27FC236}">
                <a16:creationId xmlns:a16="http://schemas.microsoft.com/office/drawing/2014/main" id="{93BAFCCE-A8E8-4B7A-87D1-234728377D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3" name="Kuva 11">
            <a:extLst>
              <a:ext uri="{FF2B5EF4-FFF2-40B4-BE49-F238E27FC236}">
                <a16:creationId xmlns:a16="http://schemas.microsoft.com/office/drawing/2014/main" id="{C7D1F53E-8748-47FF-9F33-D060252C7F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9182072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ukodia VER2">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862EB82-5088-074B-AC29-D6D9813FC6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55" y="0"/>
            <a:ext cx="10157988" cy="6872144"/>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6199219"/>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6166563"/>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57" y="2982710"/>
            <a:ext cx="5660270" cy="1245257"/>
          </a:xfrm>
          <a:prstGeom prst="rect">
            <a:avLst/>
          </a:prstGeom>
        </p:spPr>
      </p:pic>
    </p:spTree>
    <p:extLst>
      <p:ext uri="{BB962C8B-B14F-4D97-AF65-F5344CB8AC3E}">
        <p14:creationId xmlns:p14="http://schemas.microsoft.com/office/powerpoint/2010/main" val="3259572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aukodia VER2">
    <p:bg>
      <p:bgPr>
        <a:solidFill>
          <a:schemeClr val="bg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70094E1-C161-8B42-BDF9-5CEADDF18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04019" y="332573"/>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95182" y="299917"/>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304" y="4944605"/>
            <a:ext cx="6856349" cy="1508394"/>
          </a:xfrm>
          <a:prstGeom prst="rect">
            <a:avLst/>
          </a:prstGeom>
        </p:spPr>
      </p:pic>
    </p:spTree>
    <p:extLst>
      <p:ext uri="{BB962C8B-B14F-4D97-AF65-F5344CB8AC3E}">
        <p14:creationId xmlns:p14="http://schemas.microsoft.com/office/powerpoint/2010/main" val="532739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aukodia VER2">
    <p:bg>
      <p:bgPr>
        <a:solidFill>
          <a:schemeClr val="bg1"/>
        </a:solidFill>
        <a:effectLst/>
      </p:bgPr>
    </p:bg>
    <p:spTree>
      <p:nvGrpSpPr>
        <p:cNvPr id="1" name=""/>
        <p:cNvGrpSpPr/>
        <p:nvPr/>
      </p:nvGrpSpPr>
      <p:grpSpPr>
        <a:xfrm>
          <a:off x="0" y="0"/>
          <a:ext cx="0" cy="0"/>
          <a:chOff x="0" y="0"/>
          <a:chExt cx="0" cy="0"/>
        </a:xfrm>
      </p:grpSpPr>
      <p:pic>
        <p:nvPicPr>
          <p:cNvPr id="6" name="Kuva 5" descr="Kuva, joka sisältää kohteen lelu&#10;&#10;Kuvaus luotu automaattisesti">
            <a:extLst>
              <a:ext uri="{FF2B5EF4-FFF2-40B4-BE49-F238E27FC236}">
                <a16:creationId xmlns:a16="http://schemas.microsoft.com/office/drawing/2014/main" id="{4558D97D-06A8-7741-98F8-2E534E6C0649}"/>
              </a:ext>
            </a:extLst>
          </p:cNvPr>
          <p:cNvPicPr>
            <a:picLocks noChangeAspect="1"/>
          </p:cNvPicPr>
          <p:nvPr userDrawn="1"/>
        </p:nvPicPr>
        <p:blipFill>
          <a:blip r:embed="rId2" cstate="screen">
            <a:alphaModFix amt="12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Kuva 2">
            <a:extLst>
              <a:ext uri="{FF2B5EF4-FFF2-40B4-BE49-F238E27FC236}">
                <a16:creationId xmlns:a16="http://schemas.microsoft.com/office/drawing/2014/main" id="{C116F597-A0DD-514C-A7AC-3AE7FC52DD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5500" y="6181112"/>
            <a:ext cx="445739" cy="461659"/>
          </a:xfrm>
          <a:prstGeom prst="rect">
            <a:avLst/>
          </a:prstGeom>
        </p:spPr>
      </p:pic>
      <p:pic>
        <p:nvPicPr>
          <p:cNvPr id="4" name="Kuva 3">
            <a:extLst>
              <a:ext uri="{FF2B5EF4-FFF2-40B4-BE49-F238E27FC236}">
                <a16:creationId xmlns:a16="http://schemas.microsoft.com/office/drawing/2014/main" id="{A73C1440-2CEE-B049-8AC6-BEA623BDD9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76663" y="6148456"/>
            <a:ext cx="586639" cy="414586"/>
          </a:xfrm>
          <a:prstGeom prst="rect">
            <a:avLst/>
          </a:prstGeom>
        </p:spPr>
      </p:pic>
      <p:pic>
        <p:nvPicPr>
          <p:cNvPr id="7" name="Kuva 6" descr="Kuva, joka sisältää kohteen teksti&#10;&#10;Kuvaus luotu automaattisesti">
            <a:extLst>
              <a:ext uri="{FF2B5EF4-FFF2-40B4-BE49-F238E27FC236}">
                <a16:creationId xmlns:a16="http://schemas.microsoft.com/office/drawing/2014/main" id="{79B4FE6B-3D6D-3A41-9242-12897542E45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9781" y="2473007"/>
            <a:ext cx="9582040" cy="2108045"/>
          </a:xfrm>
          <a:prstGeom prst="rect">
            <a:avLst/>
          </a:prstGeom>
          <a:effectLst>
            <a:glow rad="101600">
              <a:schemeClr val="bg1">
                <a:lumMod val="95000"/>
                <a:alpha val="60000"/>
              </a:schemeClr>
            </a:glow>
          </a:effectLst>
        </p:spPr>
      </p:pic>
    </p:spTree>
    <p:extLst>
      <p:ext uri="{BB962C8B-B14F-4D97-AF65-F5344CB8AC3E}">
        <p14:creationId xmlns:p14="http://schemas.microsoft.com/office/powerpoint/2010/main" val="34653032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8E3B5-75C4-8247-A919-AB595D0BED71}"/>
              </a:ext>
            </a:extLst>
          </p:cNvPr>
          <p:cNvSpPr>
            <a:spLocks noGrp="1"/>
          </p:cNvSpPr>
          <p:nvPr>
            <p:ph type="title"/>
          </p:nvPr>
        </p:nvSpPr>
        <p:spPr/>
        <p:txBody>
          <a:bodyPr/>
          <a:lstStyle>
            <a:lvl1pPr>
              <a:defRPr b="1">
                <a:solidFill>
                  <a:schemeClr val="bg2">
                    <a:lumMod val="25000"/>
                  </a:schemeClr>
                </a:solidFill>
              </a:defRPr>
            </a:lvl1pPr>
          </a:lstStyle>
          <a:p>
            <a:r>
              <a:rPr lang="fi-FI"/>
              <a:t>Muokkaa ots. perustyyl. napsautt.</a:t>
            </a:r>
          </a:p>
        </p:txBody>
      </p:sp>
    </p:spTree>
    <p:extLst>
      <p:ext uri="{BB962C8B-B14F-4D97-AF65-F5344CB8AC3E}">
        <p14:creationId xmlns:p14="http://schemas.microsoft.com/office/powerpoint/2010/main" val="3393143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9693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PPUDIA_webosoittee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2A5A6B-EF36-1D42-9271-C9FBA37A1DE2}"/>
              </a:ext>
            </a:extLst>
          </p:cNvPr>
          <p:cNvSpPr>
            <a:spLocks noGrp="1"/>
          </p:cNvSpPr>
          <p:nvPr>
            <p:ph type="ctrTitle"/>
          </p:nvPr>
        </p:nvSpPr>
        <p:spPr>
          <a:xfrm>
            <a:off x="702527" y="2480856"/>
            <a:ext cx="10786946" cy="2099346"/>
          </a:xfrm>
        </p:spPr>
        <p:txBody>
          <a:bodyPr anchor="ctr"/>
          <a:lstStyle>
            <a:lvl1pPr algn="ctr">
              <a:defRPr sz="6000" b="0">
                <a:solidFill>
                  <a:schemeClr val="bg2">
                    <a:lumMod val="25000"/>
                  </a:schemeClr>
                </a:solidFill>
                <a:latin typeface="+mj-lt"/>
              </a:defRPr>
            </a:lvl1pPr>
          </a:lstStyle>
          <a:p>
            <a:r>
              <a:rPr lang="fi-FI"/>
              <a:t>Muokkaa ots. perustyyl. napsautt.</a:t>
            </a:r>
          </a:p>
        </p:txBody>
      </p:sp>
      <p:sp>
        <p:nvSpPr>
          <p:cNvPr id="4" name="Tekstiruutu 3">
            <a:extLst>
              <a:ext uri="{FF2B5EF4-FFF2-40B4-BE49-F238E27FC236}">
                <a16:creationId xmlns:a16="http://schemas.microsoft.com/office/drawing/2014/main" id="{D77376A1-3C14-9C46-86E5-94B9153BEFFE}"/>
              </a:ext>
            </a:extLst>
          </p:cNvPr>
          <p:cNvSpPr txBox="1"/>
          <p:nvPr userDrawn="1"/>
        </p:nvSpPr>
        <p:spPr>
          <a:xfrm>
            <a:off x="4472800" y="5663189"/>
            <a:ext cx="3246402" cy="369332"/>
          </a:xfrm>
          <a:prstGeom prst="rect">
            <a:avLst/>
          </a:prstGeom>
          <a:noFill/>
        </p:spPr>
        <p:txBody>
          <a:bodyPr wrap="none" rtlCol="0">
            <a:spAutoFit/>
          </a:bodyPr>
          <a:lstStyle/>
          <a:p>
            <a:pPr algn="ctr"/>
            <a:r>
              <a:rPr lang="en-GB" sz="1800" b="1" kern="1200">
                <a:solidFill>
                  <a:schemeClr val="bg2">
                    <a:lumMod val="50000"/>
                  </a:schemeClr>
                </a:solidFill>
                <a:effectLst/>
                <a:latin typeface="Lato" panose="020F0502020204030203" pitchFamily="34" charset="77"/>
                <a:ea typeface="+mn-ea"/>
                <a:cs typeface="+mn-cs"/>
              </a:rPr>
              <a:t>•  </a:t>
            </a:r>
            <a:r>
              <a:rPr lang="en-GB" sz="1800" b="1" kern="1200" err="1">
                <a:solidFill>
                  <a:schemeClr val="bg2">
                    <a:lumMod val="50000"/>
                  </a:schemeClr>
                </a:solidFill>
                <a:effectLst/>
                <a:latin typeface="Lato" panose="020F0502020204030203" pitchFamily="34" charset="77"/>
                <a:ea typeface="+mn-ea"/>
                <a:cs typeface="+mn-cs"/>
              </a:rPr>
              <a:t>jyu.wisdom.fi</a:t>
            </a:r>
            <a:r>
              <a:rPr lang="en-GB" sz="1800" b="1" kern="1200">
                <a:solidFill>
                  <a:schemeClr val="bg2">
                    <a:lumMod val="50000"/>
                  </a:schemeClr>
                </a:solidFill>
                <a:effectLst/>
                <a:latin typeface="Lato" panose="020F0502020204030203" pitchFamily="34" charset="77"/>
                <a:ea typeface="+mn-ea"/>
                <a:cs typeface="+mn-cs"/>
              </a:rPr>
              <a:t>/</a:t>
            </a:r>
            <a:r>
              <a:rPr lang="en-GB" sz="1800" b="1" kern="1200" err="1">
                <a:solidFill>
                  <a:schemeClr val="bg2">
                    <a:lumMod val="50000"/>
                  </a:schemeClr>
                </a:solidFill>
                <a:effectLst/>
                <a:latin typeface="Lato" panose="020F0502020204030203" pitchFamily="34" charset="77"/>
                <a:ea typeface="+mn-ea"/>
                <a:cs typeface="+mn-cs"/>
              </a:rPr>
              <a:t>polkukartta</a:t>
            </a:r>
            <a:r>
              <a:rPr lang="en-GB" sz="1800" b="1" kern="1200">
                <a:solidFill>
                  <a:schemeClr val="bg2">
                    <a:lumMod val="50000"/>
                  </a:schemeClr>
                </a:solidFill>
                <a:effectLst/>
                <a:latin typeface="Lato" panose="020F0502020204030203" pitchFamily="34" charset="77"/>
                <a:ea typeface="+mn-ea"/>
                <a:cs typeface="+mn-cs"/>
              </a:rPr>
              <a:t> •</a:t>
            </a:r>
            <a:endParaRPr lang="fi-FI">
              <a:solidFill>
                <a:schemeClr val="bg2">
                  <a:lumMod val="50000"/>
                </a:schemeClr>
              </a:solidFill>
              <a:latin typeface="Lato" panose="020F0502020204030203" pitchFamily="34" charset="77"/>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5835" y="662784"/>
            <a:ext cx="7967078" cy="1752757"/>
          </a:xfrm>
          <a:prstGeom prst="rect">
            <a:avLst/>
          </a:prstGeom>
        </p:spPr>
      </p:pic>
    </p:spTree>
    <p:extLst>
      <p:ext uri="{BB962C8B-B14F-4D97-AF65-F5344CB8AC3E}">
        <p14:creationId xmlns:p14="http://schemas.microsoft.com/office/powerpoint/2010/main" val="93655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029A0-91C7-094D-BC77-4E8F5CC12D47}"/>
              </a:ext>
            </a:extLst>
          </p:cNvPr>
          <p:cNvSpPr>
            <a:spLocks noGrp="1"/>
          </p:cNvSpPr>
          <p:nvPr>
            <p:ph type="title"/>
          </p:nvPr>
        </p:nvSpPr>
        <p:spPr>
          <a:xfrm>
            <a:off x="839788" y="365125"/>
            <a:ext cx="10515600" cy="1325563"/>
          </a:xfrm>
        </p:spPr>
        <p:txBody>
          <a:bodyPr/>
          <a:lstStyle>
            <a:lvl1pPr>
              <a:defRPr b="1">
                <a:solidFill>
                  <a:schemeClr val="bg2">
                    <a:lumMod val="25000"/>
                  </a:schemeClr>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7B10E5-8545-344E-AE27-63C375C9126D}"/>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0417E00-95F6-634F-979E-E8040175FE52}"/>
              </a:ext>
            </a:extLst>
          </p:cNvPr>
          <p:cNvSpPr>
            <a:spLocks noGrp="1"/>
          </p:cNvSpPr>
          <p:nvPr>
            <p:ph sz="half" idx="2" hasCustomPrompt="1"/>
          </p:nvPr>
        </p:nvSpPr>
        <p:spPr>
          <a:xfrm>
            <a:off x="839788"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779FA47-672B-9941-BD23-97400BFE348C}"/>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Sisällön paikkamerkki 3">
            <a:extLst>
              <a:ext uri="{FF2B5EF4-FFF2-40B4-BE49-F238E27FC236}">
                <a16:creationId xmlns:a16="http://schemas.microsoft.com/office/drawing/2014/main" id="{20ABC642-B34E-C349-8393-4C88136BBFEA}"/>
              </a:ext>
            </a:extLst>
          </p:cNvPr>
          <p:cNvSpPr>
            <a:spLocks noGrp="1"/>
          </p:cNvSpPr>
          <p:nvPr>
            <p:ph sz="half" idx="13"/>
          </p:nvPr>
        </p:nvSpPr>
        <p:spPr>
          <a:xfrm>
            <a:off x="6172200" y="2505075"/>
            <a:ext cx="5157787" cy="3684588"/>
          </a:xfrm>
        </p:spPr>
        <p:txBody>
          <a:bodyPr/>
          <a:lstStyle>
            <a:lvl1pPr>
              <a:defRPr sz="2400">
                <a:solidFill>
                  <a:schemeClr val="tx1">
                    <a:lumMod val="50000"/>
                  </a:schemeClr>
                </a:solidFill>
                <a:latin typeface="+mj-lt"/>
              </a:defRPr>
            </a:lvl1pPr>
            <a:lvl2pPr>
              <a:defRPr sz="2000">
                <a:solidFill>
                  <a:schemeClr val="tx1">
                    <a:lumMod val="50000"/>
                  </a:schemeClr>
                </a:solidFill>
                <a:latin typeface="+mj-lt"/>
              </a:defRPr>
            </a:lvl2pPr>
            <a:lvl3pPr>
              <a:defRPr sz="1800">
                <a:solidFill>
                  <a:schemeClr val="tx1">
                    <a:lumMod val="50000"/>
                  </a:schemeClr>
                </a:solidFill>
                <a:latin typeface="+mj-lt"/>
              </a:defRPr>
            </a:lvl3pPr>
            <a:lvl4pPr>
              <a:defRPr sz="1400">
                <a:solidFill>
                  <a:schemeClr val="tx1">
                    <a:lumMod val="50000"/>
                  </a:schemeClr>
                </a:solidFill>
                <a:latin typeface="+mj-lt"/>
              </a:defRPr>
            </a:lvl4pPr>
            <a:lvl5pPr>
              <a:defRPr sz="1400">
                <a:solidFill>
                  <a:schemeClr val="tx1">
                    <a:lumMod val="50000"/>
                  </a:schemeClr>
                </a:solidFill>
                <a:latin typeface="+mj-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uora yhdysviiva 10">
            <a:extLst>
              <a:ext uri="{FF2B5EF4-FFF2-40B4-BE49-F238E27FC236}">
                <a16:creationId xmlns:a16="http://schemas.microsoft.com/office/drawing/2014/main" id="{DB6D48FA-CFC2-4B47-887F-6103D02EB56D}"/>
              </a:ext>
            </a:extLst>
          </p:cNvPr>
          <p:cNvCxnSpPr>
            <a:cxnSpLocks/>
          </p:cNvCxnSpPr>
          <p:nvPr userDrawn="1"/>
        </p:nvCxnSpPr>
        <p:spPr>
          <a:xfrm>
            <a:off x="661639" y="628200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Kuva 12" descr="Kuva, joka sisältää kohteen teksti&#10;&#10;Kuvaus luotu automaattisesti">
            <a:extLst>
              <a:ext uri="{FF2B5EF4-FFF2-40B4-BE49-F238E27FC236}">
                <a16:creationId xmlns:a16="http://schemas.microsoft.com/office/drawing/2014/main" id="{51AA49D0-1388-5440-B6A7-39D6B3A0D6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56350"/>
            <a:ext cx="2164885" cy="476274"/>
          </a:xfrm>
          <a:prstGeom prst="rect">
            <a:avLst/>
          </a:prstGeom>
        </p:spPr>
      </p:pic>
      <p:pic>
        <p:nvPicPr>
          <p:cNvPr id="15" name="Kuva 8">
            <a:extLst>
              <a:ext uri="{FF2B5EF4-FFF2-40B4-BE49-F238E27FC236}">
                <a16:creationId xmlns:a16="http://schemas.microsoft.com/office/drawing/2014/main" id="{3C24E0B4-56D7-40FF-9B02-D27B85C2AF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97849" y="6335021"/>
            <a:ext cx="445739" cy="461659"/>
          </a:xfrm>
          <a:prstGeom prst="rect">
            <a:avLst/>
          </a:prstGeom>
        </p:spPr>
      </p:pic>
      <p:pic>
        <p:nvPicPr>
          <p:cNvPr id="16" name="Kuva 11">
            <a:extLst>
              <a:ext uri="{FF2B5EF4-FFF2-40B4-BE49-F238E27FC236}">
                <a16:creationId xmlns:a16="http://schemas.microsoft.com/office/drawing/2014/main" id="{6F222E76-8444-46A2-A249-6E06E92087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9012" y="6302365"/>
            <a:ext cx="586639" cy="414586"/>
          </a:xfrm>
          <a:prstGeom prst="rect">
            <a:avLst/>
          </a:prstGeom>
        </p:spPr>
      </p:pic>
    </p:spTree>
    <p:extLst>
      <p:ext uri="{BB962C8B-B14F-4D97-AF65-F5344CB8AC3E}">
        <p14:creationId xmlns:p14="http://schemas.microsoft.com/office/powerpoint/2010/main" val="28242578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LOPPUDIA_webosoittee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98F16DE-DC00-5642-890A-08D89582C0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D77376A1-3C14-9C46-86E5-94B9153BEFFE}"/>
              </a:ext>
            </a:extLst>
          </p:cNvPr>
          <p:cNvSpPr txBox="1"/>
          <p:nvPr userDrawn="1"/>
        </p:nvSpPr>
        <p:spPr>
          <a:xfrm>
            <a:off x="5249012" y="5088047"/>
            <a:ext cx="6551116" cy="584775"/>
          </a:xfrm>
          <a:prstGeom prst="rect">
            <a:avLst/>
          </a:prstGeom>
          <a:noFill/>
        </p:spPr>
        <p:txBody>
          <a:bodyPr wrap="square" rtlCol="0">
            <a:spAutoFit/>
          </a:bodyPr>
          <a:lstStyle/>
          <a:p>
            <a:pPr algn="ct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jyu.wisdom.fi</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a:t>
            </a:r>
            <a:r>
              <a:rPr lang="en-GB" sz="3200" b="1" kern="1200" err="1">
                <a:solidFill>
                  <a:schemeClr val="bg2">
                    <a:lumMod val="50000"/>
                  </a:schemeClr>
                </a:solidFill>
                <a:effectLst/>
                <a:latin typeface="Calibri" panose="020F0502020204030204" pitchFamily="34" charset="0"/>
                <a:ea typeface="+mn-ea"/>
                <a:cs typeface="Calibri" panose="020F0502020204030204" pitchFamily="34" charset="0"/>
              </a:rPr>
              <a:t>polkukartta</a:t>
            </a:r>
            <a:r>
              <a:rPr lang="en-GB" sz="3200" b="1" kern="1200">
                <a:solidFill>
                  <a:schemeClr val="bg2">
                    <a:lumMod val="50000"/>
                  </a:schemeClr>
                </a:solidFill>
                <a:effectLst/>
                <a:latin typeface="Calibri" panose="020F0502020204030204" pitchFamily="34" charset="0"/>
                <a:ea typeface="+mn-ea"/>
                <a:cs typeface="Calibri" panose="020F0502020204030204" pitchFamily="34" charset="0"/>
              </a:rPr>
              <a:t> •</a:t>
            </a:r>
            <a:endParaRPr lang="fi-FI" sz="3200">
              <a:solidFill>
                <a:schemeClr val="bg2">
                  <a:lumMod val="50000"/>
                </a:schemeClr>
              </a:solidFill>
              <a:latin typeface="Calibri" panose="020F0502020204030204" pitchFamily="34" charset="0"/>
              <a:cs typeface="Calibri" panose="020F050202020403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49EFBCB6-B518-C04D-B2FA-1CA973024D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6258" y="495141"/>
            <a:ext cx="6851769" cy="1507390"/>
          </a:xfrm>
          <a:prstGeom prst="rect">
            <a:avLst/>
          </a:prstGeom>
        </p:spPr>
      </p:pic>
    </p:spTree>
    <p:extLst>
      <p:ext uri="{BB962C8B-B14F-4D97-AF65-F5344CB8AC3E}">
        <p14:creationId xmlns:p14="http://schemas.microsoft.com/office/powerpoint/2010/main" val="3738872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OGOT_Otsake isolla">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7568" y="4769819"/>
            <a:ext cx="2775591" cy="979620"/>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95815" y="4961275"/>
            <a:ext cx="884269" cy="915851"/>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6509" y="3190971"/>
            <a:ext cx="2377710" cy="59442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54426" y="2008439"/>
            <a:ext cx="2660457" cy="1064183"/>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80984" y="2905047"/>
            <a:ext cx="1633899" cy="1064183"/>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8420" y="4863992"/>
            <a:ext cx="1128512" cy="797535"/>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770190" y="2664762"/>
            <a:ext cx="2872849" cy="1615977"/>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60579" y="1908018"/>
            <a:ext cx="2484106" cy="986742"/>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20196" y="394033"/>
            <a:ext cx="6048977" cy="1330774"/>
          </a:xfrm>
          <a:prstGeom prst="rect">
            <a:avLst/>
          </a:prstGeom>
        </p:spPr>
      </p:pic>
    </p:spTree>
    <p:extLst>
      <p:ext uri="{BB962C8B-B14F-4D97-AF65-F5344CB8AC3E}">
        <p14:creationId xmlns:p14="http://schemas.microsoft.com/office/powerpoint/2010/main" val="18071987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GOT_otsake pienellä">
    <p:spTree>
      <p:nvGrpSpPr>
        <p:cNvPr id="1" name=""/>
        <p:cNvGrpSpPr/>
        <p:nvPr/>
      </p:nvGrpSpPr>
      <p:grpSpPr>
        <a:xfrm>
          <a:off x="0" y="0"/>
          <a:ext cx="0" cy="0"/>
          <a:chOff x="0" y="0"/>
          <a:chExt cx="0" cy="0"/>
        </a:xfrm>
      </p:grpSpPr>
      <p:cxnSp>
        <p:nvCxnSpPr>
          <p:cNvPr id="19" name="Suora yhdysviiva 18">
            <a:extLst>
              <a:ext uri="{FF2B5EF4-FFF2-40B4-BE49-F238E27FC236}">
                <a16:creationId xmlns:a16="http://schemas.microsoft.com/office/drawing/2014/main" id="{C857E565-C859-204D-952B-D66DED6905B0}"/>
              </a:ext>
            </a:extLst>
          </p:cNvPr>
          <p:cNvCxnSpPr>
            <a:cxnSpLocks/>
          </p:cNvCxnSpPr>
          <p:nvPr userDrawn="1"/>
        </p:nvCxnSpPr>
        <p:spPr>
          <a:xfrm>
            <a:off x="661639" y="6341969"/>
            <a:ext cx="1078694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C7E89CC5-09BD-7240-9361-B52CAD1465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520" y="4214041"/>
            <a:ext cx="3289802" cy="1161106"/>
          </a:xfrm>
          <a:prstGeom prst="rect">
            <a:avLst/>
          </a:prstGeom>
        </p:spPr>
      </p:pic>
      <p:sp>
        <p:nvSpPr>
          <p:cNvPr id="10" name="Tekstiruutu 9">
            <a:extLst>
              <a:ext uri="{FF2B5EF4-FFF2-40B4-BE49-F238E27FC236}">
                <a16:creationId xmlns:a16="http://schemas.microsoft.com/office/drawing/2014/main" id="{A8899AF0-F78E-E043-81C7-592017B240E0}"/>
              </a:ext>
            </a:extLst>
          </p:cNvPr>
          <p:cNvSpPr txBox="1"/>
          <p:nvPr userDrawn="1"/>
        </p:nvSpPr>
        <p:spPr>
          <a:xfrm>
            <a:off x="2010226" y="6426240"/>
            <a:ext cx="7448550" cy="338554"/>
          </a:xfrm>
          <a:prstGeom prst="rect">
            <a:avLst/>
          </a:prstGeom>
          <a:noFill/>
        </p:spPr>
        <p:txBody>
          <a:bodyPr wrap="square" rtlCol="0">
            <a:spAutoFit/>
          </a:bodyPr>
          <a:lstStyle/>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Polkukartta on osa POLKU 2.0 -hanketta, jonka päärahoittaja on Euroopan Unionin Euroopan sosiaalirahasto.</a:t>
            </a:r>
          </a:p>
          <a:p>
            <a:pPr algn="ctr"/>
            <a:r>
              <a:rPr lang="fi-FI" sz="800" b="0" i="0" u="none" strike="noStrike" kern="1200">
                <a:solidFill>
                  <a:schemeClr val="tx1"/>
                </a:solidFill>
                <a:effectLst/>
                <a:latin typeface="Calibri Light" panose="020F0302020204030204" pitchFamily="34" charset="0"/>
                <a:ea typeface="+mn-ea"/>
                <a:cs typeface="Calibri Light" panose="020F0302020204030204" pitchFamily="34" charset="0"/>
              </a:rPr>
              <a:t>Rahoittavana viranomaisena toimii Keski-Suomen ELY-keskus</a:t>
            </a:r>
            <a:endParaRPr lang="fi-FI" sz="800" b="0" i="0" kern="1200">
              <a:solidFill>
                <a:schemeClr val="bg2">
                  <a:lumMod val="50000"/>
                </a:schemeClr>
              </a:solidFill>
              <a:effectLst/>
              <a:latin typeface="Calibri Light" panose="020F0302020204030204" pitchFamily="34" charset="0"/>
              <a:ea typeface="Open Sans Light" panose="020B0606030504020204" pitchFamily="34" charset="0"/>
              <a:cs typeface="Calibri Light" panose="020F0302020204030204" pitchFamily="34" charset="0"/>
            </a:endParaRPr>
          </a:p>
        </p:txBody>
      </p:sp>
      <p:pic>
        <p:nvPicPr>
          <p:cNvPr id="12" name="Kuva 11">
            <a:extLst>
              <a:ext uri="{FF2B5EF4-FFF2-40B4-BE49-F238E27FC236}">
                <a16:creationId xmlns:a16="http://schemas.microsoft.com/office/drawing/2014/main" id="{3CA61EE1-E6B7-494C-BB41-7453F7D6D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446" y="4472209"/>
            <a:ext cx="1109105" cy="1148717"/>
          </a:xfrm>
          <a:prstGeom prst="rect">
            <a:avLst/>
          </a:prstGeom>
        </p:spPr>
      </p:pic>
      <p:pic>
        <p:nvPicPr>
          <p:cNvPr id="13" name="Kuva 12">
            <a:extLst>
              <a:ext uri="{FF2B5EF4-FFF2-40B4-BE49-F238E27FC236}">
                <a16:creationId xmlns:a16="http://schemas.microsoft.com/office/drawing/2014/main" id="{00B38835-C6C4-4C4D-8852-A8B9696538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61807" y="3034764"/>
            <a:ext cx="2779030" cy="694758"/>
          </a:xfrm>
          <a:prstGeom prst="rect">
            <a:avLst/>
          </a:prstGeom>
        </p:spPr>
      </p:pic>
      <p:pic>
        <p:nvPicPr>
          <p:cNvPr id="14" name="Kuva 13">
            <a:extLst>
              <a:ext uri="{FF2B5EF4-FFF2-40B4-BE49-F238E27FC236}">
                <a16:creationId xmlns:a16="http://schemas.microsoft.com/office/drawing/2014/main" id="{867CCB8F-2414-8E4D-A92C-B377AC183F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34288" y="1417802"/>
            <a:ext cx="3109499" cy="1243800"/>
          </a:xfrm>
          <a:prstGeom prst="rect">
            <a:avLst/>
          </a:prstGeom>
        </p:spPr>
      </p:pic>
      <p:pic>
        <p:nvPicPr>
          <p:cNvPr id="15" name="Kuva 14">
            <a:extLst>
              <a:ext uri="{FF2B5EF4-FFF2-40B4-BE49-F238E27FC236}">
                <a16:creationId xmlns:a16="http://schemas.microsoft.com/office/drawing/2014/main" id="{CC87FC3F-E880-3E42-A166-A7C0A52BD1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87176" y="2766347"/>
            <a:ext cx="1909675" cy="1243800"/>
          </a:xfrm>
          <a:prstGeom prst="rect">
            <a:avLst/>
          </a:prstGeom>
        </p:spPr>
      </p:pic>
      <p:pic>
        <p:nvPicPr>
          <p:cNvPr id="16" name="Kuva 15">
            <a:extLst>
              <a:ext uri="{FF2B5EF4-FFF2-40B4-BE49-F238E27FC236}">
                <a16:creationId xmlns:a16="http://schemas.microsoft.com/office/drawing/2014/main" id="{F7A227D6-7263-D74F-9EDC-0DAB1FC254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90981" y="4374927"/>
            <a:ext cx="1415311" cy="1000220"/>
          </a:xfrm>
          <a:prstGeom prst="rect">
            <a:avLst/>
          </a:prstGeom>
        </p:spPr>
      </p:pic>
      <p:pic>
        <p:nvPicPr>
          <p:cNvPr id="17" name="Kuva 16">
            <a:extLst>
              <a:ext uri="{FF2B5EF4-FFF2-40B4-BE49-F238E27FC236}">
                <a16:creationId xmlns:a16="http://schemas.microsoft.com/office/drawing/2014/main" id="{25EC7DAA-A227-5749-BD1C-197E1BFB2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229941" y="2425072"/>
            <a:ext cx="3357740" cy="1888728"/>
          </a:xfrm>
          <a:prstGeom prst="rect">
            <a:avLst/>
          </a:prstGeom>
        </p:spPr>
      </p:pic>
      <p:pic>
        <p:nvPicPr>
          <p:cNvPr id="18" name="Kuva 17" descr="Kuva, joka sisältää kohteen teksti&#10;&#10;Kuvaus luotu automaattisesti">
            <a:extLst>
              <a:ext uri="{FF2B5EF4-FFF2-40B4-BE49-F238E27FC236}">
                <a16:creationId xmlns:a16="http://schemas.microsoft.com/office/drawing/2014/main" id="{702C8FD4-E173-ED47-938C-DE630E80958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807736" y="1230597"/>
            <a:ext cx="2903383" cy="1153288"/>
          </a:xfrm>
          <a:prstGeom prst="rect">
            <a:avLst/>
          </a:prstGeom>
        </p:spPr>
      </p:pic>
      <p:pic>
        <p:nvPicPr>
          <p:cNvPr id="20" name="Kuva 19" descr="Kuva, joka sisältää kohteen teksti&#10;&#10;Kuvaus luotu automaattisesti">
            <a:extLst>
              <a:ext uri="{FF2B5EF4-FFF2-40B4-BE49-F238E27FC236}">
                <a16:creationId xmlns:a16="http://schemas.microsoft.com/office/drawing/2014/main" id="{7C06CFA0-E3FE-104E-8761-BC646B7A763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15199" y="352880"/>
            <a:ext cx="2532067" cy="557055"/>
          </a:xfrm>
          <a:prstGeom prst="rect">
            <a:avLst/>
          </a:prstGeom>
        </p:spPr>
      </p:pic>
    </p:spTree>
    <p:extLst>
      <p:ext uri="{BB962C8B-B14F-4D97-AF65-F5344CB8AC3E}">
        <p14:creationId xmlns:p14="http://schemas.microsoft.com/office/powerpoint/2010/main" val="2069968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2637-6392-5BBB-35AC-DACA4126F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62D50AEC-7F35-5BB1-1C0E-E6CC7ECD1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A65A288D-B167-5E16-4F68-7CAF7C0AC7CD}"/>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0EA87509-6352-4E8F-7B20-11488ECA1A5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BF8EA02-6C07-114D-56E9-8EC7FD4EC2B8}"/>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18748015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9387-211C-EC38-A687-8F1417F6CC0C}"/>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FD9B4C1-6699-C637-6A09-1E71B9515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DD08A34-7CA9-5AFA-9345-69404A3B4406}"/>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04EB86A3-1FEE-9A50-83D8-539688A096A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6766115-C0D8-0100-3B6F-C19B35B70521}"/>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2907072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1077-F1DF-0A8F-0419-02887645C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0AE20CCF-A1F5-4719-1EB2-AEA709CD6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94C0E9-5E4C-E883-3B1B-E7FEF43B8CC5}"/>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32E2C7A3-D722-83E6-5EE2-168848322A7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7457578-8696-87F1-7FF7-82EBFA262140}"/>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299480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E901-3988-15E4-FB9B-0E7F9BE5097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4A47420-BE78-052C-5D5A-9FD24AB1C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E497F667-040B-AA00-1699-4E2B940196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E831E7D-13EB-2AE8-E378-CED3419DFAF7}"/>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6" name="Footer Placeholder 5">
            <a:extLst>
              <a:ext uri="{FF2B5EF4-FFF2-40B4-BE49-F238E27FC236}">
                <a16:creationId xmlns:a16="http://schemas.microsoft.com/office/drawing/2014/main" id="{E466D097-6FEF-8824-D3DB-BD0B2575980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DE1E9901-EDFC-ABEE-5218-7D35C4873BBD}"/>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14880865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F757-463E-16D3-634E-B9FFC4027775}"/>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99E98E3-A813-37D9-43DC-C1C874A55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8FB80-0E24-3276-3C4F-02141B363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139354A4-7B65-F014-544B-95293C717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4E3FD-D95C-E7FC-6406-7416848A6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E0FAEC1-DD0E-A669-41DB-3E87069C0BE1}"/>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8" name="Footer Placeholder 7">
            <a:extLst>
              <a:ext uri="{FF2B5EF4-FFF2-40B4-BE49-F238E27FC236}">
                <a16:creationId xmlns:a16="http://schemas.microsoft.com/office/drawing/2014/main" id="{BDF0208B-8BE0-54EA-F8B5-26D777FCD72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4C41AEBC-5CAC-345E-A199-BA9732C7B78A}"/>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16487290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45F5-35AF-2008-F233-11EDF449D7EB}"/>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E79B0FFC-FF9D-955B-0497-316336BA2738}"/>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4" name="Footer Placeholder 3">
            <a:extLst>
              <a:ext uri="{FF2B5EF4-FFF2-40B4-BE49-F238E27FC236}">
                <a16:creationId xmlns:a16="http://schemas.microsoft.com/office/drawing/2014/main" id="{2F52BC60-2CFD-6A0E-95DE-F0F4E6C3249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EA146AEE-EF4A-4AD8-339D-BA23B5A2E9D4}"/>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1075851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6ACF6-0CE2-A237-9D99-60719F6B6654}"/>
              </a:ext>
            </a:extLst>
          </p:cNvPr>
          <p:cNvSpPr>
            <a:spLocks noGrp="1"/>
          </p:cNvSpPr>
          <p:nvPr>
            <p:ph type="dt" sz="half" idx="10"/>
          </p:nvPr>
        </p:nvSpPr>
        <p:spPr/>
        <p:txBody>
          <a:bodyPr/>
          <a:lstStyle/>
          <a:p>
            <a:fld id="{9677E133-6C62-474F-826C-8579EC5650A8}" type="datetimeFigureOut">
              <a:rPr lang="fi-FI" smtClean="0"/>
              <a:t>20.6.2023</a:t>
            </a:fld>
            <a:endParaRPr lang="fi-FI"/>
          </a:p>
        </p:txBody>
      </p:sp>
      <p:sp>
        <p:nvSpPr>
          <p:cNvPr id="3" name="Footer Placeholder 2">
            <a:extLst>
              <a:ext uri="{FF2B5EF4-FFF2-40B4-BE49-F238E27FC236}">
                <a16:creationId xmlns:a16="http://schemas.microsoft.com/office/drawing/2014/main" id="{DFF8F9E6-2425-F4D5-4271-076FA54F329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A941178B-755A-7D3C-BEC1-50AD3B8CDDDE}"/>
              </a:ext>
            </a:extLst>
          </p:cNvPr>
          <p:cNvSpPr>
            <a:spLocks noGrp="1"/>
          </p:cNvSpPr>
          <p:nvPr>
            <p:ph type="sldNum" sz="quarter" idx="12"/>
          </p:nvPr>
        </p:nvSpPr>
        <p:spPr/>
        <p:txBody>
          <a:bodyPr/>
          <a:lstStyle/>
          <a:p>
            <a:fld id="{C389ED80-F1E4-4546-8D4D-563EC56AD99F}" type="slidenum">
              <a:rPr lang="fi-FI" smtClean="0"/>
              <a:t>‹#›</a:t>
            </a:fld>
            <a:endParaRPr lang="fi-FI"/>
          </a:p>
        </p:txBody>
      </p:sp>
    </p:spTree>
    <p:extLst>
      <p:ext uri="{BB962C8B-B14F-4D97-AF65-F5344CB8AC3E}">
        <p14:creationId xmlns:p14="http://schemas.microsoft.com/office/powerpoint/2010/main" val="327839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98913738"/>
      </p:ext>
    </p:extLst>
  </p:cSld>
  <p:clrMap bg1="lt1" tx1="dk1" bg2="lt2" tx2="dk2" accent1="accent1" accent2="accent2" accent3="accent3" accent4="accent4" accent5="accent5" accent6="accent6" hlink="hlink" folHlink="folHlink"/>
  <p:sldLayoutIdLst>
    <p:sldLayoutId id="2147483704" r:id="rId1"/>
    <p:sldLayoutId id="2147483674" r:id="rId2"/>
    <p:sldLayoutId id="2147483703" r:id="rId3"/>
    <p:sldLayoutId id="2147483685" r:id="rId4"/>
    <p:sldLayoutId id="2147483676" r:id="rId5"/>
    <p:sldLayoutId id="2147483705" r:id="rId6"/>
    <p:sldLayoutId id="2147483675" r:id="rId7"/>
    <p:sldLayoutId id="2147483677" r:id="rId8"/>
    <p:sldLayoutId id="2147483678" r:id="rId9"/>
    <p:sldLayoutId id="2147483679" r:id="rId10"/>
    <p:sldLayoutId id="2147484410" r:id="rId11"/>
    <p:sldLayoutId id="2147483680" r:id="rId12"/>
    <p:sldLayoutId id="2147483681" r:id="rId13"/>
    <p:sldLayoutId id="2147483682" r:id="rId14"/>
    <p:sldLayoutId id="2147483690" r:id="rId15"/>
    <p:sldLayoutId id="2147484407" r:id="rId16"/>
    <p:sldLayoutId id="2147484408" r:id="rId17"/>
    <p:sldLayoutId id="2147483694" r:id="rId18"/>
    <p:sldLayoutId id="2147483688" r:id="rId19"/>
    <p:sldLayoutId id="2147483691" r:id="rId20"/>
    <p:sldLayoutId id="2147484409" r:id="rId21"/>
    <p:sldLayoutId id="2147483695" r:id="rId22"/>
    <p:sldLayoutId id="2147483706"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CB215C8-1E49-4AD0-87A1-F4BB089B2E2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i-FI"/>
              <a:t>Muokkaa ots. perustyyl. napsautt.</a:t>
            </a:r>
          </a:p>
        </p:txBody>
      </p:sp>
      <p:sp>
        <p:nvSpPr>
          <p:cNvPr id="3" name="Tekstin paikkamerkki 2">
            <a:extLst>
              <a:ext uri="{FF2B5EF4-FFF2-40B4-BE49-F238E27FC236}">
                <a16:creationId xmlns:a16="http://schemas.microsoft.com/office/drawing/2014/main" id="{64B83CB3-1B84-48E9-A270-49EBF396ACA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9ACDA1-594C-4D66-B810-0F0927C385C9}"/>
              </a:ext>
            </a:extLst>
          </p:cNvPr>
          <p:cNvSpPr txBox="1">
            <a:spLocks noGrp="1"/>
          </p:cNvSpPr>
          <p:nvPr>
            <p:ph type="dt" sz="half" idx="2"/>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i-FI" sz="1000" b="0" i="0" u="none" strike="noStrike" kern="1200" cap="none" spc="0" baseline="0">
                <a:solidFill>
                  <a:srgbClr val="4D4E50"/>
                </a:solidFill>
                <a:uFillTx/>
                <a:latin typeface="Calibri"/>
              </a:defRPr>
            </a:lvl1pPr>
          </a:lstStyle>
          <a:p>
            <a:pPr lvl="0"/>
            <a:endParaRPr lang="fi-FI"/>
          </a:p>
        </p:txBody>
      </p:sp>
      <p:sp>
        <p:nvSpPr>
          <p:cNvPr id="5" name="Dian numeron paikkamerkki 5">
            <a:extLst>
              <a:ext uri="{FF2B5EF4-FFF2-40B4-BE49-F238E27FC236}">
                <a16:creationId xmlns:a16="http://schemas.microsoft.com/office/drawing/2014/main" id="{CBC394D1-7592-4D69-B66C-B075C582012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4D4E50"/>
                </a:solidFill>
                <a:uFillTx/>
                <a:latin typeface="Calibri"/>
              </a:defRPr>
            </a:lvl1pPr>
          </a:lstStyle>
          <a:p>
            <a:pPr lvl="0"/>
            <a:fld id="{DA9F1700-4C21-4A0A-8635-FFF883B6A50E}" type="slidenum">
              <a:t>‹#›</a:t>
            </a:fld>
            <a:endParaRPr lang="fi-FI"/>
          </a:p>
        </p:txBody>
      </p:sp>
      <p:sp>
        <p:nvSpPr>
          <p:cNvPr id="6" name="Alatunnisteen paikkamerkki 6">
            <a:extLst>
              <a:ext uri="{FF2B5EF4-FFF2-40B4-BE49-F238E27FC236}">
                <a16:creationId xmlns:a16="http://schemas.microsoft.com/office/drawing/2014/main" id="{85EAFDF2-ADDA-4129-97A3-202AF56F28D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i-FI" sz="1200" b="0" i="0" u="none" strike="noStrike" kern="1200" cap="none" spc="0" baseline="0">
                <a:solidFill>
                  <a:srgbClr val="909191"/>
                </a:solidFill>
                <a:uFillTx/>
                <a:latin typeface="Calibri"/>
              </a:defRPr>
            </a:lvl1pPr>
          </a:lstStyle>
          <a:p>
            <a:pPr lvl="0"/>
            <a:endParaRPr lang="fi-FI"/>
          </a:p>
        </p:txBody>
      </p:sp>
    </p:spTree>
    <p:extLst>
      <p:ext uri="{BB962C8B-B14F-4D97-AF65-F5344CB8AC3E}">
        <p14:creationId xmlns:p14="http://schemas.microsoft.com/office/powerpoint/2010/main" val="189668873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430" r:id="rId19"/>
    <p:sldLayoutId id="2147484431" r:id="rId20"/>
    <p:sldLayoutId id="2147484432" r:id="rId21"/>
    <p:sldLayoutId id="2147484433" r:id="rId22"/>
    <p:sldLayoutId id="2147484434" r:id="rId23"/>
  </p:sldLayoutIdLst>
  <p:txStyles>
    <p:title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i-FI" sz="3200" b="0" i="0" u="none" strike="noStrike" kern="1200" cap="none" spc="0" baseline="0">
          <a:solidFill>
            <a:srgbClr val="1D1D1E"/>
          </a:solidFill>
          <a:uFillTx/>
          <a:latin typeface="Open Sans Light" pitchFamily="34"/>
          <a:ea typeface="Open Sans Light" pitchFamily="34"/>
          <a:cs typeface="Open Sans Ligh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i-FI" sz="2800" b="0" i="0" u="none" strike="noStrike" kern="1200" cap="none" spc="0" baseline="0">
          <a:solidFill>
            <a:srgbClr val="1D1D1E"/>
          </a:solidFill>
          <a:uFillTx/>
          <a:latin typeface="Open Sans Light" pitchFamily="34"/>
          <a:ea typeface="Open Sans Light" pitchFamily="34"/>
          <a:cs typeface="Open Sans Light"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i-FI" sz="2400" b="0" i="0" u="none" strike="noStrike" kern="1200" cap="none" spc="0" baseline="0">
          <a:solidFill>
            <a:srgbClr val="1D1D1E"/>
          </a:solidFill>
          <a:uFillTx/>
          <a:latin typeface="Open Sans Light" pitchFamily="34"/>
          <a:ea typeface="Open Sans Light" pitchFamily="34"/>
          <a:cs typeface="Open Sans Ligh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i-FI" sz="2000" b="0" i="0" u="none" strike="noStrike" kern="1200" cap="none" spc="0" baseline="0">
          <a:solidFill>
            <a:srgbClr val="1D1D1E"/>
          </a:solidFill>
          <a:uFillTx/>
          <a:latin typeface="Open Sans Light" pitchFamily="34"/>
          <a:ea typeface="Open Sans Light" pitchFamily="34"/>
          <a:cs typeface="Open Sans Ligh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i-FI" sz="1800" b="0" i="0" u="none" strike="noStrike" kern="1200" cap="none" spc="0" baseline="0">
          <a:solidFill>
            <a:srgbClr val="1D1D1E"/>
          </a:solidFill>
          <a:uFillTx/>
          <a:latin typeface="Open Sans Light" pitchFamily="34"/>
          <a:ea typeface="Open Sans Light" pitchFamily="34"/>
          <a:cs typeface="Open Sans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98913738"/>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 id="2147484452" r:id="rId17"/>
    <p:sldLayoutId id="2147484453" r:id="rId18"/>
    <p:sldLayoutId id="2147484454" r:id="rId19"/>
    <p:sldLayoutId id="2147484455" r:id="rId20"/>
    <p:sldLayoutId id="2147484456" r:id="rId21"/>
    <p:sldLayoutId id="2147484457" r:id="rId22"/>
    <p:sldLayoutId id="2147484458" r:id="rId23"/>
  </p:sldLayoutIdLst>
  <p:hf hdr="0" ftr="0"/>
  <p:txStyles>
    <p:titleStyle>
      <a:lvl1pPr algn="l" defTabSz="914400" rtl="0" eaLnBrk="1" latinLnBrk="0" hangingPunct="1">
        <a:lnSpc>
          <a:spcPct val="90000"/>
        </a:lnSpc>
        <a:spcBef>
          <a:spcPct val="0"/>
        </a:spcBef>
        <a:buNone/>
        <a:defRPr sz="4400" b="1"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79A2F7-E171-194B-8119-D4DE039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F06D6E6-220B-4B48-A90D-745D08895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4A0D36-7AE3-B34A-9320-109B7182AA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000">
                <a:solidFill>
                  <a:schemeClr val="bg2">
                    <a:lumMod val="50000"/>
                  </a:schemeClr>
                </a:solidFill>
              </a:defRPr>
            </a:lvl1pPr>
          </a:lstStyle>
          <a:p>
            <a:endParaRPr lang="fi-FI"/>
          </a:p>
        </p:txBody>
      </p:sp>
      <p:sp>
        <p:nvSpPr>
          <p:cNvPr id="6" name="Dian numeron paikkamerkki 5">
            <a:extLst>
              <a:ext uri="{FF2B5EF4-FFF2-40B4-BE49-F238E27FC236}">
                <a16:creationId xmlns:a16="http://schemas.microsoft.com/office/drawing/2014/main" id="{4E468276-9F92-5A45-8CAF-21FC770D4208}"/>
              </a:ext>
            </a:extLst>
          </p:cNvPr>
          <p:cNvSpPr>
            <a:spLocks noGrp="1"/>
          </p:cNvSpPr>
          <p:nvPr>
            <p:ph type="sldNum" sz="quarter" idx="4"/>
          </p:nvPr>
        </p:nvSpPr>
        <p:spPr>
          <a:xfrm>
            <a:off x="8610600" y="6356349"/>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j-lt"/>
              </a:defRPr>
            </a:lvl1pPr>
          </a:lstStyle>
          <a:p>
            <a:fld id="{4BD6CBA3-5AC7-274C-80AE-0C679A856365}" type="slidenum">
              <a:rPr lang="fi-FI" smtClean="0"/>
              <a:pPr/>
              <a:t>‹#›</a:t>
            </a:fld>
            <a:endParaRPr lang="fi-FI"/>
          </a:p>
        </p:txBody>
      </p:sp>
      <p:sp>
        <p:nvSpPr>
          <p:cNvPr id="7" name="Alatunnisteen paikkamerkki 6">
            <a:extLst>
              <a:ext uri="{FF2B5EF4-FFF2-40B4-BE49-F238E27FC236}">
                <a16:creationId xmlns:a16="http://schemas.microsoft.com/office/drawing/2014/main" id="{7F8E0626-365A-2D4C-993F-253B8BC38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565177914"/>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 id="2147484473" r:id="rId14"/>
    <p:sldLayoutId id="2147484474" r:id="rId15"/>
    <p:sldLayoutId id="2147484475" r:id="rId16"/>
    <p:sldLayoutId id="2147484476" r:id="rId17"/>
    <p:sldLayoutId id="2147484477" r:id="rId18"/>
    <p:sldLayoutId id="2147484478" r:id="rId19"/>
    <p:sldLayoutId id="2147484479" r:id="rId20"/>
    <p:sldLayoutId id="2147484480" r:id="rId21"/>
    <p:sldLayoutId id="2147484481" r:id="rId22"/>
    <p:sldLayoutId id="2147484482" r:id="rId23"/>
  </p:sldLayoutIdLst>
  <p:hf hdr="0" ftr="0"/>
  <p:txStyles>
    <p:titleStyle>
      <a:lvl1pPr algn="l" defTabSz="914400" rtl="0" eaLnBrk="1" latinLnBrk="0" hangingPunct="1">
        <a:lnSpc>
          <a:spcPct val="90000"/>
        </a:lnSpc>
        <a:spcBef>
          <a:spcPct val="0"/>
        </a:spcBef>
        <a:buNone/>
        <a:defRPr sz="4400" b="1" kern="1200">
          <a:solidFill>
            <a:srgbClr val="26272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7B087-CC11-F257-D826-624171FB2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67A3F32-823E-DBAE-C877-46701FC9D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E6A96B0-69C5-2A11-04A9-9E23C6BF3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7E133-6C62-474F-826C-8579EC5650A8}" type="datetimeFigureOut">
              <a:rPr lang="fi-FI" smtClean="0"/>
              <a:t>20.6.2023</a:t>
            </a:fld>
            <a:endParaRPr lang="fi-FI"/>
          </a:p>
        </p:txBody>
      </p:sp>
      <p:sp>
        <p:nvSpPr>
          <p:cNvPr id="5" name="Footer Placeholder 4">
            <a:extLst>
              <a:ext uri="{FF2B5EF4-FFF2-40B4-BE49-F238E27FC236}">
                <a16:creationId xmlns:a16="http://schemas.microsoft.com/office/drawing/2014/main" id="{34CEA6A0-A713-08CF-35AC-121007910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35B8140-FE92-CF2A-009D-3F4B3BEB8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9ED80-F1E4-4546-8D4D-563EC56AD99F}" type="slidenum">
              <a:rPr lang="fi-FI" smtClean="0"/>
              <a:t>‹#›</a:t>
            </a:fld>
            <a:endParaRPr lang="fi-FI"/>
          </a:p>
        </p:txBody>
      </p:sp>
    </p:spTree>
    <p:extLst>
      <p:ext uri="{BB962C8B-B14F-4D97-AF65-F5344CB8AC3E}">
        <p14:creationId xmlns:p14="http://schemas.microsoft.com/office/powerpoint/2010/main" val="193108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hyperlink" Target="https://eur03.safelinks.protection.outlook.com/?url=https%3A%2F%2Fwww.un.org%2Fsustainabledevelopment%2Fsustainable-development-goals%2F&amp;data=04%7C01%7C%7C07ead1510700492b8b8908d9a3d18aba%7Ce9662d58caa44bc1b138c8b1acab5a11%7C1%7C0%7C637720942790022586%7CUnknown%7CTWFpbGZsb3d8eyJWIjoiMC4wLjAwMDAiLCJQIjoiV2luMzIiLCJBTiI6Ik1haWwiLCJXVCI6Mn0%3D%7C1000&amp;sdata=%2BbJKOHf49bBm0HgGTnpMcAKU1ONnCfzG26pRHuvi6eI%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94.xml"/><Relationship Id="rId4" Type="http://schemas.openxmlformats.org/officeDocument/2006/relationships/hyperlink" Target="https://www.stockholmresilience.org/research/research-news/2016-06-14-how-food-connects-all-the-sdgs.html&#820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goodlife.leeds.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Suorakulmio: Pyöristetyt kulmat 24">
            <a:extLst>
              <a:ext uri="{FF2B5EF4-FFF2-40B4-BE49-F238E27FC236}">
                <a16:creationId xmlns:a16="http://schemas.microsoft.com/office/drawing/2014/main" id="{4AE41F24-3728-F82C-6B6A-FFC2CB08AC65}"/>
              </a:ext>
              <a:ext uri="{C183D7F6-B498-43B3-948B-1728B52AA6E4}">
                <adec:decorative xmlns:adec="http://schemas.microsoft.com/office/drawing/2017/decorative" val="1"/>
              </a:ext>
            </a:extLst>
          </p:cNvPr>
          <p:cNvSpPr>
            <a:spLocks noChangeAspect="1"/>
          </p:cNvSpPr>
          <p:nvPr/>
        </p:nvSpPr>
        <p:spPr>
          <a:xfrm>
            <a:off x="141042" y="81000"/>
            <a:ext cx="11904000" cy="669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93A3C"/>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8A88BA5A-AEB2-FEC3-B235-97028DF8A388}"/>
              </a:ext>
            </a:extLst>
          </p:cNvPr>
          <p:cNvSpPr>
            <a:spLocks noGrp="1"/>
          </p:cNvSpPr>
          <p:nvPr>
            <p:ph type="ctrTitle"/>
          </p:nvPr>
        </p:nvSpPr>
        <p:spPr>
          <a:xfrm>
            <a:off x="2144485" y="1982622"/>
            <a:ext cx="7903029" cy="1093262"/>
          </a:xfrm>
        </p:spPr>
        <p:txBody>
          <a:bodyPr>
            <a:normAutofit/>
          </a:bodyPr>
          <a:lstStyle/>
          <a:p>
            <a:r>
              <a:rPr lang="fi-FI">
                <a:latin typeface="Calibri Light"/>
                <a:ea typeface="Calibri Light"/>
                <a:cs typeface="Calibri Light"/>
              </a:rPr>
              <a:t>Ekologinen kestävyys</a:t>
            </a:r>
            <a:endParaRPr lang="fi-FI"/>
          </a:p>
        </p:txBody>
      </p:sp>
      <p:pic>
        <p:nvPicPr>
          <p:cNvPr id="27" name="Kuva 26">
            <a:extLst>
              <a:ext uri="{FF2B5EF4-FFF2-40B4-BE49-F238E27FC236}">
                <a16:creationId xmlns:a16="http://schemas.microsoft.com/office/drawing/2014/main" id="{160E7BDC-F9E2-D042-7A20-213C192EA0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93112" y="5806550"/>
            <a:ext cx="3912569" cy="970450"/>
          </a:xfrm>
          <a:prstGeom prst="rect">
            <a:avLst/>
          </a:prstGeom>
        </p:spPr>
      </p:pic>
      <p:sp>
        <p:nvSpPr>
          <p:cNvPr id="36" name="Tekstiruutu 35">
            <a:extLst>
              <a:ext uri="{FF2B5EF4-FFF2-40B4-BE49-F238E27FC236}">
                <a16:creationId xmlns:a16="http://schemas.microsoft.com/office/drawing/2014/main" id="{67C9C300-DBE4-0F25-D99E-CE6BDC1E5E20}"/>
              </a:ext>
            </a:extLst>
          </p:cNvPr>
          <p:cNvSpPr txBox="1"/>
          <p:nvPr/>
        </p:nvSpPr>
        <p:spPr>
          <a:xfrm>
            <a:off x="6656376" y="4601420"/>
            <a:ext cx="12420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err="1">
                <a:ln>
                  <a:noFill/>
                </a:ln>
                <a:solidFill>
                  <a:srgbClr val="393A3C"/>
                </a:solidFill>
                <a:effectLst/>
                <a:uLnTx/>
                <a:uFillTx/>
                <a:latin typeface="Calibri" panose="020F0502020204030204"/>
                <a:ea typeface="+mn-ea"/>
                <a:cs typeface="+mn-cs"/>
              </a:rPr>
              <a:t>Kiertotalou</a:t>
            </a:r>
            <a:endParaRPr kumimoji="0" lang="fi-FI" sz="1400" b="1" i="0" u="none" strike="noStrike" kern="1200" cap="none" spc="0" normalizeH="0" baseline="0" noProof="0">
              <a:ln>
                <a:noFill/>
              </a:ln>
              <a:solidFill>
                <a:srgbClr val="393A3C"/>
              </a:solidFill>
              <a:effectLst/>
              <a:uLnTx/>
              <a:uFillTx/>
              <a:latin typeface="Calibri" panose="020F0502020204030204"/>
              <a:ea typeface="+mn-ea"/>
              <a:cs typeface="+mn-cs"/>
            </a:endParaRPr>
          </a:p>
        </p:txBody>
      </p:sp>
      <p:pic>
        <p:nvPicPr>
          <p:cNvPr id="8" name="Kuva 7" descr="Kuva, joka sisältää kohteen teksti, kuvakaappaus, Fontti, muotoilu&#10;&#10;Kuvaus luotu automaattisesti">
            <a:extLst>
              <a:ext uri="{FF2B5EF4-FFF2-40B4-BE49-F238E27FC236}">
                <a16:creationId xmlns:a16="http://schemas.microsoft.com/office/drawing/2014/main" id="{155E7FC6-4550-BA36-C069-8CC4AFD633F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312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a:xfrm>
            <a:off x="873477" y="0"/>
            <a:ext cx="10445045" cy="1113893"/>
          </a:xfrm>
        </p:spPr>
        <p:txBody>
          <a:bodyPr/>
          <a:lstStyle/>
          <a:p>
            <a:pPr algn="ctr"/>
            <a:r>
              <a:rPr lang="fi-FI" b="0"/>
              <a:t>Planeetan rajat (”ekologinen katto”)</a:t>
            </a:r>
          </a:p>
        </p:txBody>
      </p:sp>
      <p:pic>
        <p:nvPicPr>
          <p:cNvPr id="3074" name="Picture 2">
            <a:extLst>
              <a:ext uri="{FF2B5EF4-FFF2-40B4-BE49-F238E27FC236}">
                <a16:creationId xmlns:a16="http://schemas.microsoft.com/office/drawing/2014/main" id="{86D91F7F-CE58-4E43-A215-165A3A6AC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809" y="1030263"/>
            <a:ext cx="5337191" cy="47974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6">
            <a:extLst>
              <a:ext uri="{FF2B5EF4-FFF2-40B4-BE49-F238E27FC236}">
                <a16:creationId xmlns:a16="http://schemas.microsoft.com/office/drawing/2014/main" id="{860C1726-4DE3-42EF-950F-8D81EB9718C9}"/>
              </a:ext>
            </a:extLst>
          </p:cNvPr>
          <p:cNvSpPr txBox="1">
            <a:spLocks noGrp="1"/>
          </p:cNvSpPr>
          <p:nvPr>
            <p:ph idx="1"/>
          </p:nvPr>
        </p:nvSpPr>
        <p:spPr>
          <a:xfrm>
            <a:off x="347276" y="1030263"/>
            <a:ext cx="6863771" cy="5025215"/>
          </a:xfrm>
        </p:spPr>
        <p:txBody>
          <a:bodyPr>
            <a:normAutofit/>
          </a:bodyPr>
          <a:lstStyle/>
          <a:p>
            <a:pPr lvl="0"/>
            <a:r>
              <a:rPr lang="fi-FI" sz="2400">
                <a:ea typeface="Open Sans Light"/>
                <a:cs typeface="Open Sans Light"/>
              </a:rPr>
              <a:t>Ilmastonmuutos: CO</a:t>
            </a:r>
            <a:r>
              <a:rPr lang="fi-FI" sz="2400" baseline="-25000">
                <a:ea typeface="Open Sans Light"/>
                <a:cs typeface="Open Sans Light"/>
              </a:rPr>
              <a:t>2</a:t>
            </a:r>
            <a:r>
              <a:rPr lang="fi-FI" sz="2400">
                <a:ea typeface="Open Sans Light"/>
                <a:cs typeface="Open Sans Light"/>
              </a:rPr>
              <a:t> 350 ppm (2022: 417 ppm)​</a:t>
            </a:r>
          </a:p>
        </p:txBody>
      </p:sp>
    </p:spTree>
    <p:extLst>
      <p:ext uri="{BB962C8B-B14F-4D97-AF65-F5344CB8AC3E}">
        <p14:creationId xmlns:p14="http://schemas.microsoft.com/office/powerpoint/2010/main" val="15594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0147FB-D327-AF84-45C8-E2E667C4DF72}"/>
              </a:ext>
            </a:extLst>
          </p:cNvPr>
          <p:cNvPicPr>
            <a:picLocks noChangeAspect="1"/>
          </p:cNvPicPr>
          <p:nvPr/>
        </p:nvPicPr>
        <p:blipFill>
          <a:blip r:embed="rId3"/>
          <a:stretch>
            <a:fillRect/>
          </a:stretch>
        </p:blipFill>
        <p:spPr>
          <a:xfrm>
            <a:off x="2308053" y="1484218"/>
            <a:ext cx="6621635" cy="4674095"/>
          </a:xfrm>
          <a:prstGeom prst="rect">
            <a:avLst/>
          </a:prstGeom>
        </p:spPr>
      </p:pic>
      <p:sp>
        <p:nvSpPr>
          <p:cNvPr id="2" name="Otsikko 1">
            <a:extLst>
              <a:ext uri="{FF2B5EF4-FFF2-40B4-BE49-F238E27FC236}">
                <a16:creationId xmlns:a16="http://schemas.microsoft.com/office/drawing/2014/main" id="{75AFC351-6FD0-FA7B-C31E-D9B52DF158C4}"/>
              </a:ext>
            </a:extLst>
          </p:cNvPr>
          <p:cNvSpPr>
            <a:spLocks noGrp="1"/>
          </p:cNvSpPr>
          <p:nvPr>
            <p:ph type="title"/>
          </p:nvPr>
        </p:nvSpPr>
        <p:spPr>
          <a:xfrm>
            <a:off x="838202" y="365129"/>
            <a:ext cx="10946255" cy="1073253"/>
          </a:xfrm>
        </p:spPr>
        <p:txBody>
          <a:bodyPr/>
          <a:lstStyle/>
          <a:p>
            <a:r>
              <a:rPr lang="fi-FI"/>
              <a:t>Hiilidioksidipitoisuus on räjähtävässä kasvussa</a:t>
            </a:r>
          </a:p>
        </p:txBody>
      </p:sp>
    </p:spTree>
    <p:extLst>
      <p:ext uri="{BB962C8B-B14F-4D97-AF65-F5344CB8AC3E}">
        <p14:creationId xmlns:p14="http://schemas.microsoft.com/office/powerpoint/2010/main" val="42357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50F28-B792-E608-84ED-48032BDE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638" y="1285875"/>
            <a:ext cx="6998522" cy="4940087"/>
          </a:xfrm>
          <a:prstGeom prst="rect">
            <a:avLst/>
          </a:prstGeom>
        </p:spPr>
      </p:pic>
      <p:sp>
        <p:nvSpPr>
          <p:cNvPr id="2" name="Otsikko 1">
            <a:extLst>
              <a:ext uri="{FF2B5EF4-FFF2-40B4-BE49-F238E27FC236}">
                <a16:creationId xmlns:a16="http://schemas.microsoft.com/office/drawing/2014/main" id="{1A59BDD1-764A-168F-CF41-4C9A5C6ACCCA}"/>
              </a:ext>
            </a:extLst>
          </p:cNvPr>
          <p:cNvSpPr>
            <a:spLocks noGrp="1"/>
          </p:cNvSpPr>
          <p:nvPr>
            <p:ph type="title"/>
          </p:nvPr>
        </p:nvSpPr>
        <p:spPr>
          <a:xfrm>
            <a:off x="838203" y="365130"/>
            <a:ext cx="10515600" cy="920746"/>
          </a:xfrm>
        </p:spPr>
        <p:txBody>
          <a:bodyPr/>
          <a:lstStyle/>
          <a:p>
            <a:r>
              <a:rPr lang="fi-FI"/>
              <a:t>Energian kulutus kasvaa</a:t>
            </a:r>
          </a:p>
        </p:txBody>
      </p:sp>
    </p:spTree>
    <p:extLst>
      <p:ext uri="{BB962C8B-B14F-4D97-AF65-F5344CB8AC3E}">
        <p14:creationId xmlns:p14="http://schemas.microsoft.com/office/powerpoint/2010/main" val="183683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a:xfrm>
            <a:off x="873477" y="0"/>
            <a:ext cx="10445045" cy="1113893"/>
          </a:xfrm>
        </p:spPr>
        <p:txBody>
          <a:bodyPr/>
          <a:lstStyle/>
          <a:p>
            <a:pPr algn="ctr"/>
            <a:r>
              <a:rPr lang="fi-FI" b="0"/>
              <a:t>Planeetan rajat (”ekologinen katto”)</a:t>
            </a:r>
          </a:p>
        </p:txBody>
      </p:sp>
      <p:pic>
        <p:nvPicPr>
          <p:cNvPr id="3074" name="Picture 2">
            <a:extLst>
              <a:ext uri="{FF2B5EF4-FFF2-40B4-BE49-F238E27FC236}">
                <a16:creationId xmlns:a16="http://schemas.microsoft.com/office/drawing/2014/main" id="{86D91F7F-CE58-4E43-A215-165A3A6AC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809" y="1030263"/>
            <a:ext cx="5337191" cy="47974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6">
            <a:extLst>
              <a:ext uri="{FF2B5EF4-FFF2-40B4-BE49-F238E27FC236}">
                <a16:creationId xmlns:a16="http://schemas.microsoft.com/office/drawing/2014/main" id="{860C1726-4DE3-42EF-950F-8D81EB9718C9}"/>
              </a:ext>
            </a:extLst>
          </p:cNvPr>
          <p:cNvSpPr txBox="1">
            <a:spLocks noGrp="1"/>
          </p:cNvSpPr>
          <p:nvPr>
            <p:ph idx="1"/>
          </p:nvPr>
        </p:nvSpPr>
        <p:spPr>
          <a:xfrm>
            <a:off x="347276" y="1030263"/>
            <a:ext cx="6863771" cy="5025215"/>
          </a:xfrm>
        </p:spPr>
        <p:txBody>
          <a:bodyPr>
            <a:normAutofit fontScale="92500" lnSpcReduction="10000"/>
          </a:bodyPr>
          <a:lstStyle/>
          <a:p>
            <a:pPr lvl="0"/>
            <a:r>
              <a:rPr lang="fi-FI" sz="2400">
                <a:ea typeface="Open Sans Light"/>
                <a:cs typeface="Open Sans Light"/>
              </a:rPr>
              <a:t>Ilmastonmuutos: CO</a:t>
            </a:r>
            <a:r>
              <a:rPr lang="fi-FI" sz="2400" baseline="-25000">
                <a:ea typeface="Open Sans Light"/>
                <a:cs typeface="Open Sans Light"/>
              </a:rPr>
              <a:t>2</a:t>
            </a:r>
            <a:r>
              <a:rPr lang="fi-FI" sz="2400">
                <a:ea typeface="Open Sans Light"/>
                <a:cs typeface="Open Sans Light"/>
              </a:rPr>
              <a:t> 350 ppm (2021: 412 ppm)​</a:t>
            </a:r>
          </a:p>
          <a:p>
            <a:r>
              <a:rPr lang="fi-FI" sz="2400"/>
              <a:t>Luonnonvarojen käyttö </a:t>
            </a:r>
            <a:r>
              <a:rPr lang="fi-FI" sz="2400">
                <a:sym typeface="Wingdings" panose="05000000000000000000" pitchFamily="2" charset="2"/>
              </a:rPr>
              <a:t></a:t>
            </a:r>
            <a:r>
              <a:rPr lang="fi-FI" sz="2400"/>
              <a:t> mineraalien, polttoaineiden ja biomassan kulutus​</a:t>
            </a:r>
          </a:p>
          <a:p>
            <a:pPr lvl="0"/>
            <a:r>
              <a:rPr lang="fi-FI" sz="2400"/>
              <a:t>Typpi ja fosfori </a:t>
            </a:r>
            <a:r>
              <a:rPr lang="fi-FI" sz="2400">
                <a:sym typeface="Wingdings" panose="05000000000000000000" pitchFamily="2" charset="2"/>
              </a:rPr>
              <a:t></a:t>
            </a:r>
            <a:r>
              <a:rPr lang="fi-FI" sz="2400"/>
              <a:t> vesistöjen rehevöityminen ja happikato​</a:t>
            </a:r>
          </a:p>
          <a:p>
            <a:pPr lvl="0"/>
            <a:r>
              <a:rPr lang="fi-FI" sz="2400"/>
              <a:t>Makea vesi </a:t>
            </a:r>
            <a:r>
              <a:rPr lang="fi-FI" sz="2400">
                <a:sym typeface="Wingdings" panose="05000000000000000000" pitchFamily="2" charset="2"/>
              </a:rPr>
              <a:t></a:t>
            </a:r>
            <a:r>
              <a:rPr lang="fi-FI" sz="2400"/>
              <a:t> jokien kuivuminen, kastelu- ja juomaveden loppuminen​</a:t>
            </a:r>
          </a:p>
          <a:p>
            <a:pPr lvl="0"/>
            <a:r>
              <a:rPr lang="fi-FI" sz="2400"/>
              <a:t>Maaekosysteemit </a:t>
            </a:r>
            <a:r>
              <a:rPr lang="fi-FI" sz="2400">
                <a:sym typeface="Wingdings" panose="05000000000000000000" pitchFamily="2" charset="2"/>
              </a:rPr>
              <a:t></a:t>
            </a:r>
            <a:r>
              <a:rPr lang="fi-FI" sz="2400"/>
              <a:t> ​maan käyttö ihmisen tarpeisiin</a:t>
            </a:r>
          </a:p>
          <a:p>
            <a:pPr lvl="0"/>
            <a:r>
              <a:rPr lang="fi-FI" sz="2400"/>
              <a:t>Ekologinen jalanjälki </a:t>
            </a:r>
            <a:r>
              <a:rPr lang="fi-FI" sz="2400">
                <a:sym typeface="Wingdings" panose="05000000000000000000" pitchFamily="2" charset="2"/>
              </a:rPr>
              <a:t></a:t>
            </a:r>
            <a:r>
              <a:rPr lang="fi-FI" sz="2400"/>
              <a:t> maapallon ekosysteemien kuormittuminen​</a:t>
            </a:r>
          </a:p>
          <a:p>
            <a:pPr lvl="0"/>
            <a:r>
              <a:rPr lang="fi-FI" sz="2400">
                <a:solidFill>
                  <a:srgbClr val="FF0000"/>
                </a:solidFill>
                <a:ea typeface="Open Sans Light"/>
                <a:cs typeface="Open Sans Light"/>
              </a:rPr>
              <a:t>Noin miljoonaa eliölajia uhkaa sukupuutto​</a:t>
            </a:r>
          </a:p>
          <a:p>
            <a:pPr lvl="0"/>
            <a:r>
              <a:rPr lang="fi-FI" sz="2400">
                <a:solidFill>
                  <a:srgbClr val="FF0000"/>
                </a:solidFill>
                <a:ea typeface="Open Sans Light"/>
                <a:cs typeface="Open Sans Light"/>
              </a:rPr>
              <a:t>Merten kalakannat ovat maksimaalisesti kalastettuja/ylikalastettuja​</a:t>
            </a:r>
          </a:p>
          <a:p>
            <a:pPr lvl="0"/>
            <a:r>
              <a:rPr lang="fi-FI" sz="2400">
                <a:solidFill>
                  <a:srgbClr val="FF0000"/>
                </a:solidFill>
                <a:ea typeface="Open Sans Light"/>
                <a:cs typeface="Open Sans Light"/>
              </a:rPr>
              <a:t>Ympäristön kemikalisoitumisen riskit</a:t>
            </a:r>
          </a:p>
        </p:txBody>
      </p:sp>
    </p:spTree>
    <p:extLst>
      <p:ext uri="{BB962C8B-B14F-4D97-AF65-F5344CB8AC3E}">
        <p14:creationId xmlns:p14="http://schemas.microsoft.com/office/powerpoint/2010/main" val="25648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a:xfrm>
            <a:off x="5950788" y="543569"/>
            <a:ext cx="5814205" cy="883100"/>
          </a:xfrm>
        </p:spPr>
        <p:txBody>
          <a:bodyPr/>
          <a:lstStyle/>
          <a:p>
            <a:r>
              <a:rPr lang="fi-FI" b="0"/>
              <a:t>Sosiaalinen perusta</a:t>
            </a:r>
          </a:p>
        </p:txBody>
      </p:sp>
      <p:sp>
        <p:nvSpPr>
          <p:cNvPr id="4" name="Content Placeholder 7">
            <a:extLst>
              <a:ext uri="{FF2B5EF4-FFF2-40B4-BE49-F238E27FC236}">
                <a16:creationId xmlns:a16="http://schemas.microsoft.com/office/drawing/2014/main" id="{4DEE89F5-E403-4FA2-BCA0-AEDA4744ECE6}"/>
              </a:ext>
            </a:extLst>
          </p:cNvPr>
          <p:cNvSpPr txBox="1">
            <a:spLocks noGrp="1"/>
          </p:cNvSpPr>
          <p:nvPr>
            <p:ph idx="2"/>
          </p:nvPr>
        </p:nvSpPr>
        <p:spPr>
          <a:xfrm>
            <a:off x="5889685" y="1751711"/>
            <a:ext cx="5809174" cy="3548234"/>
          </a:xfrm>
        </p:spPr>
        <p:txBody>
          <a:bodyPr>
            <a:noAutofit/>
          </a:bodyPr>
          <a:lstStyle/>
          <a:p>
            <a:pPr>
              <a:lnSpc>
                <a:spcPct val="100000"/>
              </a:lnSpc>
            </a:pPr>
            <a:r>
              <a:rPr lang="fi-FI" sz="2400">
                <a:ea typeface="Open Sans Light"/>
                <a:cs typeface="Open Sans Light"/>
              </a:rPr>
              <a:t>Globaalisti tarkastellen viime vuosikymmeninä ihmisten elinolosuhteissa on tapahtunut huomattavia parannuksia. ​</a:t>
            </a:r>
          </a:p>
          <a:p>
            <a:pPr>
              <a:lnSpc>
                <a:spcPct val="100000"/>
              </a:lnSpc>
            </a:pPr>
            <a:r>
              <a:rPr lang="fi-FI" sz="2400">
                <a:ea typeface="Open Sans Light"/>
                <a:cs typeface="Open Sans Light"/>
              </a:rPr>
              <a:t>Ruokaturva on parantunut, puhdasta vettä ja kelvollista </a:t>
            </a:r>
            <a:r>
              <a:rPr lang="fi-FI" sz="2400" err="1">
                <a:ea typeface="Open Sans Light"/>
                <a:cs typeface="Open Sans Light"/>
              </a:rPr>
              <a:t>sanitaatiota</a:t>
            </a:r>
            <a:r>
              <a:rPr lang="fi-FI" sz="2400">
                <a:ea typeface="Open Sans Light"/>
                <a:cs typeface="Open Sans Light"/>
              </a:rPr>
              <a:t>, energiaa, koulutusta  ja terveydenhuoltoa on saatavilla yhä useammalle.​</a:t>
            </a:r>
          </a:p>
          <a:p>
            <a:pPr>
              <a:lnSpc>
                <a:spcPct val="100000"/>
              </a:lnSpc>
            </a:pPr>
            <a:r>
              <a:rPr lang="fi-FI" sz="2400">
                <a:ea typeface="Open Sans Light"/>
                <a:cs typeface="Open Sans Light"/>
              </a:rPr>
              <a:t>Mutta kehitys on epätasaista.​</a:t>
            </a:r>
          </a:p>
        </p:txBody>
      </p:sp>
      <p:pic>
        <p:nvPicPr>
          <p:cNvPr id="6" name="Picture 5">
            <a:extLst>
              <a:ext uri="{FF2B5EF4-FFF2-40B4-BE49-F238E27FC236}">
                <a16:creationId xmlns:a16="http://schemas.microsoft.com/office/drawing/2014/main" id="{2D452F2A-4446-41AB-38DE-DBD5F2EBB9F0}"/>
              </a:ext>
            </a:extLst>
          </p:cNvPr>
          <p:cNvPicPr>
            <a:picLocks noChangeAspect="1"/>
          </p:cNvPicPr>
          <p:nvPr/>
        </p:nvPicPr>
        <p:blipFill rotWithShape="1">
          <a:blip r:embed="rId3"/>
          <a:srcRect t="5921" r="272" b="-573"/>
          <a:stretch/>
        </p:blipFill>
        <p:spPr>
          <a:xfrm>
            <a:off x="104023" y="89379"/>
            <a:ext cx="5258493" cy="4769610"/>
          </a:xfrm>
          <a:prstGeom prst="rect">
            <a:avLst/>
          </a:prstGeom>
        </p:spPr>
      </p:pic>
      <p:grpSp>
        <p:nvGrpSpPr>
          <p:cNvPr id="14" name="Group 13">
            <a:extLst>
              <a:ext uri="{FF2B5EF4-FFF2-40B4-BE49-F238E27FC236}">
                <a16:creationId xmlns:a16="http://schemas.microsoft.com/office/drawing/2014/main" id="{D0A41DDA-4426-89C6-866E-CEB5732D07A5}"/>
              </a:ext>
            </a:extLst>
          </p:cNvPr>
          <p:cNvGrpSpPr/>
          <p:nvPr/>
        </p:nvGrpSpPr>
        <p:grpSpPr>
          <a:xfrm>
            <a:off x="360765" y="4754113"/>
            <a:ext cx="5589198" cy="1582361"/>
            <a:chOff x="1159329" y="4915806"/>
            <a:chExt cx="5589198" cy="1582361"/>
          </a:xfrm>
        </p:grpSpPr>
        <p:sp>
          <p:nvSpPr>
            <p:cNvPr id="12" name="TextBox 11">
              <a:extLst>
                <a:ext uri="{FF2B5EF4-FFF2-40B4-BE49-F238E27FC236}">
                  <a16:creationId xmlns:a16="http://schemas.microsoft.com/office/drawing/2014/main" id="{C0563E4D-0010-F5DF-E3D6-7D8802F75842}"/>
                </a:ext>
              </a:extLst>
            </p:cNvPr>
            <p:cNvSpPr txBox="1"/>
            <p:nvPr/>
          </p:nvSpPr>
          <p:spPr>
            <a:xfrm>
              <a:off x="1159329" y="4928507"/>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600">
                  <a:solidFill>
                    <a:srgbClr val="0C0C0C"/>
                  </a:solidFill>
                  <a:ea typeface="+mn-lt"/>
                  <a:cs typeface="+mn-lt"/>
                </a:rPr>
                <a:t>Sa – </a:t>
              </a:r>
              <a:r>
                <a:rPr lang="en-US" sz="1600" err="1">
                  <a:solidFill>
                    <a:srgbClr val="0C0C0C"/>
                  </a:solidFill>
                  <a:ea typeface="+mn-lt"/>
                  <a:cs typeface="+mn-lt"/>
                </a:rPr>
                <a:t>Sanitaatio</a:t>
              </a:r>
              <a:endParaRPr lang="en-US" sz="1600">
                <a:ea typeface="+mn-lt"/>
                <a:cs typeface="+mn-lt"/>
              </a:endParaRPr>
            </a:p>
            <a:p>
              <a:pPr>
                <a:defRPr/>
              </a:pPr>
              <a:r>
                <a:rPr kumimoji="0" lang="en-US" sz="1600" b="0" i="0" u="none" strike="noStrike" kern="1200" cap="none" spc="0" normalizeH="0" baseline="0" noProof="0" err="1">
                  <a:ln>
                    <a:noFill/>
                  </a:ln>
                  <a:solidFill>
                    <a:srgbClr val="0C0C0C"/>
                  </a:solidFill>
                  <a:effectLst/>
                  <a:uLnTx/>
                  <a:uFillTx/>
                  <a:latin typeface="Calibri" panose="020F0502020204030204"/>
                  <a:ea typeface="+mn-ea"/>
                  <a:cs typeface="Calibri"/>
                </a:rPr>
                <a:t>Kö</a:t>
              </a: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 </a:t>
              </a:r>
              <a:r>
                <a:rPr kumimoji="0" lang="en-US" sz="1600" b="0" i="0" u="none" strike="noStrike" kern="1200" cap="none" spc="0" normalizeH="0" baseline="0" noProof="0">
                  <a:ln>
                    <a:noFill/>
                  </a:ln>
                  <a:solidFill>
                    <a:srgbClr val="0C0C0C"/>
                  </a:solidFill>
                  <a:effectLst/>
                  <a:uLnTx/>
                  <a:uFillTx/>
                  <a:latin typeface="Calibri" panose="020F0502020204030204"/>
                  <a:ea typeface="+mn-lt"/>
                  <a:cs typeface="Calibri" panose="020F0502020204030204"/>
                </a:rPr>
                <a:t>–</a:t>
              </a: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 </a:t>
              </a:r>
              <a:r>
                <a:rPr lang="en-US" sz="1600" err="1">
                  <a:solidFill>
                    <a:srgbClr val="0C0C0C"/>
                  </a:solidFill>
                  <a:cs typeface="Calibri"/>
                </a:rPr>
                <a:t>Köyhyys</a:t>
              </a:r>
            </a:p>
            <a:p>
              <a:pPr>
                <a:defRPr/>
              </a:pPr>
              <a:r>
                <a:rPr lang="en-US" sz="1600">
                  <a:solidFill>
                    <a:srgbClr val="0C0C0C"/>
                  </a:solidFill>
                  <a:cs typeface="Calibri"/>
                </a:rPr>
                <a:t>En – </a:t>
              </a:r>
              <a:r>
                <a:rPr lang="en-US" sz="1600" err="1">
                  <a:solidFill>
                    <a:srgbClr val="0C0C0C"/>
                  </a:solidFill>
                  <a:cs typeface="Calibri"/>
                </a:rPr>
                <a:t>Energian</a:t>
              </a:r>
              <a:r>
                <a:rPr lang="en-US" sz="1600">
                  <a:solidFill>
                    <a:srgbClr val="0C0C0C"/>
                  </a:solidFill>
                  <a:cs typeface="Calibri"/>
                </a:rPr>
                <a:t> </a:t>
              </a:r>
              <a:r>
                <a:rPr lang="en-US" sz="1600" err="1">
                  <a:solidFill>
                    <a:srgbClr val="0C0C0C"/>
                  </a:solidFill>
                  <a:cs typeface="Calibri"/>
                </a:rPr>
                <a:t>saatavuus</a:t>
              </a:r>
              <a:endParaRPr lang="en-US" sz="1600">
                <a:solidFill>
                  <a:srgbClr val="0C0C0C"/>
                </a:solidFill>
                <a:cs typeface="Calibri"/>
              </a:endParaRPr>
            </a:p>
            <a:p>
              <a:pPr>
                <a:defRPr/>
              </a:pPr>
              <a:r>
                <a:rPr lang="en-US" sz="1600">
                  <a:cs typeface="Calibri"/>
                </a:rPr>
                <a:t>Ko </a:t>
              </a:r>
              <a:r>
                <a:rPr lang="en-US" sz="1600">
                  <a:solidFill>
                    <a:srgbClr val="0C0C0C"/>
                  </a:solidFill>
                  <a:ea typeface="+mn-lt"/>
                  <a:cs typeface="+mn-lt"/>
                </a:rPr>
                <a:t>– </a:t>
              </a:r>
              <a:r>
                <a:rPr lang="en-US" sz="1600" err="1">
                  <a:solidFill>
                    <a:srgbClr val="0C0C0C"/>
                  </a:solidFill>
                  <a:ea typeface="+mn-lt"/>
                  <a:cs typeface="+mn-lt"/>
                </a:rPr>
                <a:t>Koulutus</a:t>
              </a:r>
              <a:br>
                <a:rPr lang="en-US" sz="1600">
                  <a:cs typeface="Calibri"/>
                </a:rPr>
              </a:br>
              <a:r>
                <a:rPr lang="en-US" sz="1600">
                  <a:solidFill>
                    <a:srgbClr val="0C0C0C"/>
                  </a:solidFill>
                  <a:cs typeface="Calibri"/>
                </a:rPr>
                <a:t>So – </a:t>
              </a:r>
              <a:r>
                <a:rPr lang="en-US" sz="1600" err="1">
                  <a:solidFill>
                    <a:srgbClr val="0C0C0C"/>
                  </a:solidFill>
                  <a:cs typeface="Calibri"/>
                </a:rPr>
                <a:t>Sosiaalinen</a:t>
              </a:r>
              <a:r>
                <a:rPr lang="en-US" sz="1600">
                  <a:solidFill>
                    <a:srgbClr val="0C0C0C"/>
                  </a:solidFill>
                  <a:cs typeface="Calibri"/>
                </a:rPr>
                <a:t> </a:t>
              </a:r>
              <a:r>
                <a:rPr lang="en-US" sz="1600" err="1">
                  <a:solidFill>
                    <a:srgbClr val="0C0C0C"/>
                  </a:solidFill>
                  <a:cs typeface="Calibri"/>
                </a:rPr>
                <a:t>tuki</a:t>
              </a:r>
              <a:endParaRPr lang="en-US" sz="1600">
                <a:solidFill>
                  <a:srgbClr val="0C0C0C"/>
                </a:solidFill>
                <a:cs typeface="Calibri"/>
              </a:endParaRPr>
            </a:p>
            <a:p>
              <a:pPr>
                <a:defRPr/>
              </a:pPr>
              <a:r>
                <a:rPr lang="en-US" sz="1600">
                  <a:solidFill>
                    <a:srgbClr val="0C0C0C"/>
                  </a:solidFill>
                  <a:ea typeface="+mn-lt"/>
                  <a:cs typeface="+mn-lt"/>
                </a:rPr>
                <a:t>De – </a:t>
              </a:r>
              <a:r>
                <a:rPr lang="en-US" sz="1600" err="1">
                  <a:solidFill>
                    <a:srgbClr val="0C0C0C"/>
                  </a:solidFill>
                  <a:ea typeface="+mn-lt"/>
                  <a:cs typeface="+mn-lt"/>
                </a:rPr>
                <a:t>Demokraattisuus</a:t>
              </a:r>
              <a:endParaRPr lang="en-US" sz="1600">
                <a:ea typeface="+mn-lt"/>
                <a:cs typeface="+mn-lt"/>
              </a:endParaRPr>
            </a:p>
          </p:txBody>
        </p:sp>
        <p:sp>
          <p:nvSpPr>
            <p:cNvPr id="13" name="TextBox 12">
              <a:extLst>
                <a:ext uri="{FF2B5EF4-FFF2-40B4-BE49-F238E27FC236}">
                  <a16:creationId xmlns:a16="http://schemas.microsoft.com/office/drawing/2014/main" id="{DDAE5868-C36E-AF97-C4F0-6B06F96D4FA5}"/>
                </a:ext>
              </a:extLst>
            </p:cNvPr>
            <p:cNvSpPr txBox="1"/>
            <p:nvPr/>
          </p:nvSpPr>
          <p:spPr>
            <a:xfrm>
              <a:off x="4005327" y="4915806"/>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Ta – Tasa-</a:t>
              </a:r>
              <a:r>
                <a:rPr kumimoji="0" lang="en-US" sz="1600" b="0" i="0" u="none" strike="noStrike" kern="1200" cap="none" spc="0" normalizeH="0" baseline="0" noProof="0" err="1">
                  <a:ln>
                    <a:noFill/>
                  </a:ln>
                  <a:solidFill>
                    <a:srgbClr val="0C0C0C"/>
                  </a:solidFill>
                  <a:effectLst/>
                  <a:uLnTx/>
                  <a:uFillTx/>
                  <a:latin typeface="Calibri" panose="020F0502020204030204"/>
                  <a:ea typeface="+mn-ea"/>
                  <a:cs typeface="Calibri"/>
                </a:rPr>
                <a:t>arvo</a:t>
              </a:r>
              <a:endParaRPr lang="en-US" sz="1600" b="0" i="0" u="none" strike="noStrike" kern="1200" cap="none" spc="0" normalizeH="0" baseline="0" noProof="0">
                <a:ln>
                  <a:noFill/>
                </a:ln>
                <a:solidFill>
                  <a:srgbClr val="0C0C0C"/>
                </a:solidFill>
                <a:effectLst/>
                <a:uLnTx/>
                <a:uFillTx/>
                <a:latin typeface="Calibri" panose="020F0502020204030204"/>
                <a:cs typeface="Calibri"/>
              </a:endParaRPr>
            </a:p>
            <a:p>
              <a:pPr>
                <a:defRPr/>
              </a:pPr>
              <a:r>
                <a:rPr lang="en-US" sz="1600">
                  <a:solidFill>
                    <a:srgbClr val="0C0C0C"/>
                  </a:solidFill>
                  <a:ea typeface="+mn-lt"/>
                  <a:cs typeface="+mn-lt"/>
                </a:rPr>
                <a:t>Ty – </a:t>
              </a:r>
              <a:r>
                <a:rPr lang="en-US" sz="1600" err="1">
                  <a:solidFill>
                    <a:srgbClr val="0C0C0C"/>
                  </a:solidFill>
                  <a:ea typeface="+mn-lt"/>
                  <a:cs typeface="+mn-lt"/>
                </a:rPr>
                <a:t>Työllisyys</a:t>
              </a:r>
              <a:endParaRPr lang="en-US" sz="1600">
                <a:solidFill>
                  <a:srgbClr val="0C0C0C"/>
                </a:solidFill>
                <a:ea typeface="+mn-lt"/>
                <a:cs typeface="+mn-lt"/>
              </a:endParaRPr>
            </a:p>
            <a:p>
              <a:pPr>
                <a:defRPr/>
              </a:pPr>
              <a:r>
                <a:rPr lang="en-US" sz="1600">
                  <a:solidFill>
                    <a:srgbClr val="0C0C0C"/>
                  </a:solidFill>
                </a:rPr>
                <a:t>TE </a:t>
              </a:r>
              <a:r>
                <a:rPr lang="en-US" sz="1600">
                  <a:solidFill>
                    <a:srgbClr val="0C0C0C"/>
                  </a:solidFill>
                  <a:ea typeface="+mn-lt"/>
                  <a:cs typeface="Calibri" panose="020F0502020204030204"/>
                </a:rPr>
                <a:t>–</a:t>
              </a:r>
              <a:r>
                <a:rPr lang="en-US" sz="1600">
                  <a:solidFill>
                    <a:srgbClr val="0C0C0C"/>
                  </a:solidFill>
                </a:rPr>
                <a:t> </a:t>
              </a:r>
              <a:r>
                <a:rPr lang="en-US" sz="1600" err="1">
                  <a:solidFill>
                    <a:srgbClr val="0C0C0C"/>
                  </a:solidFill>
                </a:rPr>
                <a:t>Tyytyväisyys</a:t>
              </a:r>
              <a:r>
                <a:rPr lang="en-US" sz="1600">
                  <a:solidFill>
                    <a:srgbClr val="0C0C0C"/>
                  </a:solidFill>
                </a:rPr>
                <a:t> </a:t>
              </a:r>
              <a:r>
                <a:rPr lang="en-US" sz="1600" err="1">
                  <a:solidFill>
                    <a:srgbClr val="0C0C0C"/>
                  </a:solidFill>
                </a:rPr>
                <a:t>elämään</a:t>
              </a:r>
              <a:br>
                <a:rPr lang="en-US" sz="1600">
                  <a:cs typeface="Calibri"/>
                </a:rPr>
              </a:br>
              <a:r>
                <a:rPr lang="en-US" sz="1600">
                  <a:solidFill>
                    <a:srgbClr val="0C0C0C"/>
                  </a:solidFill>
                  <a:ea typeface="+mn-lt"/>
                  <a:cs typeface="+mn-lt"/>
                </a:rPr>
                <a:t>El – </a:t>
              </a:r>
              <a:r>
                <a:rPr lang="en-US" sz="1600" err="1">
                  <a:solidFill>
                    <a:srgbClr val="0C0C0C"/>
                  </a:solidFill>
                  <a:ea typeface="+mn-lt"/>
                  <a:cs typeface="+mn-lt"/>
                </a:rPr>
                <a:t>Elinajanodote</a:t>
              </a:r>
              <a:endParaRPr lang="en-US" sz="1600">
                <a:ea typeface="+mn-lt"/>
                <a:cs typeface="+mn-lt"/>
              </a:endParaRPr>
            </a:p>
            <a:p>
              <a:pPr lvl="0">
                <a:defRPr/>
              </a:pPr>
              <a:r>
                <a:rPr lang="en-US" sz="1600">
                  <a:solidFill>
                    <a:srgbClr val="0C0C0C"/>
                  </a:solidFill>
                </a:rPr>
                <a:t>Ra – </a:t>
              </a:r>
              <a:r>
                <a:rPr lang="en-US" sz="1600" err="1">
                  <a:solidFill>
                    <a:srgbClr val="0C0C0C"/>
                  </a:solidFill>
                </a:rPr>
                <a:t>Ravitsemus</a:t>
              </a:r>
              <a:endParaRPr lang="en-US" sz="1600">
                <a:solidFill>
                  <a:srgbClr val="0C0C0C"/>
                </a:solidFill>
                <a:cs typeface="Calibri"/>
              </a:endParaRPr>
            </a:p>
            <a:p>
              <a:pPr>
                <a:defRPr/>
              </a:pPr>
              <a:endParaRPr lang="en-US" sz="1600"/>
            </a:p>
          </p:txBody>
        </p:sp>
      </p:grpSp>
    </p:spTree>
    <p:extLst>
      <p:ext uri="{BB962C8B-B14F-4D97-AF65-F5344CB8AC3E}">
        <p14:creationId xmlns:p14="http://schemas.microsoft.com/office/powerpoint/2010/main" val="28880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5317-961F-DB46-B585-F561108B95AB}"/>
              </a:ext>
            </a:extLst>
          </p:cNvPr>
          <p:cNvSpPr>
            <a:spLocks noGrp="1"/>
          </p:cNvSpPr>
          <p:nvPr>
            <p:ph type="title"/>
          </p:nvPr>
        </p:nvSpPr>
        <p:spPr>
          <a:xfrm>
            <a:off x="800103" y="288929"/>
            <a:ext cx="10515600" cy="766279"/>
          </a:xfrm>
        </p:spPr>
        <p:txBody>
          <a:bodyPr>
            <a:normAutofit/>
          </a:bodyPr>
          <a:lstStyle/>
          <a:p>
            <a:pPr algn="ctr"/>
            <a:r>
              <a:rPr lang="en-US" err="1">
                <a:cs typeface="Calibri"/>
              </a:rPr>
              <a:t>Äärimmäinen</a:t>
            </a:r>
            <a:r>
              <a:rPr lang="en-US">
                <a:cs typeface="Calibri"/>
              </a:rPr>
              <a:t> </a:t>
            </a:r>
            <a:r>
              <a:rPr lang="en-US" err="1">
                <a:cs typeface="Calibri"/>
              </a:rPr>
              <a:t>köyhyys</a:t>
            </a:r>
            <a:endParaRPr lang="en-US"/>
          </a:p>
        </p:txBody>
      </p:sp>
      <p:pic>
        <p:nvPicPr>
          <p:cNvPr id="5" name="Picture 5">
            <a:extLst>
              <a:ext uri="{FF2B5EF4-FFF2-40B4-BE49-F238E27FC236}">
                <a16:creationId xmlns:a16="http://schemas.microsoft.com/office/drawing/2014/main" id="{E1F4B239-E6FC-620A-7E59-18E51DC66EA0}"/>
              </a:ext>
            </a:extLst>
          </p:cNvPr>
          <p:cNvPicPr>
            <a:picLocks noGrp="1" noChangeAspect="1"/>
          </p:cNvPicPr>
          <p:nvPr>
            <p:ph idx="1"/>
          </p:nvPr>
        </p:nvPicPr>
        <p:blipFill rotWithShape="1">
          <a:blip r:embed="rId3"/>
          <a:srcRect t="13590" r="-542" b="9743"/>
          <a:stretch/>
        </p:blipFill>
        <p:spPr>
          <a:xfrm>
            <a:off x="1336867" y="1463677"/>
            <a:ext cx="8836897" cy="4759994"/>
          </a:xfrm>
        </p:spPr>
      </p:pic>
      <p:pic>
        <p:nvPicPr>
          <p:cNvPr id="3" name="Picture 3">
            <a:extLst>
              <a:ext uri="{FF2B5EF4-FFF2-40B4-BE49-F238E27FC236}">
                <a16:creationId xmlns:a16="http://schemas.microsoft.com/office/drawing/2014/main" id="{FE30207E-B82C-52F8-7AAD-279E9EFD77FB}"/>
              </a:ext>
            </a:extLst>
          </p:cNvPr>
          <p:cNvPicPr>
            <a:picLocks noChangeAspect="1"/>
          </p:cNvPicPr>
          <p:nvPr/>
        </p:nvPicPr>
        <p:blipFill>
          <a:blip r:embed="rId4"/>
          <a:stretch>
            <a:fillRect/>
          </a:stretch>
        </p:blipFill>
        <p:spPr>
          <a:xfrm>
            <a:off x="10173419" y="5476247"/>
            <a:ext cx="1003541" cy="563768"/>
          </a:xfrm>
          <a:prstGeom prst="rect">
            <a:avLst/>
          </a:prstGeom>
        </p:spPr>
      </p:pic>
    </p:spTree>
    <p:extLst>
      <p:ext uri="{BB962C8B-B14F-4D97-AF65-F5344CB8AC3E}">
        <p14:creationId xmlns:p14="http://schemas.microsoft.com/office/powerpoint/2010/main" val="262425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7F58C8-CA1D-07A4-6D05-A97DD67B18C2}"/>
              </a:ext>
            </a:extLst>
          </p:cNvPr>
          <p:cNvPicPr>
            <a:picLocks noChangeAspect="1"/>
          </p:cNvPicPr>
          <p:nvPr/>
        </p:nvPicPr>
        <p:blipFill rotWithShape="1">
          <a:blip r:embed="rId3"/>
          <a:srcRect t="12349" r="171" b="6538"/>
          <a:stretch/>
        </p:blipFill>
        <p:spPr>
          <a:xfrm>
            <a:off x="1547003" y="1051832"/>
            <a:ext cx="9112376" cy="5212566"/>
          </a:xfrm>
          <a:prstGeom prst="rect">
            <a:avLst/>
          </a:prstGeom>
        </p:spPr>
      </p:pic>
      <p:sp>
        <p:nvSpPr>
          <p:cNvPr id="4" name="Title 1">
            <a:extLst>
              <a:ext uri="{FF2B5EF4-FFF2-40B4-BE49-F238E27FC236}">
                <a16:creationId xmlns:a16="http://schemas.microsoft.com/office/drawing/2014/main" id="{FB17F61F-87C6-ADAC-4849-2D3BC12B717B}"/>
              </a:ext>
            </a:extLst>
          </p:cNvPr>
          <p:cNvSpPr txBox="1">
            <a:spLocks/>
          </p:cNvSpPr>
          <p:nvPr/>
        </p:nvSpPr>
        <p:spPr>
          <a:xfrm>
            <a:off x="800103" y="288929"/>
            <a:ext cx="10501223" cy="766279"/>
          </a:xfrm>
          <a:prstGeom prst="rect">
            <a:avLst/>
          </a:prstGeom>
        </p:spPr>
        <p:txBody>
          <a:bodyPr lIns="91440" tIns="45720" rIns="91440" bIns="45720" anchor="t">
            <a:normAutofit/>
          </a:bodyPr>
          <a:lst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a:lstStyle>
          <a:p>
            <a:pPr algn="ctr"/>
            <a:r>
              <a:rPr lang="en-US" err="1">
                <a:cs typeface="Calibri"/>
              </a:rPr>
              <a:t>Aliravitsemus</a:t>
            </a:r>
            <a:endParaRPr lang="en-US" err="1"/>
          </a:p>
        </p:txBody>
      </p:sp>
      <p:pic>
        <p:nvPicPr>
          <p:cNvPr id="6" name="Picture 3">
            <a:extLst>
              <a:ext uri="{FF2B5EF4-FFF2-40B4-BE49-F238E27FC236}">
                <a16:creationId xmlns:a16="http://schemas.microsoft.com/office/drawing/2014/main" id="{A88E0987-2C6A-A24A-AA38-A51CEF6C3333}"/>
              </a:ext>
            </a:extLst>
          </p:cNvPr>
          <p:cNvPicPr>
            <a:picLocks noChangeAspect="1"/>
          </p:cNvPicPr>
          <p:nvPr/>
        </p:nvPicPr>
        <p:blipFill>
          <a:blip r:embed="rId4"/>
          <a:stretch>
            <a:fillRect/>
          </a:stretch>
        </p:blipFill>
        <p:spPr>
          <a:xfrm>
            <a:off x="10173419" y="5476247"/>
            <a:ext cx="1003541" cy="563768"/>
          </a:xfrm>
          <a:prstGeom prst="rect">
            <a:avLst/>
          </a:prstGeom>
        </p:spPr>
      </p:pic>
    </p:spTree>
    <p:extLst>
      <p:ext uri="{BB962C8B-B14F-4D97-AF65-F5344CB8AC3E}">
        <p14:creationId xmlns:p14="http://schemas.microsoft.com/office/powerpoint/2010/main" val="258512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DD6D419-0D28-37A7-A460-E3EC3F316700}"/>
              </a:ext>
            </a:extLst>
          </p:cNvPr>
          <p:cNvPicPr>
            <a:picLocks noChangeAspect="1"/>
          </p:cNvPicPr>
          <p:nvPr/>
        </p:nvPicPr>
        <p:blipFill rotWithShape="1">
          <a:blip r:embed="rId3"/>
          <a:srcRect t="16162" r="166" b="9412"/>
          <a:stretch/>
        </p:blipFill>
        <p:spPr>
          <a:xfrm>
            <a:off x="1418765" y="1239155"/>
            <a:ext cx="9370475" cy="4924846"/>
          </a:xfrm>
          <a:prstGeom prst="rect">
            <a:avLst/>
          </a:prstGeom>
        </p:spPr>
      </p:pic>
      <p:sp>
        <p:nvSpPr>
          <p:cNvPr id="3" name="Title 1">
            <a:extLst>
              <a:ext uri="{FF2B5EF4-FFF2-40B4-BE49-F238E27FC236}">
                <a16:creationId xmlns:a16="http://schemas.microsoft.com/office/drawing/2014/main" id="{9605DE75-5164-016B-0E72-471CCE03E6F4}"/>
              </a:ext>
            </a:extLst>
          </p:cNvPr>
          <p:cNvSpPr txBox="1">
            <a:spLocks/>
          </p:cNvSpPr>
          <p:nvPr/>
        </p:nvSpPr>
        <p:spPr>
          <a:xfrm>
            <a:off x="800103" y="288929"/>
            <a:ext cx="10501223" cy="766279"/>
          </a:xfrm>
          <a:prstGeom prst="rect">
            <a:avLst/>
          </a:prstGeom>
        </p:spPr>
        <p:txBody>
          <a:bodyPr lIns="91440" tIns="45720" rIns="91440" bIns="45720" anchor="t">
            <a:normAutofit/>
          </a:bodyPr>
          <a:lstStyle>
            <a:lvl1pPr marL="0" marR="0" lvl="0" indent="0" algn="l" defTabSz="914400" rtl="0" fontAlgn="auto" hangingPunct="1">
              <a:lnSpc>
                <a:spcPct val="90000"/>
              </a:lnSpc>
              <a:spcBef>
                <a:spcPts val="0"/>
              </a:spcBef>
              <a:spcAft>
                <a:spcPts val="0"/>
              </a:spcAft>
              <a:buNone/>
              <a:tabLst/>
              <a:defRPr lang="fi-FI" sz="4400" b="1" i="0" u="none" strike="noStrike" kern="1200" cap="none" spc="0" baseline="0">
                <a:solidFill>
                  <a:srgbClr val="262728"/>
                </a:solidFill>
                <a:uFillTx/>
                <a:latin typeface="Calibri"/>
              </a:defRPr>
            </a:lvl1pPr>
          </a:lstStyle>
          <a:p>
            <a:pPr algn="ctr"/>
            <a:r>
              <a:rPr lang="en-US" err="1">
                <a:cs typeface="Calibri"/>
              </a:rPr>
              <a:t>Tyytyväisyys</a:t>
            </a:r>
            <a:r>
              <a:rPr lang="en-US">
                <a:cs typeface="Calibri"/>
              </a:rPr>
              <a:t> </a:t>
            </a:r>
            <a:r>
              <a:rPr lang="en-US" err="1">
                <a:cs typeface="Calibri"/>
              </a:rPr>
              <a:t>elämään</a:t>
            </a:r>
            <a:endParaRPr lang="en-US">
              <a:cs typeface="Calibri"/>
            </a:endParaRPr>
          </a:p>
        </p:txBody>
      </p:sp>
      <p:pic>
        <p:nvPicPr>
          <p:cNvPr id="6" name="Picture 3">
            <a:extLst>
              <a:ext uri="{FF2B5EF4-FFF2-40B4-BE49-F238E27FC236}">
                <a16:creationId xmlns:a16="http://schemas.microsoft.com/office/drawing/2014/main" id="{6DE96228-B987-D046-C58D-994A16475A71}"/>
              </a:ext>
            </a:extLst>
          </p:cNvPr>
          <p:cNvPicPr>
            <a:picLocks noChangeAspect="1"/>
          </p:cNvPicPr>
          <p:nvPr/>
        </p:nvPicPr>
        <p:blipFill>
          <a:blip r:embed="rId4"/>
          <a:stretch>
            <a:fillRect/>
          </a:stretch>
        </p:blipFill>
        <p:spPr>
          <a:xfrm>
            <a:off x="10173419" y="5476247"/>
            <a:ext cx="1003541" cy="563768"/>
          </a:xfrm>
          <a:prstGeom prst="rect">
            <a:avLst/>
          </a:prstGeom>
        </p:spPr>
      </p:pic>
    </p:spTree>
    <p:extLst>
      <p:ext uri="{BB962C8B-B14F-4D97-AF65-F5344CB8AC3E}">
        <p14:creationId xmlns:p14="http://schemas.microsoft.com/office/powerpoint/2010/main" val="405773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5595F8CC-174A-420A-94A2-FBD38490F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29" y="1492078"/>
            <a:ext cx="3887321" cy="4113831"/>
          </a:xfrm>
          <a:prstGeom prst="rect">
            <a:avLst/>
          </a:prstGeom>
          <a:noFill/>
          <a:extLst>
            <a:ext uri="{909E8E84-426E-40DD-AFC4-6F175D3DCCD1}">
              <a14:hiddenFill xmlns:a14="http://schemas.microsoft.com/office/drawing/2010/main">
                <a:solidFill>
                  <a:srgbClr val="FFFFFF"/>
                </a:solidFill>
              </a14:hiddenFill>
            </a:ext>
          </a:extLst>
        </p:spPr>
      </p:pic>
      <p:sp>
        <p:nvSpPr>
          <p:cNvPr id="19" name="Tekstiruutu 18">
            <a:extLst>
              <a:ext uri="{FF2B5EF4-FFF2-40B4-BE49-F238E27FC236}">
                <a16:creationId xmlns:a16="http://schemas.microsoft.com/office/drawing/2014/main" id="{68ECCA46-B8F6-40E3-A7DA-BF47DA9AFEF7}"/>
              </a:ext>
            </a:extLst>
          </p:cNvPr>
          <p:cNvSpPr txBox="1"/>
          <p:nvPr/>
        </p:nvSpPr>
        <p:spPr>
          <a:xfrm>
            <a:off x="1838338" y="142880"/>
            <a:ext cx="1806651" cy="5847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effectLst/>
                <a:uLnTx/>
                <a:uFillTx/>
                <a:latin typeface="Calibri" panose="020F0502020204030204"/>
                <a:ea typeface="+mn-ea"/>
                <a:cs typeface="+mn-cs"/>
              </a:rPr>
              <a:t>Tansania</a:t>
            </a:r>
            <a:endParaRPr lang="en-US">
              <a:ea typeface="+mn-ea"/>
              <a:cs typeface="+mn-cs"/>
            </a:endParaRPr>
          </a:p>
        </p:txBody>
      </p:sp>
      <p:pic>
        <p:nvPicPr>
          <p:cNvPr id="3" name="Picture 2">
            <a:extLst>
              <a:ext uri="{FF2B5EF4-FFF2-40B4-BE49-F238E27FC236}">
                <a16:creationId xmlns:a16="http://schemas.microsoft.com/office/drawing/2014/main" id="{EAC6FB8D-576B-678D-7D35-611E8E6199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23"/>
          <a:stretch/>
        </p:blipFill>
        <p:spPr bwMode="auto">
          <a:xfrm>
            <a:off x="5125574" y="435267"/>
            <a:ext cx="7066426" cy="5385224"/>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5">
            <a:extLst>
              <a:ext uri="{FF2B5EF4-FFF2-40B4-BE49-F238E27FC236}">
                <a16:creationId xmlns:a16="http://schemas.microsoft.com/office/drawing/2014/main" id="{F5249FC8-2CCE-98C0-F8E5-DBDD1D39EF9E}"/>
              </a:ext>
            </a:extLst>
          </p:cNvPr>
          <p:cNvSpPr txBox="1"/>
          <p:nvPr/>
        </p:nvSpPr>
        <p:spPr>
          <a:xfrm>
            <a:off x="7743308" y="87809"/>
            <a:ext cx="148058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prstClr val="black"/>
                </a:solidFill>
                <a:effectLst/>
                <a:uLnTx/>
                <a:uFillTx/>
                <a:latin typeface="Calibri" panose="020F0502020204030204"/>
                <a:ea typeface="+mn-ea"/>
                <a:cs typeface="+mn-cs"/>
              </a:rPr>
              <a:t>Suomi</a:t>
            </a:r>
          </a:p>
        </p:txBody>
      </p:sp>
    </p:spTree>
    <p:extLst>
      <p:ext uri="{BB962C8B-B14F-4D97-AF65-F5344CB8AC3E}">
        <p14:creationId xmlns:p14="http://schemas.microsoft.com/office/powerpoint/2010/main" val="355747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366083-6E0E-CD0F-635E-0E739602FCE0}"/>
              </a:ext>
            </a:extLst>
          </p:cNvPr>
          <p:cNvSpPr>
            <a:spLocks noGrp="1"/>
          </p:cNvSpPr>
          <p:nvPr>
            <p:ph type="title"/>
          </p:nvPr>
        </p:nvSpPr>
        <p:spPr/>
        <p:txBody>
          <a:bodyPr/>
          <a:lstStyle/>
          <a:p>
            <a:r>
              <a:rPr lang="fi-FI"/>
              <a:t>Opetusmateriaalin kuvaus</a:t>
            </a:r>
          </a:p>
        </p:txBody>
      </p:sp>
      <p:sp>
        <p:nvSpPr>
          <p:cNvPr id="5" name="Tekstin paikkamerkki 4">
            <a:extLst>
              <a:ext uri="{FF2B5EF4-FFF2-40B4-BE49-F238E27FC236}">
                <a16:creationId xmlns:a16="http://schemas.microsoft.com/office/drawing/2014/main" id="{39652645-E78C-A353-8C2F-C6D254EDC37B}"/>
              </a:ext>
            </a:extLst>
          </p:cNvPr>
          <p:cNvSpPr>
            <a:spLocks noGrp="1"/>
          </p:cNvSpPr>
          <p:nvPr>
            <p:ph type="body" sz="quarter" idx="10"/>
          </p:nvPr>
        </p:nvSpPr>
        <p:spPr/>
        <p:txBody>
          <a:bodyPr vert="horz" lIns="91440" tIns="45720" rIns="91440" bIns="45720" rtlCol="0" anchor="t">
            <a:normAutofit lnSpcReduction="10000"/>
          </a:bodyPr>
          <a:lstStyle/>
          <a:p>
            <a:pPr lvl="0">
              <a:lnSpc>
                <a:spcPct val="107000"/>
              </a:lnSpc>
            </a:pPr>
            <a:r>
              <a:rPr lang="fi-FI" b="1">
                <a:ea typeface="Open Sans Light"/>
                <a:cs typeface="Open Sans Light"/>
              </a:rPr>
              <a:t>Tavoite</a:t>
            </a:r>
            <a:r>
              <a:rPr lang="fi-FI">
                <a:ea typeface="Open Sans Light"/>
                <a:cs typeface="Open Sans Light"/>
              </a:rPr>
              <a:t>:  </a:t>
            </a:r>
          </a:p>
          <a:p>
            <a:pPr marL="285750" lvl="0" indent="-285750">
              <a:lnSpc>
                <a:spcPct val="107000"/>
              </a:lnSpc>
              <a:spcBef>
                <a:spcPts val="0"/>
              </a:spcBef>
              <a:buFont typeface="Arial" panose="020B0604020202020204" pitchFamily="34" charset="0"/>
              <a:buChar char="•"/>
            </a:pPr>
            <a:r>
              <a:rPr lang="fi-FI" sz="2000" kern="100">
                <a:solidFill>
                  <a:schemeClr val="tx1"/>
                </a:solidFill>
                <a:effectLst/>
                <a:latin typeface="Calibri" panose="020F0502020204030204" pitchFamily="34" charset="0"/>
                <a:ea typeface="Calibri" panose="020F0502020204030204" pitchFamily="34" charset="0"/>
                <a:cs typeface="Arial" panose="020B0604020202020204" pitchFamily="34" charset="0"/>
              </a:rPr>
              <a:t>YK:n kestävän kehityksen tavoitteet, Agenda 2030</a:t>
            </a:r>
          </a:p>
          <a:p>
            <a:pPr marL="285750" lvl="0" indent="-285750">
              <a:lnSpc>
                <a:spcPct val="107000"/>
              </a:lnSpc>
              <a:spcBef>
                <a:spcPts val="0"/>
              </a:spcBef>
              <a:buFont typeface="Arial" panose="020B0604020202020204" pitchFamily="34" charset="0"/>
              <a:buChar char="•"/>
            </a:pPr>
            <a:r>
              <a:rPr lang="fi-FI" sz="2000" kern="100">
                <a:effectLst/>
                <a:latin typeface="Calibri" panose="020F0502020204030204" pitchFamily="34" charset="0"/>
                <a:ea typeface="Calibri" panose="020F0502020204030204" pitchFamily="34" charset="0"/>
                <a:cs typeface="Arial" panose="020B0604020202020204" pitchFamily="34" charset="0"/>
              </a:rPr>
              <a:t>ekologisen kestävyyden tavoitteet </a:t>
            </a:r>
          </a:p>
          <a:p>
            <a:pPr marL="285750" lvl="0" indent="-285750">
              <a:lnSpc>
                <a:spcPct val="107000"/>
              </a:lnSpc>
              <a:spcBef>
                <a:spcPts val="0"/>
              </a:spcBef>
              <a:buFont typeface="Arial" panose="020B0604020202020204" pitchFamily="34" charset="0"/>
              <a:buChar char="•"/>
            </a:pPr>
            <a:r>
              <a:rPr lang="fi-FI" sz="2000" kern="100">
                <a:effectLst/>
                <a:latin typeface="Calibri" panose="020F0502020204030204" pitchFamily="34" charset="0"/>
                <a:ea typeface="Calibri" panose="020F0502020204030204" pitchFamily="34" charset="0"/>
                <a:cs typeface="Arial" panose="020B0604020202020204" pitchFamily="34" charset="0"/>
              </a:rPr>
              <a:t>luonnonvarojen rajallisuuden ja kestävän käytön merkitys kansallisesti ja globaalisti </a:t>
            </a:r>
          </a:p>
          <a:p>
            <a:pPr marL="285750" lvl="0" indent="-285750">
              <a:lnSpc>
                <a:spcPct val="107000"/>
              </a:lnSpc>
              <a:spcBef>
                <a:spcPts val="0"/>
              </a:spcBef>
              <a:buFont typeface="Arial" panose="020B0604020202020204" pitchFamily="34" charset="0"/>
              <a:buChar char="•"/>
            </a:pPr>
            <a:r>
              <a:rPr lang="fi-FI" sz="2000" kern="100">
                <a:effectLst/>
                <a:latin typeface="Calibri" panose="020F0502020204030204" pitchFamily="34" charset="0"/>
                <a:ea typeface="Calibri" panose="020F0502020204030204" pitchFamily="34" charset="0"/>
                <a:cs typeface="Arial" panose="020B0604020202020204" pitchFamily="34" charset="0"/>
              </a:rPr>
              <a:t>ekologinen ja sosiaalinen kestävyys – yhteys (</a:t>
            </a:r>
            <a:r>
              <a:rPr lang="fi-FI" sz="2000" kern="100">
                <a:solidFill>
                  <a:srgbClr val="FF0000"/>
                </a:solidFill>
                <a:effectLst/>
                <a:latin typeface="Calibri" panose="020F0502020204030204" pitchFamily="34" charset="0"/>
                <a:ea typeface="Calibri" panose="020F0502020204030204" pitchFamily="34" charset="0"/>
                <a:cs typeface="Arial" panose="020B0604020202020204" pitchFamily="34" charset="0"/>
              </a:rPr>
              <a:t>Birgitta tarkistaa</a:t>
            </a:r>
            <a:r>
              <a:rPr lang="fi-FI" sz="2000" kern="100">
                <a:effectLst/>
                <a:latin typeface="Calibri" panose="020F0502020204030204" pitchFamily="34" charset="0"/>
                <a:ea typeface="Calibri" panose="020F0502020204030204" pitchFamily="34" charset="0"/>
                <a:cs typeface="Arial" panose="020B0604020202020204" pitchFamily="34" charset="0"/>
              </a:rPr>
              <a:t>)</a:t>
            </a:r>
          </a:p>
          <a:p>
            <a:pPr marL="285750" lvl="0" indent="-285750">
              <a:lnSpc>
                <a:spcPct val="107000"/>
              </a:lnSpc>
              <a:spcBef>
                <a:spcPts val="0"/>
              </a:spcBef>
              <a:spcAft>
                <a:spcPts val="800"/>
              </a:spcAft>
              <a:buFont typeface="Arial" panose="020B0604020202020204" pitchFamily="34" charset="0"/>
              <a:buChar char="•"/>
            </a:pPr>
            <a:r>
              <a:rPr lang="fi-FI" sz="2000" kern="100">
                <a:effectLst/>
                <a:latin typeface="Calibri" panose="020F0502020204030204" pitchFamily="34" charset="0"/>
                <a:ea typeface="Calibri" panose="020F0502020204030204" pitchFamily="34" charset="0"/>
                <a:cs typeface="Arial" panose="020B0604020202020204" pitchFamily="34" charset="0"/>
              </a:rPr>
              <a:t>keskeisiä toimintatapoja ekologisen kestävyyden edistämiseen</a:t>
            </a:r>
            <a:endParaRPr lang="fi-FI" sz="2000">
              <a:ea typeface="Open Sans Light"/>
              <a:cs typeface="Open Sans Light"/>
            </a:endParaRPr>
          </a:p>
          <a:p>
            <a:r>
              <a:rPr lang="fi-FI" b="1">
                <a:ea typeface="Open Sans Light"/>
                <a:cs typeface="Calibri"/>
              </a:rPr>
              <a:t>Sisältö</a:t>
            </a:r>
            <a:r>
              <a:rPr lang="fi-FI">
                <a:ea typeface="Open Sans Light"/>
                <a:cs typeface="Calibri"/>
              </a:rPr>
              <a:t>: </a:t>
            </a:r>
          </a:p>
          <a:p>
            <a:r>
              <a:rPr lang="fi-FI" sz="2000">
                <a:effectLst/>
                <a:latin typeface="Calibri" panose="020F0502020204030204" pitchFamily="34" charset="0"/>
                <a:ea typeface="Calibri" panose="020F0502020204030204" pitchFamily="34" charset="0"/>
                <a:cs typeface="Arial" panose="020B0604020202020204" pitchFamily="34" charset="0"/>
              </a:rPr>
              <a:t>Materiaalissa (ppt) tutustutaan siihen, mitä on kestävyys ja mitkä ovat YK:n kestävän kehityksen tavoitteet. Tutustutaan myös planeetan rajoihin ja sosiaaliseen perustaan ns. donitsimallin avulla.</a:t>
            </a:r>
            <a:endParaRPr lang="fi-FI" sz="2000" b="1">
              <a:ea typeface="Open Sans Light"/>
              <a:cs typeface="Calibri"/>
            </a:endParaRPr>
          </a:p>
          <a:p>
            <a:r>
              <a:rPr lang="fi-FI" b="1">
                <a:ea typeface="Calibri"/>
                <a:cs typeface="Calibri"/>
              </a:rPr>
              <a:t>Kohderyhmät</a:t>
            </a:r>
            <a:r>
              <a:rPr lang="fi-FI">
                <a:ea typeface="Calibri"/>
                <a:cs typeface="Calibri"/>
              </a:rPr>
              <a:t>: </a:t>
            </a:r>
          </a:p>
          <a:p>
            <a:r>
              <a:rPr lang="fi-FI" sz="2000">
                <a:ea typeface="Calibri"/>
                <a:cs typeface="Calibri"/>
              </a:rPr>
              <a:t>Toinen aste (tutkintoon valmentava koulutus TUVA)</a:t>
            </a:r>
            <a:endParaRPr lang="fi-FI" sz="2000"/>
          </a:p>
          <a:p>
            <a:endParaRPr lang="fi-FI"/>
          </a:p>
        </p:txBody>
      </p:sp>
    </p:spTree>
    <p:extLst>
      <p:ext uri="{BB962C8B-B14F-4D97-AF65-F5344CB8AC3E}">
        <p14:creationId xmlns:p14="http://schemas.microsoft.com/office/powerpoint/2010/main" val="113599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2A4FB5-1869-ED3D-6F13-928B5FCC0265}"/>
              </a:ext>
            </a:extLst>
          </p:cNvPr>
          <p:cNvSpPr>
            <a:spLocks noGrp="1"/>
          </p:cNvSpPr>
          <p:nvPr>
            <p:ph type="title"/>
          </p:nvPr>
        </p:nvSpPr>
        <p:spPr/>
        <p:txBody>
          <a:bodyPr/>
          <a:lstStyle/>
          <a:p>
            <a:r>
              <a:rPr lang="en-US" err="1">
                <a:cs typeface="Calibri"/>
              </a:rPr>
              <a:t>Lisenssiehdot</a:t>
            </a:r>
            <a:endParaRPr lang="en-US">
              <a:cs typeface="Calibri"/>
            </a:endParaRPr>
          </a:p>
        </p:txBody>
      </p:sp>
      <p:pic>
        <p:nvPicPr>
          <p:cNvPr id="3" name="Picture 2"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53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90EC-E845-4ADC-86B3-EDB382F750BB}"/>
              </a:ext>
            </a:extLst>
          </p:cNvPr>
          <p:cNvSpPr>
            <a:spLocks noGrp="1"/>
          </p:cNvSpPr>
          <p:nvPr>
            <p:ph type="ctrTitle"/>
          </p:nvPr>
        </p:nvSpPr>
        <p:spPr/>
        <p:txBody>
          <a:bodyPr>
            <a:normAutofit/>
          </a:bodyPr>
          <a:lstStyle/>
          <a:p>
            <a:r>
              <a:rPr lang="fi-FI"/>
              <a:t>Kestävyyden perusteet</a:t>
            </a:r>
          </a:p>
        </p:txBody>
      </p:sp>
      <p:sp>
        <p:nvSpPr>
          <p:cNvPr id="3" name="Subtitle 2">
            <a:extLst>
              <a:ext uri="{FF2B5EF4-FFF2-40B4-BE49-F238E27FC236}">
                <a16:creationId xmlns:a16="http://schemas.microsoft.com/office/drawing/2014/main" id="{7531BE0F-6FDB-49FE-958C-0A84BD0136A1}"/>
              </a:ext>
            </a:extLst>
          </p:cNvPr>
          <p:cNvSpPr>
            <a:spLocks noGrp="1"/>
          </p:cNvSpPr>
          <p:nvPr>
            <p:ph type="subTitle" idx="1"/>
          </p:nvPr>
        </p:nvSpPr>
        <p:spPr/>
        <p:txBody>
          <a:bodyPr vert="horz" lIns="91440" tIns="45720" rIns="91440" bIns="45720" rtlCol="0" anchor="t">
            <a:normAutofit/>
          </a:bodyPr>
          <a:lstStyle/>
          <a:p>
            <a:r>
              <a:rPr lang="fi-FI">
                <a:ea typeface="Open Sans Light"/>
                <a:cs typeface="Open Sans Light"/>
              </a:rPr>
              <a:t>YTT Miikka Salo ja FT Mikael Puurtinen</a:t>
            </a:r>
          </a:p>
        </p:txBody>
      </p:sp>
    </p:spTree>
    <p:extLst>
      <p:ext uri="{BB962C8B-B14F-4D97-AF65-F5344CB8AC3E}">
        <p14:creationId xmlns:p14="http://schemas.microsoft.com/office/powerpoint/2010/main" val="233325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a:xfrm>
            <a:off x="838200" y="292559"/>
            <a:ext cx="10515600" cy="984700"/>
          </a:xfrm>
        </p:spPr>
        <p:txBody>
          <a:bodyPr/>
          <a:lstStyle/>
          <a:p>
            <a:pPr algn="ctr"/>
            <a:r>
              <a:rPr lang="fi-FI" b="0"/>
              <a:t>Mitä kestävyys on?</a:t>
            </a:r>
          </a:p>
        </p:txBody>
      </p:sp>
      <p:sp>
        <p:nvSpPr>
          <p:cNvPr id="3" name="Content Placeholder 6">
            <a:extLst>
              <a:ext uri="{FF2B5EF4-FFF2-40B4-BE49-F238E27FC236}">
                <a16:creationId xmlns:a16="http://schemas.microsoft.com/office/drawing/2014/main" id="{860C1726-4DE3-42EF-950F-8D81EB9718C9}"/>
              </a:ext>
            </a:extLst>
          </p:cNvPr>
          <p:cNvSpPr txBox="1">
            <a:spLocks noGrp="1"/>
          </p:cNvSpPr>
          <p:nvPr>
            <p:ph idx="1"/>
          </p:nvPr>
        </p:nvSpPr>
        <p:spPr>
          <a:xfrm>
            <a:off x="1582057" y="1669142"/>
            <a:ext cx="9931403" cy="4377192"/>
          </a:xfrm>
        </p:spPr>
        <p:txBody>
          <a:bodyPr>
            <a:normAutofit/>
          </a:bodyPr>
          <a:lstStyle/>
          <a:p>
            <a:pPr marL="0" lvl="0" indent="0">
              <a:buNone/>
            </a:pPr>
            <a:r>
              <a:rPr lang="fi-FI" sz="3600"/>
              <a:t>"Kestävä kehitys on kehitystä, joka tyydyttää nykyhetken tarpeet viemättä tulevilta sukupolvilta mahdollisuutta tyydyttää omat tarpeensa." </a:t>
            </a:r>
          </a:p>
          <a:p>
            <a:pPr marL="0" lvl="0" indent="0">
              <a:buNone/>
            </a:pPr>
            <a:endParaRPr lang="fi-FI" sz="2800"/>
          </a:p>
          <a:p>
            <a:pPr marL="0" lvl="0" indent="0">
              <a:buNone/>
            </a:pPr>
            <a:r>
              <a:rPr lang="fi-FI" sz="2800"/>
              <a:t> </a:t>
            </a:r>
            <a:r>
              <a:rPr lang="fi-FI" sz="2800" i="1"/>
              <a:t>- Brundtlandin komissio vuonna 1987 -</a:t>
            </a:r>
          </a:p>
        </p:txBody>
      </p:sp>
    </p:spTree>
    <p:extLst>
      <p:ext uri="{BB962C8B-B14F-4D97-AF65-F5344CB8AC3E}">
        <p14:creationId xmlns:p14="http://schemas.microsoft.com/office/powerpoint/2010/main" val="147128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20ED-8FEC-A3FB-DD27-02CEEA8DF566}"/>
              </a:ext>
            </a:extLst>
          </p:cNvPr>
          <p:cNvSpPr>
            <a:spLocks noGrp="1"/>
          </p:cNvSpPr>
          <p:nvPr>
            <p:ph type="title"/>
          </p:nvPr>
        </p:nvSpPr>
        <p:spPr/>
        <p:txBody>
          <a:bodyPr/>
          <a:lstStyle/>
          <a:p>
            <a:r>
              <a:rPr lang="fi-FI"/>
              <a:t>Kestävän kehityksen kolme ulottuvuutta</a:t>
            </a:r>
          </a:p>
        </p:txBody>
      </p:sp>
      <p:pic>
        <p:nvPicPr>
          <p:cNvPr id="8" name="Content Placeholder 7" descr="Kuvassa kestävän kehityksen kolme ulottuvuutta esitetään rakennuksena, jossa kolme kestävyyden pilaria, eli sosiaalinen, ekologinen ja taloudellinen kannattelevat kestävän kehityksen kattoa.">
            <a:extLst>
              <a:ext uri="{FF2B5EF4-FFF2-40B4-BE49-F238E27FC236}">
                <a16:creationId xmlns:a16="http://schemas.microsoft.com/office/drawing/2014/main" id="{5BE00B96-A89B-2B36-451B-3BBB0B0663A9}"/>
              </a:ext>
            </a:extLst>
          </p:cNvPr>
          <p:cNvPicPr>
            <a:picLocks noGrp="1" noChangeAspect="1"/>
          </p:cNvPicPr>
          <p:nvPr>
            <p:ph idx="1"/>
          </p:nvPr>
        </p:nvPicPr>
        <p:blipFill>
          <a:blip r:embed="rId3"/>
          <a:stretch>
            <a:fillRect/>
          </a:stretch>
        </p:blipFill>
        <p:spPr>
          <a:xfrm>
            <a:off x="1132633" y="1825625"/>
            <a:ext cx="4592734" cy="4351338"/>
          </a:xfrm>
        </p:spPr>
      </p:pic>
      <p:sp>
        <p:nvSpPr>
          <p:cNvPr id="4" name="AutoShape 2">
            <a:extLst>
              <a:ext uri="{FF2B5EF4-FFF2-40B4-BE49-F238E27FC236}">
                <a16:creationId xmlns:a16="http://schemas.microsoft.com/office/drawing/2014/main" id="{0D49AB06-A15C-C1FA-D79D-8DE96C47FB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1" name="Content Placeholder 10" descr="Kuvassa kestävän kehityksen kolme ulottuvuutta esitetään kolmena sisäkkäisenä pallona, jossa uloimpana on ekologinen, keskellä sosiaalinen ja sisimpänä taloudellinen ulottuvuus">
            <a:extLst>
              <a:ext uri="{FF2B5EF4-FFF2-40B4-BE49-F238E27FC236}">
                <a16:creationId xmlns:a16="http://schemas.microsoft.com/office/drawing/2014/main" id="{78D53609-8B5D-C31A-0B5E-A275D3F3CBE4}"/>
              </a:ext>
            </a:extLst>
          </p:cNvPr>
          <p:cNvPicPr>
            <a:picLocks noGrp="1" noChangeAspect="1"/>
          </p:cNvPicPr>
          <p:nvPr>
            <p:ph idx="2"/>
          </p:nvPr>
        </p:nvPicPr>
        <p:blipFill>
          <a:blip r:embed="rId4"/>
          <a:stretch>
            <a:fillRect/>
          </a:stretch>
        </p:blipFill>
        <p:spPr>
          <a:xfrm>
            <a:off x="6409368" y="1825625"/>
            <a:ext cx="4707263" cy="4351338"/>
          </a:xfrm>
        </p:spPr>
      </p:pic>
    </p:spTree>
    <p:extLst>
      <p:ext uri="{BB962C8B-B14F-4D97-AF65-F5344CB8AC3E}">
        <p14:creationId xmlns:p14="http://schemas.microsoft.com/office/powerpoint/2010/main" val="313953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uvassa esitetään YK:n 17 kestävän kehityksen tavoitteen kuvakkeet.">
            <a:extLst>
              <a:ext uri="{FF2B5EF4-FFF2-40B4-BE49-F238E27FC236}">
                <a16:creationId xmlns:a16="http://schemas.microsoft.com/office/drawing/2014/main" id="{C6EB6D08-D5C8-4625-87DC-CF768C8FD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7" t="-6736" r="734" b="6477"/>
          <a:stretch/>
        </p:blipFill>
        <p:spPr bwMode="auto">
          <a:xfrm>
            <a:off x="1484315" y="633017"/>
            <a:ext cx="7855738" cy="55716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5">
            <a:extLst>
              <a:ext uri="{FF2B5EF4-FFF2-40B4-BE49-F238E27FC236}">
                <a16:creationId xmlns:a16="http://schemas.microsoft.com/office/drawing/2014/main" id="{36616502-4709-42C9-8818-6BF8D9114720}"/>
              </a:ext>
            </a:extLst>
          </p:cNvPr>
          <p:cNvSpPr txBox="1">
            <a:spLocks noGrp="1"/>
          </p:cNvSpPr>
          <p:nvPr>
            <p:ph type="title"/>
          </p:nvPr>
        </p:nvSpPr>
        <p:spPr>
          <a:xfrm>
            <a:off x="354225" y="387234"/>
            <a:ext cx="11665788" cy="1325559"/>
          </a:xfrm>
        </p:spPr>
        <p:txBody>
          <a:bodyPr>
            <a:normAutofit/>
          </a:bodyPr>
          <a:lstStyle/>
          <a:p>
            <a:r>
              <a:rPr lang="fi-FI"/>
              <a:t>YK:n kestävän kehityksen tavoitteet, Agenda2030 </a:t>
            </a:r>
            <a:br>
              <a:rPr lang="fi-FI">
                <a:cs typeface="Calibri"/>
              </a:rPr>
            </a:br>
            <a:r>
              <a:rPr lang="fi-FI" sz="1800">
                <a:hlinkClick r:id="rId4"/>
              </a:rPr>
              <a:t>https://www.un.org/sustainabledevelopment/</a:t>
            </a:r>
            <a:endParaRPr lang="fi-FI" sz="1800" b="0">
              <a:cs typeface="Calibri"/>
            </a:endParaRPr>
          </a:p>
          <a:p>
            <a:endParaRPr lang="fi-FI">
              <a:cs typeface="Calibri"/>
            </a:endParaRPr>
          </a:p>
        </p:txBody>
      </p:sp>
    </p:spTree>
    <p:extLst>
      <p:ext uri="{BB962C8B-B14F-4D97-AF65-F5344CB8AC3E}">
        <p14:creationId xmlns:p14="http://schemas.microsoft.com/office/powerpoint/2010/main" val="19701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Kuvassa esitetään 17 kestävän kehityksen tavoitetta hääkakkua muistuttavana kolmena kerroksena, joista alimpana on ekologinen kerros, keskellä sosiaalinen kerros ja ylimpänä taloudellinen kerros.">
            <a:extLst>
              <a:ext uri="{FF2B5EF4-FFF2-40B4-BE49-F238E27FC236}">
                <a16:creationId xmlns:a16="http://schemas.microsoft.com/office/drawing/2014/main" id="{D66B72F3-4EBE-1CD1-E019-FDA0E8C2B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955" y="1044950"/>
            <a:ext cx="7263108" cy="5074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150CDE-EEB9-D796-6FE8-890D753EBE21}"/>
              </a:ext>
            </a:extLst>
          </p:cNvPr>
          <p:cNvSpPr>
            <a:spLocks noGrp="1"/>
          </p:cNvSpPr>
          <p:nvPr>
            <p:ph type="title"/>
          </p:nvPr>
        </p:nvSpPr>
        <p:spPr>
          <a:xfrm>
            <a:off x="512196" y="114604"/>
            <a:ext cx="10515600" cy="784790"/>
          </a:xfrm>
        </p:spPr>
        <p:txBody>
          <a:bodyPr>
            <a:normAutofit fontScale="90000"/>
          </a:bodyPr>
          <a:lstStyle/>
          <a:p>
            <a:pPr algn="ctr"/>
            <a:br>
              <a:rPr lang="en-US" sz="1600" b="0">
                <a:cs typeface="Calibri"/>
              </a:rPr>
            </a:br>
            <a:br>
              <a:rPr lang="en-US" sz="1600" b="0">
                <a:cs typeface="Calibri"/>
              </a:rPr>
            </a:br>
            <a:r>
              <a:rPr lang="en-US" b="0" err="1">
                <a:cs typeface="Calibri"/>
              </a:rPr>
              <a:t>Kestävän</a:t>
            </a:r>
            <a:r>
              <a:rPr lang="en-US" b="0">
                <a:cs typeface="Calibri"/>
              </a:rPr>
              <a:t> </a:t>
            </a:r>
            <a:r>
              <a:rPr lang="en-US" b="0" err="1">
                <a:cs typeface="Calibri"/>
              </a:rPr>
              <a:t>kehityksen</a:t>
            </a:r>
            <a:r>
              <a:rPr lang="en-US" b="0">
                <a:cs typeface="Calibri"/>
              </a:rPr>
              <a:t> "</a:t>
            </a:r>
            <a:r>
              <a:rPr lang="en-US" b="0" err="1">
                <a:cs typeface="Calibri"/>
              </a:rPr>
              <a:t>hääkakku</a:t>
            </a:r>
            <a:r>
              <a:rPr lang="en-US" b="0">
                <a:cs typeface="Calibri"/>
              </a:rPr>
              <a:t>"</a:t>
            </a:r>
            <a:br>
              <a:rPr lang="en-US" b="0">
                <a:cs typeface="Calibri"/>
              </a:rPr>
            </a:br>
            <a:endParaRPr lang="en-US" sz="1600" b="0">
              <a:cs typeface="Calibri"/>
            </a:endParaRPr>
          </a:p>
        </p:txBody>
      </p:sp>
      <p:sp>
        <p:nvSpPr>
          <p:cNvPr id="4" name="TextBox 3">
            <a:extLst>
              <a:ext uri="{FF2B5EF4-FFF2-40B4-BE49-F238E27FC236}">
                <a16:creationId xmlns:a16="http://schemas.microsoft.com/office/drawing/2014/main" id="{E86F3640-03B2-1CBE-6420-447049F474FE}"/>
              </a:ext>
            </a:extLst>
          </p:cNvPr>
          <p:cNvSpPr txBox="1"/>
          <p:nvPr/>
        </p:nvSpPr>
        <p:spPr>
          <a:xfrm>
            <a:off x="7412966" y="5644550"/>
            <a:ext cx="43247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262728"/>
                </a:solidFill>
                <a:cs typeface="Segoe UI"/>
                <a:hlinkClick r:id="rId4"/>
              </a:rPr>
              <a:t>https://www.stockholmresilience.org/research/research-news/2016-06-14-how-food-connects-all-the-sdgs.html</a:t>
            </a:r>
            <a:r>
              <a:rPr lang="en-US" sz="1400">
                <a:cs typeface="Segoe UI"/>
                <a:hlinkClick r:id="rId4"/>
              </a:rPr>
              <a:t>​</a:t>
            </a:r>
            <a:r>
              <a:rPr lang="en-US" sz="1400">
                <a:cs typeface="Segoe UI"/>
              </a:rPr>
              <a:t> </a:t>
            </a:r>
            <a:endParaRPr lang="en-US" sz="1400"/>
          </a:p>
          <a:p>
            <a:r>
              <a:rPr lang="en-US" sz="1400">
                <a:cs typeface="Segoe UI"/>
              </a:rPr>
              <a:t>​</a:t>
            </a:r>
          </a:p>
        </p:txBody>
      </p:sp>
    </p:spTree>
    <p:extLst>
      <p:ext uri="{BB962C8B-B14F-4D97-AF65-F5344CB8AC3E}">
        <p14:creationId xmlns:p14="http://schemas.microsoft.com/office/powerpoint/2010/main" val="249491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CB4FD-527E-4625-908C-C0B141B82F6B}"/>
              </a:ext>
            </a:extLst>
          </p:cNvPr>
          <p:cNvPicPr>
            <a:picLocks noChangeAspect="1"/>
          </p:cNvPicPr>
          <p:nvPr/>
        </p:nvPicPr>
        <p:blipFill rotWithShape="1">
          <a:blip r:embed="rId3"/>
          <a:srcRect t="5921" r="272" b="-573"/>
          <a:stretch/>
        </p:blipFill>
        <p:spPr>
          <a:xfrm>
            <a:off x="837507" y="0"/>
            <a:ext cx="5258493" cy="4769610"/>
          </a:xfrm>
          <a:prstGeom prst="rect">
            <a:avLst/>
          </a:prstGeom>
        </p:spPr>
      </p:pic>
      <p:grpSp>
        <p:nvGrpSpPr>
          <p:cNvPr id="45" name="Group 44">
            <a:extLst>
              <a:ext uri="{FF2B5EF4-FFF2-40B4-BE49-F238E27FC236}">
                <a16:creationId xmlns:a16="http://schemas.microsoft.com/office/drawing/2014/main" id="{05C4C960-8417-4A70-808B-E5C440ED9A4C}"/>
              </a:ext>
            </a:extLst>
          </p:cNvPr>
          <p:cNvGrpSpPr/>
          <p:nvPr/>
        </p:nvGrpSpPr>
        <p:grpSpPr>
          <a:xfrm>
            <a:off x="907104" y="4653471"/>
            <a:ext cx="5589198" cy="1582361"/>
            <a:chOff x="1159329" y="4915806"/>
            <a:chExt cx="5589198" cy="1582361"/>
          </a:xfrm>
        </p:grpSpPr>
        <p:sp>
          <p:nvSpPr>
            <p:cNvPr id="43" name="TextBox 42">
              <a:extLst>
                <a:ext uri="{FF2B5EF4-FFF2-40B4-BE49-F238E27FC236}">
                  <a16:creationId xmlns:a16="http://schemas.microsoft.com/office/drawing/2014/main" id="{D388D533-E661-4AC5-B17B-5573F194E540}"/>
                </a:ext>
              </a:extLst>
            </p:cNvPr>
            <p:cNvSpPr txBox="1"/>
            <p:nvPr/>
          </p:nvSpPr>
          <p:spPr>
            <a:xfrm>
              <a:off x="1159329" y="4928507"/>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600">
                  <a:solidFill>
                    <a:srgbClr val="0C0C0C"/>
                  </a:solidFill>
                  <a:ea typeface="+mn-lt"/>
                  <a:cs typeface="+mn-lt"/>
                </a:rPr>
                <a:t>Sa – </a:t>
              </a:r>
              <a:r>
                <a:rPr lang="en-US" sz="1600" err="1">
                  <a:solidFill>
                    <a:srgbClr val="0C0C0C"/>
                  </a:solidFill>
                  <a:ea typeface="+mn-lt"/>
                  <a:cs typeface="+mn-lt"/>
                </a:rPr>
                <a:t>Sanitaatio</a:t>
              </a:r>
              <a:endParaRPr lang="en-US" sz="1600">
                <a:ea typeface="+mn-lt"/>
                <a:cs typeface="+mn-lt"/>
              </a:endParaRPr>
            </a:p>
            <a:p>
              <a:pPr>
                <a:defRPr/>
              </a:pPr>
              <a:r>
                <a:rPr kumimoji="0" lang="en-US" sz="1600" b="0" i="0" u="none" strike="noStrike" kern="1200" cap="none" spc="0" normalizeH="0" baseline="0" noProof="0" err="1">
                  <a:ln>
                    <a:noFill/>
                  </a:ln>
                  <a:solidFill>
                    <a:srgbClr val="0C0C0C"/>
                  </a:solidFill>
                  <a:effectLst/>
                  <a:uLnTx/>
                  <a:uFillTx/>
                  <a:latin typeface="Calibri" panose="020F0502020204030204"/>
                  <a:ea typeface="+mn-ea"/>
                  <a:cs typeface="Calibri"/>
                </a:rPr>
                <a:t>Kö</a:t>
              </a: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 </a:t>
              </a:r>
              <a:r>
                <a:rPr kumimoji="0" lang="en-US" sz="1600" b="0" i="0" u="none" strike="noStrike" kern="1200" cap="none" spc="0" normalizeH="0" baseline="0" noProof="0">
                  <a:ln>
                    <a:noFill/>
                  </a:ln>
                  <a:solidFill>
                    <a:srgbClr val="0C0C0C"/>
                  </a:solidFill>
                  <a:effectLst/>
                  <a:uLnTx/>
                  <a:uFillTx/>
                  <a:latin typeface="Calibri" panose="020F0502020204030204"/>
                  <a:ea typeface="+mn-lt"/>
                  <a:cs typeface="Calibri" panose="020F0502020204030204"/>
                </a:rPr>
                <a:t>–</a:t>
              </a: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 </a:t>
              </a:r>
              <a:r>
                <a:rPr lang="en-US" sz="1600" err="1">
                  <a:solidFill>
                    <a:srgbClr val="0C0C0C"/>
                  </a:solidFill>
                  <a:cs typeface="Calibri"/>
                </a:rPr>
                <a:t>Köyhyys</a:t>
              </a:r>
            </a:p>
            <a:p>
              <a:pPr>
                <a:defRPr/>
              </a:pPr>
              <a:r>
                <a:rPr lang="en-US" sz="1600">
                  <a:solidFill>
                    <a:srgbClr val="0C0C0C"/>
                  </a:solidFill>
                  <a:cs typeface="Calibri"/>
                </a:rPr>
                <a:t>En – </a:t>
              </a:r>
              <a:r>
                <a:rPr lang="en-US" sz="1600" err="1">
                  <a:solidFill>
                    <a:srgbClr val="0C0C0C"/>
                  </a:solidFill>
                  <a:cs typeface="Calibri"/>
                </a:rPr>
                <a:t>Energian</a:t>
              </a:r>
              <a:r>
                <a:rPr lang="en-US" sz="1600">
                  <a:solidFill>
                    <a:srgbClr val="0C0C0C"/>
                  </a:solidFill>
                  <a:cs typeface="Calibri"/>
                </a:rPr>
                <a:t> </a:t>
              </a:r>
              <a:r>
                <a:rPr lang="en-US" sz="1600" err="1">
                  <a:solidFill>
                    <a:srgbClr val="0C0C0C"/>
                  </a:solidFill>
                  <a:cs typeface="Calibri"/>
                </a:rPr>
                <a:t>saatavuus</a:t>
              </a:r>
              <a:endParaRPr lang="en-US" sz="1600">
                <a:solidFill>
                  <a:srgbClr val="0C0C0C"/>
                </a:solidFill>
                <a:cs typeface="Calibri"/>
              </a:endParaRPr>
            </a:p>
            <a:p>
              <a:pPr>
                <a:defRPr/>
              </a:pPr>
              <a:r>
                <a:rPr lang="en-US" sz="1600">
                  <a:cs typeface="Calibri"/>
                </a:rPr>
                <a:t>Ko </a:t>
              </a:r>
              <a:r>
                <a:rPr lang="en-US" sz="1600">
                  <a:solidFill>
                    <a:srgbClr val="0C0C0C"/>
                  </a:solidFill>
                  <a:ea typeface="+mn-lt"/>
                  <a:cs typeface="+mn-lt"/>
                </a:rPr>
                <a:t>– </a:t>
              </a:r>
              <a:r>
                <a:rPr lang="en-US" sz="1600" err="1">
                  <a:solidFill>
                    <a:srgbClr val="0C0C0C"/>
                  </a:solidFill>
                  <a:ea typeface="+mn-lt"/>
                  <a:cs typeface="+mn-lt"/>
                </a:rPr>
                <a:t>Koulutus</a:t>
              </a:r>
              <a:br>
                <a:rPr lang="en-US" sz="1600">
                  <a:cs typeface="Calibri"/>
                </a:rPr>
              </a:br>
              <a:r>
                <a:rPr lang="en-US" sz="1600">
                  <a:solidFill>
                    <a:srgbClr val="0C0C0C"/>
                  </a:solidFill>
                  <a:cs typeface="Calibri"/>
                </a:rPr>
                <a:t>So – </a:t>
              </a:r>
              <a:r>
                <a:rPr lang="en-US" sz="1600" err="1">
                  <a:solidFill>
                    <a:srgbClr val="0C0C0C"/>
                  </a:solidFill>
                  <a:cs typeface="Calibri"/>
                </a:rPr>
                <a:t>Sosiaalinen</a:t>
              </a:r>
              <a:r>
                <a:rPr lang="en-US" sz="1600">
                  <a:solidFill>
                    <a:srgbClr val="0C0C0C"/>
                  </a:solidFill>
                  <a:cs typeface="Calibri"/>
                </a:rPr>
                <a:t> </a:t>
              </a:r>
              <a:r>
                <a:rPr lang="en-US" sz="1600" err="1">
                  <a:solidFill>
                    <a:srgbClr val="0C0C0C"/>
                  </a:solidFill>
                  <a:cs typeface="Calibri"/>
                </a:rPr>
                <a:t>tuki</a:t>
              </a:r>
              <a:endParaRPr lang="en-US" sz="1600">
                <a:solidFill>
                  <a:srgbClr val="0C0C0C"/>
                </a:solidFill>
                <a:cs typeface="Calibri"/>
              </a:endParaRPr>
            </a:p>
            <a:p>
              <a:pPr>
                <a:defRPr/>
              </a:pPr>
              <a:r>
                <a:rPr lang="en-US" sz="1600">
                  <a:solidFill>
                    <a:srgbClr val="0C0C0C"/>
                  </a:solidFill>
                  <a:ea typeface="+mn-lt"/>
                  <a:cs typeface="+mn-lt"/>
                </a:rPr>
                <a:t>De – </a:t>
              </a:r>
              <a:r>
                <a:rPr lang="en-US" sz="1600" err="1">
                  <a:solidFill>
                    <a:srgbClr val="0C0C0C"/>
                  </a:solidFill>
                  <a:ea typeface="+mn-lt"/>
                  <a:cs typeface="+mn-lt"/>
                </a:rPr>
                <a:t>Demokraattisuus</a:t>
              </a:r>
              <a:endParaRPr lang="en-US" sz="1600">
                <a:ea typeface="+mn-lt"/>
                <a:cs typeface="+mn-lt"/>
              </a:endParaRPr>
            </a:p>
          </p:txBody>
        </p:sp>
        <p:sp>
          <p:nvSpPr>
            <p:cNvPr id="54" name="TextBox 53">
              <a:extLst>
                <a:ext uri="{FF2B5EF4-FFF2-40B4-BE49-F238E27FC236}">
                  <a16:creationId xmlns:a16="http://schemas.microsoft.com/office/drawing/2014/main" id="{E8D310DE-74A7-4429-AC92-3432957C2EAB}"/>
                </a:ext>
              </a:extLst>
            </p:cNvPr>
            <p:cNvSpPr txBox="1"/>
            <p:nvPr/>
          </p:nvSpPr>
          <p:spPr>
            <a:xfrm>
              <a:off x="4005327" y="4915806"/>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C0C0C"/>
                  </a:solidFill>
                  <a:effectLst/>
                  <a:uLnTx/>
                  <a:uFillTx/>
                  <a:latin typeface="Calibri" panose="020F0502020204030204"/>
                  <a:ea typeface="+mn-ea"/>
                  <a:cs typeface="Calibri"/>
                </a:rPr>
                <a:t>Ta – Tasa-</a:t>
              </a:r>
              <a:r>
                <a:rPr kumimoji="0" lang="en-US" sz="1600" b="0" i="0" u="none" strike="noStrike" kern="1200" cap="none" spc="0" normalizeH="0" baseline="0" noProof="0" err="1">
                  <a:ln>
                    <a:noFill/>
                  </a:ln>
                  <a:solidFill>
                    <a:srgbClr val="0C0C0C"/>
                  </a:solidFill>
                  <a:effectLst/>
                  <a:uLnTx/>
                  <a:uFillTx/>
                  <a:latin typeface="Calibri" panose="020F0502020204030204"/>
                  <a:ea typeface="+mn-ea"/>
                  <a:cs typeface="Calibri"/>
                </a:rPr>
                <a:t>arvo</a:t>
              </a:r>
              <a:endParaRPr lang="en-US" sz="1600" b="0" i="0" u="none" strike="noStrike" kern="1200" cap="none" spc="0" normalizeH="0" baseline="0" noProof="0">
                <a:ln>
                  <a:noFill/>
                </a:ln>
                <a:solidFill>
                  <a:srgbClr val="0C0C0C"/>
                </a:solidFill>
                <a:effectLst/>
                <a:uLnTx/>
                <a:uFillTx/>
                <a:latin typeface="Calibri" panose="020F0502020204030204"/>
                <a:cs typeface="Calibri"/>
              </a:endParaRPr>
            </a:p>
            <a:p>
              <a:pPr>
                <a:defRPr/>
              </a:pPr>
              <a:r>
                <a:rPr lang="en-US" sz="1600">
                  <a:solidFill>
                    <a:srgbClr val="0C0C0C"/>
                  </a:solidFill>
                  <a:ea typeface="+mn-lt"/>
                  <a:cs typeface="+mn-lt"/>
                </a:rPr>
                <a:t>Ty – </a:t>
              </a:r>
              <a:r>
                <a:rPr lang="en-US" sz="1600" err="1">
                  <a:solidFill>
                    <a:srgbClr val="0C0C0C"/>
                  </a:solidFill>
                  <a:ea typeface="+mn-lt"/>
                  <a:cs typeface="+mn-lt"/>
                </a:rPr>
                <a:t>Työllisyys</a:t>
              </a:r>
              <a:endParaRPr lang="en-US" sz="1600">
                <a:solidFill>
                  <a:srgbClr val="0C0C0C"/>
                </a:solidFill>
                <a:ea typeface="+mn-lt"/>
                <a:cs typeface="+mn-lt"/>
              </a:endParaRPr>
            </a:p>
            <a:p>
              <a:pPr>
                <a:defRPr/>
              </a:pPr>
              <a:r>
                <a:rPr lang="en-US" sz="1600">
                  <a:solidFill>
                    <a:srgbClr val="0C0C0C"/>
                  </a:solidFill>
                </a:rPr>
                <a:t>TE </a:t>
              </a:r>
              <a:r>
                <a:rPr lang="en-US" sz="1600">
                  <a:solidFill>
                    <a:srgbClr val="0C0C0C"/>
                  </a:solidFill>
                  <a:ea typeface="+mn-lt"/>
                  <a:cs typeface="Calibri" panose="020F0502020204030204"/>
                </a:rPr>
                <a:t>–</a:t>
              </a:r>
              <a:r>
                <a:rPr lang="en-US" sz="1600">
                  <a:solidFill>
                    <a:srgbClr val="0C0C0C"/>
                  </a:solidFill>
                </a:rPr>
                <a:t> </a:t>
              </a:r>
              <a:r>
                <a:rPr lang="en-US" sz="1600" err="1">
                  <a:solidFill>
                    <a:srgbClr val="0C0C0C"/>
                  </a:solidFill>
                </a:rPr>
                <a:t>Tyytyväisyys</a:t>
              </a:r>
              <a:r>
                <a:rPr lang="en-US" sz="1600">
                  <a:solidFill>
                    <a:srgbClr val="0C0C0C"/>
                  </a:solidFill>
                </a:rPr>
                <a:t> </a:t>
              </a:r>
              <a:r>
                <a:rPr lang="en-US" sz="1600" err="1">
                  <a:solidFill>
                    <a:srgbClr val="0C0C0C"/>
                  </a:solidFill>
                </a:rPr>
                <a:t>elämään</a:t>
              </a:r>
              <a:br>
                <a:rPr lang="en-US" sz="1600">
                  <a:cs typeface="Calibri"/>
                </a:rPr>
              </a:br>
              <a:r>
                <a:rPr lang="en-US" sz="1600">
                  <a:solidFill>
                    <a:srgbClr val="0C0C0C"/>
                  </a:solidFill>
                  <a:ea typeface="+mn-lt"/>
                  <a:cs typeface="+mn-lt"/>
                </a:rPr>
                <a:t>El – </a:t>
              </a:r>
              <a:r>
                <a:rPr lang="en-US" sz="1600" err="1">
                  <a:solidFill>
                    <a:srgbClr val="0C0C0C"/>
                  </a:solidFill>
                  <a:ea typeface="+mn-lt"/>
                  <a:cs typeface="+mn-lt"/>
                </a:rPr>
                <a:t>Elinajanodote</a:t>
              </a:r>
              <a:endParaRPr lang="en-US" sz="1600">
                <a:ea typeface="+mn-lt"/>
                <a:cs typeface="+mn-lt"/>
              </a:endParaRPr>
            </a:p>
            <a:p>
              <a:pPr lvl="0">
                <a:defRPr/>
              </a:pPr>
              <a:r>
                <a:rPr lang="en-US" sz="1600">
                  <a:solidFill>
                    <a:srgbClr val="0C0C0C"/>
                  </a:solidFill>
                </a:rPr>
                <a:t>Ra – </a:t>
              </a:r>
              <a:r>
                <a:rPr lang="en-US" sz="1600" err="1">
                  <a:solidFill>
                    <a:srgbClr val="0C0C0C"/>
                  </a:solidFill>
                </a:rPr>
                <a:t>Ravitsemus</a:t>
              </a:r>
              <a:endParaRPr lang="en-US" sz="1600">
                <a:solidFill>
                  <a:srgbClr val="0C0C0C"/>
                </a:solidFill>
                <a:cs typeface="Calibri"/>
              </a:endParaRPr>
            </a:p>
            <a:p>
              <a:pPr>
                <a:defRPr/>
              </a:pPr>
              <a:endParaRPr lang="en-US" sz="1600"/>
            </a:p>
          </p:txBody>
        </p:sp>
      </p:grpSp>
      <p:sp>
        <p:nvSpPr>
          <p:cNvPr id="12" name="Content Placeholder 6">
            <a:extLst>
              <a:ext uri="{FF2B5EF4-FFF2-40B4-BE49-F238E27FC236}">
                <a16:creationId xmlns:a16="http://schemas.microsoft.com/office/drawing/2014/main" id="{1E2ECB4D-EAEB-4EC1-84A7-EEB055B9C0FC}"/>
              </a:ext>
            </a:extLst>
          </p:cNvPr>
          <p:cNvSpPr txBox="1">
            <a:spLocks/>
          </p:cNvSpPr>
          <p:nvPr/>
        </p:nvSpPr>
        <p:spPr>
          <a:xfrm>
            <a:off x="6313059" y="797978"/>
            <a:ext cx="5130665" cy="3459404"/>
          </a:xfrm>
          <a:prstGeom prst="rect">
            <a:avLst/>
          </a:prstGeom>
          <a:noFill/>
          <a:ln>
            <a:noFill/>
          </a:ln>
        </p:spPr>
        <p:txBody>
          <a:bodyPr vert="horz" wrap="square" lIns="91440" tIns="45720" rIns="91440" bIns="45720" anchor="t" anchorCtr="0" compatLnSpc="1">
            <a:normAutofit fontScale="925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i-FI" sz="3200" b="0" i="0" u="none" strike="noStrike" kern="1200" cap="none" spc="0" baseline="0">
                <a:solidFill>
                  <a:srgbClr val="1D1D1E"/>
                </a:solidFill>
                <a:uFillTx/>
                <a:latin typeface="Calibri"/>
                <a:ea typeface="Open Sans Light" pitchFamily="34"/>
                <a:cs typeface="Open Sans Ligh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i-FI" sz="2800" b="0" i="0" u="none" strike="noStrike" kern="1200" cap="none" spc="0" baseline="0">
                <a:solidFill>
                  <a:srgbClr val="1D1D1E"/>
                </a:solidFill>
                <a:uFillTx/>
                <a:latin typeface="Calibri" pitchFamily="34"/>
                <a:ea typeface="Open Sans Light" pitchFamily="34"/>
                <a:cs typeface="Calibri"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i-FI" sz="2400" b="0" i="0" u="none" strike="noStrike" kern="1200" cap="none" spc="0" baseline="0">
                <a:solidFill>
                  <a:srgbClr val="1D1D1E"/>
                </a:solidFill>
                <a:uFillTx/>
                <a:latin typeface="Calibri"/>
                <a:ea typeface="Open Sans Light" pitchFamily="34"/>
                <a:cs typeface="Open Sans Ligh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i-FI" sz="2000" b="0" i="0" u="none" strike="noStrike" kern="1200" cap="none" spc="0" baseline="0">
                <a:solidFill>
                  <a:srgbClr val="1D1D1E"/>
                </a:solidFill>
                <a:uFillTx/>
                <a:latin typeface="Calibri"/>
                <a:ea typeface="Open Sans Light" pitchFamily="34"/>
                <a:cs typeface="Open Sans Ligh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i-FI" sz="1800" b="0" i="0" u="none" strike="noStrike" kern="1200" cap="none" spc="0" baseline="0">
                <a:solidFill>
                  <a:srgbClr val="1D1D1E"/>
                </a:solidFill>
                <a:uFillTx/>
                <a:latin typeface="Calibri"/>
                <a:ea typeface="Open Sans Light" pitchFamily="34"/>
                <a:cs typeface="Open Sans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fi-FI">
                <a:ea typeface="Open Sans Light"/>
                <a:cs typeface="Open Sans Light"/>
              </a:rPr>
              <a:t>Maailman tila 2015</a:t>
            </a:r>
          </a:p>
          <a:p>
            <a:pPr>
              <a:buFont typeface="Arial" panose="020B0604020202020204" pitchFamily="34" charset="0"/>
              <a:buChar char="•"/>
              <a:defRPr/>
            </a:pPr>
            <a:r>
              <a:rPr lang="fi-FI">
                <a:ea typeface="Open Sans Light"/>
                <a:cs typeface="Open Sans Light"/>
              </a:rPr>
              <a:t>Turvallinen</a:t>
            </a:r>
            <a:r>
              <a:rPr kumimoji="0" lang="fi-FI" sz="3200" b="0" i="0" u="none" strike="noStrike" kern="1200" cap="none" spc="0" normalizeH="0" baseline="0" noProof="0">
                <a:ln>
                  <a:noFill/>
                </a:ln>
                <a:solidFill>
                  <a:srgbClr val="1D1D1E"/>
                </a:solidFill>
                <a:effectLst/>
                <a:uLnTx/>
                <a:uFillTx/>
                <a:latin typeface="Calibri"/>
                <a:ea typeface="Open Sans Light"/>
                <a:cs typeface="Open Sans Light"/>
              </a:rPr>
              <a:t> ja </a:t>
            </a:r>
            <a:r>
              <a:rPr lang="fi-FI">
                <a:ea typeface="Open Sans Light"/>
                <a:cs typeface="Open Sans Light"/>
              </a:rPr>
              <a:t>reilu</a:t>
            </a:r>
            <a:r>
              <a:rPr kumimoji="0" lang="fi-FI" sz="3200" b="0" i="0" u="none" strike="noStrike" kern="1200" cap="none" spc="0" normalizeH="0" baseline="0" noProof="0">
                <a:ln>
                  <a:noFill/>
                </a:ln>
                <a:solidFill>
                  <a:srgbClr val="1D1D1E"/>
                </a:solidFill>
                <a:effectLst/>
                <a:uLnTx/>
                <a:uFillTx/>
                <a:latin typeface="Calibri"/>
                <a:ea typeface="Open Sans Light"/>
                <a:cs typeface="Open Sans Light"/>
              </a:rPr>
              <a:t> </a:t>
            </a:r>
            <a:r>
              <a:rPr lang="fi-FI">
                <a:ea typeface="Open Sans Light"/>
                <a:cs typeface="Open Sans Light"/>
              </a:rPr>
              <a:t>tila ihmisen toiminnalle, "donitsitalous"</a:t>
            </a:r>
            <a:endParaRPr lang="fi-FI"/>
          </a:p>
          <a:p>
            <a:pPr marR="0" lvl="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kumimoji="0" lang="fi-FI" sz="3200" b="0" i="0" u="none" strike="noStrike" kern="1200" cap="none" spc="0" normalizeH="0" baseline="0" noProof="0">
                <a:ln>
                  <a:noFill/>
                </a:ln>
                <a:solidFill>
                  <a:srgbClr val="1D1D1E"/>
                </a:solidFill>
                <a:effectLst/>
                <a:uLnTx/>
                <a:uFillTx/>
                <a:latin typeface="Calibri"/>
                <a:ea typeface="Open Sans Light"/>
                <a:cs typeface="Open Sans Light"/>
              </a:rPr>
              <a:t>Kuinka kaikkien ihmisten tarpeet voidaan täyttää rajallisella maapallolla?</a:t>
            </a:r>
            <a:endParaRPr lang="fi-FI" sz="3200" b="0" i="0" u="none" strike="noStrike" kern="1200" cap="none" spc="0" normalizeH="0" baseline="0" noProof="0">
              <a:ln>
                <a:noFill/>
              </a:ln>
              <a:solidFill>
                <a:srgbClr val="1D1D1E"/>
              </a:solidFill>
              <a:effectLst/>
              <a:uLnTx/>
              <a:uFillTx/>
              <a:latin typeface="Calibri"/>
              <a:ea typeface="Open Sans Light"/>
              <a:cs typeface="Open Sans Light"/>
            </a:endParaRPr>
          </a:p>
          <a:p>
            <a:pPr>
              <a:buFont typeface="Arial" panose="020B0604020202020204" pitchFamily="34" charset="0"/>
              <a:buChar char="•"/>
              <a:defRPr/>
            </a:pPr>
            <a:r>
              <a:rPr lang="fi-FI">
                <a:ea typeface="Open Sans Light"/>
                <a:cs typeface="Calibri"/>
                <a:hlinkClick r:id="rId4"/>
              </a:rPr>
              <a:t>https://goodlife.leeds.ac.uk/</a:t>
            </a:r>
            <a:r>
              <a:rPr lang="fi-FI">
                <a:ea typeface="Open Sans Light"/>
                <a:cs typeface="Calibri"/>
              </a:rPr>
              <a:t> </a:t>
            </a:r>
            <a:endParaRPr lang="fi-FI">
              <a:ea typeface="Open Sans Light"/>
              <a:cs typeface="Open Sans Light"/>
            </a:endParaRPr>
          </a:p>
        </p:txBody>
      </p:sp>
      <p:sp>
        <p:nvSpPr>
          <p:cNvPr id="13" name="Content Placeholder 6">
            <a:extLst>
              <a:ext uri="{FF2B5EF4-FFF2-40B4-BE49-F238E27FC236}">
                <a16:creationId xmlns:a16="http://schemas.microsoft.com/office/drawing/2014/main" id="{69AEB9C6-8A1C-4538-B81A-9FC58D78EC37}"/>
              </a:ext>
            </a:extLst>
          </p:cNvPr>
          <p:cNvSpPr txBox="1">
            <a:spLocks/>
          </p:cNvSpPr>
          <p:nvPr/>
        </p:nvSpPr>
        <p:spPr>
          <a:xfrm>
            <a:off x="7626111" y="5551388"/>
            <a:ext cx="3708195" cy="723014"/>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i-FI" sz="3200" b="0" i="0" u="none" strike="noStrike" kern="1200" cap="none" spc="0" baseline="0">
                <a:solidFill>
                  <a:srgbClr val="1D1D1E"/>
                </a:solidFill>
                <a:uFillTx/>
                <a:latin typeface="Calibri"/>
                <a:ea typeface="Open Sans Light" pitchFamily="34"/>
                <a:cs typeface="Open Sans Light"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i-FI" sz="2800" b="0" i="0" u="none" strike="noStrike" kern="1200" cap="none" spc="0" baseline="0">
                <a:solidFill>
                  <a:srgbClr val="1D1D1E"/>
                </a:solidFill>
                <a:uFillTx/>
                <a:latin typeface="Calibri" pitchFamily="34"/>
                <a:ea typeface="Open Sans Light" pitchFamily="34"/>
                <a:cs typeface="Calibri"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i-FI" sz="2400" b="0" i="0" u="none" strike="noStrike" kern="1200" cap="none" spc="0" baseline="0">
                <a:solidFill>
                  <a:srgbClr val="1D1D1E"/>
                </a:solidFill>
                <a:uFillTx/>
                <a:latin typeface="Calibri"/>
                <a:ea typeface="Open Sans Light" pitchFamily="34"/>
                <a:cs typeface="Open Sans Light"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i-FI" sz="2000" b="0" i="0" u="none" strike="noStrike" kern="1200" cap="none" spc="0" baseline="0">
                <a:solidFill>
                  <a:srgbClr val="1D1D1E"/>
                </a:solidFill>
                <a:uFillTx/>
                <a:latin typeface="Calibri"/>
                <a:ea typeface="Open Sans Light" pitchFamily="34"/>
                <a:cs typeface="Open Sans Light"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i-FI" sz="1800" b="0" i="0" u="none" strike="noStrike" kern="1200" cap="none" spc="0" baseline="0">
                <a:solidFill>
                  <a:srgbClr val="1D1D1E"/>
                </a:solidFill>
                <a:uFillTx/>
                <a:latin typeface="Calibri"/>
                <a:ea typeface="Open Sans Light" pitchFamily="34"/>
                <a:cs typeface="Open Sans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fi-FI" sz="1800" b="0" i="0" u="none" strike="noStrike" kern="1200" cap="none" spc="0" normalizeH="0" baseline="0" noProof="0">
                <a:ln>
                  <a:noFill/>
                </a:ln>
                <a:solidFill>
                  <a:srgbClr val="1D1D1E"/>
                </a:solidFill>
                <a:effectLst/>
                <a:uLnTx/>
                <a:uFillTx/>
                <a:latin typeface="Calibri"/>
                <a:ea typeface="Open Sans Light" pitchFamily="34"/>
                <a:cs typeface="Open Sans Light" pitchFamily="34"/>
              </a:rPr>
              <a:t>Aineisto ja kuvat:</a:t>
            </a:r>
            <a:br>
              <a:rPr kumimoji="0" lang="fi-FI" sz="1800" b="0" i="0" u="none" strike="noStrike" kern="1200" cap="none" spc="0" normalizeH="0" baseline="0" noProof="0">
                <a:ln>
                  <a:noFill/>
                </a:ln>
                <a:solidFill>
                  <a:srgbClr val="1D1D1E"/>
                </a:solidFill>
                <a:effectLst/>
                <a:uLnTx/>
                <a:uFillTx/>
                <a:latin typeface="Calibri"/>
                <a:ea typeface="Open Sans Light" pitchFamily="34"/>
                <a:cs typeface="Open Sans Light" pitchFamily="34"/>
              </a:rPr>
            </a:br>
            <a:r>
              <a:rPr kumimoji="0" lang="fi-FI" sz="1800" b="0" i="0" u="none" strike="noStrike" kern="1200" cap="none" spc="0" normalizeH="0" baseline="0" noProof="0" err="1">
                <a:ln>
                  <a:noFill/>
                </a:ln>
                <a:solidFill>
                  <a:srgbClr val="1D1D1E"/>
                </a:solidFill>
                <a:effectLst/>
                <a:uLnTx/>
                <a:uFillTx/>
                <a:latin typeface="Calibri"/>
                <a:ea typeface="Open Sans Light" pitchFamily="34"/>
                <a:cs typeface="Open Sans Light" pitchFamily="34"/>
              </a:rPr>
              <a:t>Fanning</a:t>
            </a:r>
            <a:r>
              <a:rPr kumimoji="0" lang="fi-FI" sz="1800" b="0" i="0" u="none" strike="noStrike" kern="1200" cap="none" spc="0" normalizeH="0" baseline="0" noProof="0">
                <a:ln>
                  <a:noFill/>
                </a:ln>
                <a:solidFill>
                  <a:srgbClr val="1D1D1E"/>
                </a:solidFill>
                <a:effectLst/>
                <a:uLnTx/>
                <a:uFillTx/>
                <a:latin typeface="Calibri"/>
                <a:ea typeface="Open Sans Light" pitchFamily="34"/>
                <a:cs typeface="Open Sans Light" pitchFamily="34"/>
              </a:rPr>
              <a:t> et </a:t>
            </a:r>
            <a:r>
              <a:rPr kumimoji="0" lang="fi-FI" sz="1800" b="0" i="0" u="none" strike="noStrike" kern="1200" cap="none" spc="0" normalizeH="0" baseline="0" noProof="0" err="1">
                <a:ln>
                  <a:noFill/>
                </a:ln>
                <a:solidFill>
                  <a:srgbClr val="1D1D1E"/>
                </a:solidFill>
                <a:effectLst/>
                <a:uLnTx/>
                <a:uFillTx/>
                <a:latin typeface="Calibri"/>
                <a:ea typeface="Open Sans Light" pitchFamily="34"/>
                <a:cs typeface="Open Sans Light" pitchFamily="34"/>
              </a:rPr>
              <a:t>al</a:t>
            </a:r>
            <a:r>
              <a:rPr kumimoji="0" lang="fi-FI" sz="1800" b="0" i="0" u="none" strike="noStrike" kern="1200" cap="none" spc="0" normalizeH="0" baseline="0" noProof="0">
                <a:ln>
                  <a:noFill/>
                </a:ln>
                <a:solidFill>
                  <a:srgbClr val="1D1D1E"/>
                </a:solidFill>
                <a:effectLst/>
                <a:uLnTx/>
                <a:uFillTx/>
                <a:latin typeface="Calibri"/>
                <a:ea typeface="Open Sans Light" pitchFamily="34"/>
                <a:cs typeface="Open Sans Light" pitchFamily="34"/>
              </a:rPr>
              <a:t> (2022) Nat </a:t>
            </a:r>
            <a:r>
              <a:rPr kumimoji="0" lang="fi-FI" sz="1800" b="0" i="0" u="none" strike="noStrike" kern="1200" cap="none" spc="0" normalizeH="0" baseline="0" noProof="0" err="1">
                <a:ln>
                  <a:noFill/>
                </a:ln>
                <a:solidFill>
                  <a:srgbClr val="1D1D1E"/>
                </a:solidFill>
                <a:effectLst/>
                <a:uLnTx/>
                <a:uFillTx/>
                <a:latin typeface="Calibri"/>
                <a:ea typeface="Open Sans Light" pitchFamily="34"/>
                <a:cs typeface="Open Sans Light" pitchFamily="34"/>
              </a:rPr>
              <a:t>Sust</a:t>
            </a:r>
            <a:r>
              <a:rPr kumimoji="0" lang="fi-FI" sz="1800" b="0" i="0" u="none" strike="noStrike" kern="1200" cap="none" spc="0" normalizeH="0" baseline="0" noProof="0">
                <a:ln>
                  <a:noFill/>
                </a:ln>
                <a:solidFill>
                  <a:srgbClr val="1D1D1E"/>
                </a:solidFill>
                <a:effectLst/>
                <a:uLnTx/>
                <a:uFillTx/>
                <a:latin typeface="Calibri"/>
                <a:ea typeface="Open Sans Light" pitchFamily="34"/>
                <a:cs typeface="Open Sans Light" pitchFamily="34"/>
              </a:rPr>
              <a:t> 5: 26-36</a:t>
            </a:r>
          </a:p>
        </p:txBody>
      </p:sp>
    </p:spTree>
    <p:extLst>
      <p:ext uri="{BB962C8B-B14F-4D97-AF65-F5344CB8AC3E}">
        <p14:creationId xmlns:p14="http://schemas.microsoft.com/office/powerpoint/2010/main" val="1398699503"/>
      </p:ext>
    </p:extLst>
  </p:cSld>
  <p:clrMapOvr>
    <a:masterClrMapping/>
  </p:clrMapOvr>
</p:sld>
</file>

<file path=ppt/theme/theme1.xml><?xml version="1.0" encoding="utf-8"?>
<a:theme xmlns:a="http://schemas.openxmlformats.org/drawingml/2006/main" name="1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ukautettu suunnittelumalli">
  <a:themeElements>
    <a:clrScheme name="POLKUKARTTA VÄRIT">
      <a:dk1>
        <a:srgbClr val="393A3C"/>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ukautettu suunnittelumalli">
  <a:themeElements>
    <a:clrScheme name="Polku-teema">
      <a:dk1>
        <a:srgbClr val="393A3C"/>
      </a:dk1>
      <a:lt1>
        <a:srgbClr val="FFFFFF"/>
      </a:lt1>
      <a:dk2>
        <a:srgbClr val="132658"/>
      </a:dk2>
      <a:lt2>
        <a:srgbClr val="9B9C9F"/>
      </a:lt2>
      <a:accent1>
        <a:srgbClr val="FF007B"/>
      </a:accent1>
      <a:accent2>
        <a:srgbClr val="FFE047"/>
      </a:accent2>
      <a:accent3>
        <a:srgbClr val="132658"/>
      </a:accent3>
      <a:accent4>
        <a:srgbClr val="FF0000"/>
      </a:accent4>
      <a:accent5>
        <a:srgbClr val="9B9C9F"/>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lkukartta powerpoint -pohja_OPETUSKÄYTTÖÖN.pptx" id="{CD19CE07-3FF7-430C-9DA5-A4F0AE45581B}" vid="{4AC73760-F468-4FE6-9A8C-AB766B5FC8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30070ADBF961541925812843A26F9DF" ma:contentTypeVersion="16" ma:contentTypeDescription="Luo uusi asiakirja." ma:contentTypeScope="" ma:versionID="4a22706a16ba29488347010baea209b8">
  <xsd:schema xmlns:xsd="http://www.w3.org/2001/XMLSchema" xmlns:xs="http://www.w3.org/2001/XMLSchema" xmlns:p="http://schemas.microsoft.com/office/2006/metadata/properties" xmlns:ns2="503b9d93-8403-4a46-a24c-0a6129fcdba3" xmlns:ns3="28107539-3d8a-449e-a535-c91582e78a7d" targetNamespace="http://schemas.microsoft.com/office/2006/metadata/properties" ma:root="true" ma:fieldsID="96ced80a4c7f77c99013c7192fbbb39d" ns2:_="" ns3:_="">
    <xsd:import namespace="503b9d93-8403-4a46-a24c-0a6129fcdba3"/>
    <xsd:import namespace="28107539-3d8a-449e-a535-c91582e7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b9d93-8403-4a46-a24c-0a6129fcd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107539-3d8a-449e-a535-c91582e78a7d"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05661c62-8036-41d3-af5d-058d2083e07c}" ma:internalName="TaxCatchAll" ma:showField="CatchAllData" ma:web="28107539-3d8a-449e-a535-c91582e7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107539-3d8a-449e-a535-c91582e78a7d" xsi:nil="true"/>
    <lcf76f155ced4ddcb4097134ff3c332f xmlns="503b9d93-8403-4a46-a24c-0a6129fcdb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063FAA-B6FD-455D-ACD0-9035C1146EA9}">
  <ds:schemaRefs>
    <ds:schemaRef ds:uri="28107539-3d8a-449e-a535-c91582e78a7d"/>
    <ds:schemaRef ds:uri="503b9d93-8403-4a46-a24c-0a6129fcdb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FB9775-C465-45E9-BD66-9DA8CF26A522}">
  <ds:schemaRefs>
    <ds:schemaRef ds:uri="http://schemas.microsoft.com/sharepoint/v3/contenttype/forms"/>
  </ds:schemaRefs>
</ds:datastoreItem>
</file>

<file path=customXml/itemProps3.xml><?xml version="1.0" encoding="utf-8"?>
<ds:datastoreItem xmlns:ds="http://schemas.openxmlformats.org/officeDocument/2006/customXml" ds:itemID="{3CBC93C4-2553-4FCD-9AEF-A5B16EAE70FC}">
  <ds:schemaRefs>
    <ds:schemaRef ds:uri="28107539-3d8a-449e-a535-c91582e78a7d"/>
    <ds:schemaRef ds:uri="503b9d93-8403-4a46-a24c-0a6129fcdb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14</Notes>
  <HiddenSlides>0</HiddenSlide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1_Mukautettu suunnittelumalli</vt:lpstr>
      <vt:lpstr>2_Mukautettu suunnittelumalli</vt:lpstr>
      <vt:lpstr>1_Mukautettu suunnittelumalli</vt:lpstr>
      <vt:lpstr>3_Mukautettu suunnittelumalli</vt:lpstr>
      <vt:lpstr>Office Theme</vt:lpstr>
      <vt:lpstr>Ekologinen kestävyys</vt:lpstr>
      <vt:lpstr>Opetusmateriaalin kuvaus</vt:lpstr>
      <vt:lpstr>Lisenssiehdot</vt:lpstr>
      <vt:lpstr>Kestävyyden perusteet</vt:lpstr>
      <vt:lpstr>Mitä kestävyys on?</vt:lpstr>
      <vt:lpstr>Kestävän kehityksen kolme ulottuvuutta</vt:lpstr>
      <vt:lpstr>YK:n kestävän kehityksen tavoitteet, Agenda2030  https://www.un.org/sustainabledevelopment/ </vt:lpstr>
      <vt:lpstr>  Kestävän kehityksen "hääkakku" </vt:lpstr>
      <vt:lpstr>PowerPoint Presentation</vt:lpstr>
      <vt:lpstr>Planeetan rajat (”ekologinen katto”)</vt:lpstr>
      <vt:lpstr>Hiilidioksidipitoisuus on räjähtävässä kasvussa</vt:lpstr>
      <vt:lpstr>Energian kulutus kasvaa</vt:lpstr>
      <vt:lpstr>Planeetan rajat (”ekologinen katto”)</vt:lpstr>
      <vt:lpstr>Sosiaalinen perusta</vt:lpstr>
      <vt:lpstr>Äärimmäinen köyhyys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Lasse Eskola</dc:creator>
  <cp:revision>1</cp:revision>
  <dcterms:created xsi:type="dcterms:W3CDTF">2020-12-14T09:47:31Z</dcterms:created>
  <dcterms:modified xsi:type="dcterms:W3CDTF">2023-06-20T10:12:20Z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0x010100730070ADBF961541925812843A26F9DF</vt:lpwstr>
  </property>
  <property fmtid="{D5CDD505-2E9C-101B-9397-08002B2CF9AE}" pid="3" name="MediaServiceImageTags">
    <vt:lpwstr/>
  </property>
</Properties>
</file>