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69" r:id="rId4"/>
  </p:sldMasterIdLst>
  <p:notesMasterIdLst>
    <p:notesMasterId r:id="rId11"/>
  </p:notesMasterIdLst>
  <p:sldIdLst>
    <p:sldId id="287" r:id="rId5"/>
    <p:sldId id="292" r:id="rId6"/>
    <p:sldId id="291" r:id="rId7"/>
    <p:sldId id="264" r:id="rId8"/>
    <p:sldId id="293" r:id="rId9"/>
    <p:sldId id="277" r:id="rId10"/>
  </p:sldIdLst>
  <p:sldSz cx="12192000" cy="6858000"/>
  <p:notesSz cx="6858000" cy="9144000"/>
  <p:embeddedFontLst>
    <p:embeddedFont>
      <p:font typeface="Arial Rounded MT Bold" panose="020F0704030504030204" pitchFamily="34" charset="0"/>
      <p:regular r:id="rId12"/>
    </p:embeddedFont>
    <p:embeddedFont>
      <p:font typeface="Source Sans Pro" panose="020B0503030403020204" pitchFamily="34" charset="0"/>
      <p:regular r:id="rId13"/>
      <p:bold r:id="rId14"/>
      <p:italic r:id="rId15"/>
      <p:boldItalic r:id="rId16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font" Target="fonts/font2.fntdata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font" Target="fonts/font1.fntdata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font" Target="fonts/font5.fntdata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font" Target="fonts/font4.fntdata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font" Target="fonts/font3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7" name="Google Shape;157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7" name="Google Shape;157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3849332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tsikko kuvalla 5">
  <p:cSld name="Otsikko kuvalla 5">
    <p:bg>
      <p:bgPr>
        <a:solidFill>
          <a:schemeClr val="dk1"/>
        </a:solidFill>
        <a:effectLst/>
      </p:bgPr>
    </p:bg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Google Shape;29;p6"/>
          <p:cNvPicPr preferRelativeResize="0"/>
          <p:nvPr/>
        </p:nvPicPr>
        <p:blipFill rotWithShape="1">
          <a:blip r:embed="rId2">
            <a:alphaModFix amt="44000"/>
          </a:blip>
          <a:srcRect l="2991" t="18157" r="1058" b="840"/>
          <a:stretch/>
        </p:blipFill>
        <p:spPr>
          <a:xfrm>
            <a:off x="-1" y="0"/>
            <a:ext cx="12192001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30" name="Google Shape;30;p6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Source Sans Pro"/>
              <a:buNone/>
              <a:defRPr sz="6000" b="1" i="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6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pic>
        <p:nvPicPr>
          <p:cNvPr id="32" name="Google Shape;32;p6" descr="A close up of a sign &#10; &#10;Description automatically generated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418315" y="5929447"/>
            <a:ext cx="1478492" cy="65423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tsikko oranssi">
  <p:cSld name="Otsikko oranssi"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9"/>
          <p:cNvSpPr/>
          <p:nvPr/>
        </p:nvSpPr>
        <p:spPr>
          <a:xfrm>
            <a:off x="0" y="0"/>
            <a:ext cx="12192000" cy="5735637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89" name="Google Shape;89;p19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Source Sans Pro"/>
              <a:buNone/>
              <a:defRPr sz="60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0" name="Google Shape;90;p19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pic>
        <p:nvPicPr>
          <p:cNvPr id="91" name="Google Shape;91;p19" descr="A close up of a sign &#10; &#10;Description automatically generated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423394" y="5941512"/>
            <a:ext cx="1456554" cy="6445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tsikko keltainen">
  <p:cSld name="Otsikko keltainen"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20"/>
          <p:cNvSpPr/>
          <p:nvPr/>
        </p:nvSpPr>
        <p:spPr>
          <a:xfrm>
            <a:off x="0" y="0"/>
            <a:ext cx="12192000" cy="5735637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94" name="Google Shape;94;p20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Source Sans Pro"/>
              <a:buNone/>
              <a:defRPr sz="60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5" name="Google Shape;95;p20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>
                <a:solidFill>
                  <a:schemeClr val="dk1"/>
                </a:solidFill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pic>
        <p:nvPicPr>
          <p:cNvPr id="96" name="Google Shape;96;p20" descr="A close up of a sign &#10; &#10;Description automatically generated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423394" y="5941512"/>
            <a:ext cx="1456554" cy="6445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tsikko vihreä">
  <p:cSld name="Otsikko vihreä"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21"/>
          <p:cNvSpPr/>
          <p:nvPr/>
        </p:nvSpPr>
        <p:spPr>
          <a:xfrm>
            <a:off x="0" y="0"/>
            <a:ext cx="12192000" cy="5735637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99" name="Google Shape;99;p21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Source Sans Pro"/>
              <a:buNone/>
              <a:defRPr sz="60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0" name="Google Shape;100;p21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pic>
        <p:nvPicPr>
          <p:cNvPr id="101" name="Google Shape;101;p21" descr="A close up of a sign &#10; &#10;Description automatically generated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423394" y="5941512"/>
            <a:ext cx="1456554" cy="6445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tsikko vaalea vihreä">
  <p:cSld name="Otsikko vaalea vihreä"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22"/>
          <p:cNvSpPr/>
          <p:nvPr/>
        </p:nvSpPr>
        <p:spPr>
          <a:xfrm>
            <a:off x="0" y="0"/>
            <a:ext cx="12192000" cy="5735637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104" name="Google Shape;104;p22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Source Sans Pro"/>
              <a:buNone/>
              <a:defRPr sz="60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5" name="Google Shape;105;p22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pic>
        <p:nvPicPr>
          <p:cNvPr id="106" name="Google Shape;106;p22" descr="A close up of a sign &#10; &#10;Description automatically generated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423394" y="5941512"/>
            <a:ext cx="1456554" cy="6445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erusdia" type="obj">
  <p:cSld name="OBJECT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1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10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0650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50" name="Google Shape;50;p10" descr="A close up of a sign &#10; &#10;Description automatically generated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423394" y="5941512"/>
            <a:ext cx="1456554" cy="6445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Kaksi sisältöä" type="twoObj">
  <p:cSld name="TWO_OBJECTS"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1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4" name="Google Shape;54;p11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0842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55" name="Google Shape;55;p11" descr="A close up of a sign &#10; &#10;Description automatically generated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423394" y="5941512"/>
            <a:ext cx="1456554" cy="6445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äliotsikko" type="secHead">
  <p:cSld name="SECTION_HEADER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2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Source Sans Pro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8" name="Google Shape;58;p12"/>
          <p:cNvSpPr txBox="1">
            <a:spLocks noGrp="1"/>
          </p:cNvSpPr>
          <p:nvPr>
            <p:ph type="body" idx="1"/>
          </p:nvPr>
        </p:nvSpPr>
        <p:spPr>
          <a:xfrm>
            <a:off x="831850" y="4589464"/>
            <a:ext cx="10515600" cy="12723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pic>
        <p:nvPicPr>
          <p:cNvPr id="59" name="Google Shape;59;p12" descr="A close up of a sign &#10; &#10;Description automatically generated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423394" y="5941512"/>
            <a:ext cx="1456554" cy="6445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ailu" type="twoTxTwoObj">
  <p:cSld name="TWO_OBJECTS_WITH_TEXT"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3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2" name="Google Shape;62;p13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63" name="Google Shape;63;p13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4" name="Google Shape;64;p13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65" name="Google Shape;65;p13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3663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66" name="Google Shape;66;p13" descr="A close up of a sign &#10; &#10;Description automatically generated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423394" y="5941512"/>
            <a:ext cx="1456554" cy="6445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elkkä otsikko" type="titleOnly">
  <p:cSld name="TITLE_ONLY"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pic>
        <p:nvPicPr>
          <p:cNvPr id="69" name="Google Shape;69;p14" descr="A close up of a sign &#10; &#10;Description automatically generated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423394" y="5941512"/>
            <a:ext cx="1456554" cy="6445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yhjä" type="blank">
  <p:cSld name="BLANK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" name="Google Shape;71;p15" descr="A close up of a sign &#10; &#10;Description automatically generated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423394" y="5941512"/>
            <a:ext cx="1456554" cy="6445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Kuva/sisältö" type="objTx">
  <p:cSld name="OBJECT_WITH_CAPTION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6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Source Sans Pro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6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75" name="Google Shape;75;p16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pic>
        <p:nvPicPr>
          <p:cNvPr id="76" name="Google Shape;76;p16" descr="A close up of a sign &#10; &#10;Description automatically generated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423394" y="5941512"/>
            <a:ext cx="1456554" cy="6445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tsikko vaalea sininen">
  <p:cSld name="Otsikko vaalea sininen"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8"/>
          <p:cNvSpPr/>
          <p:nvPr/>
        </p:nvSpPr>
        <p:spPr>
          <a:xfrm>
            <a:off x="0" y="0"/>
            <a:ext cx="12192000" cy="573563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84" name="Google Shape;84;p18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Source Sans Pro"/>
              <a:buNone/>
              <a:defRPr sz="60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5" name="Google Shape;85;p18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pic>
        <p:nvPicPr>
          <p:cNvPr id="86" name="Google Shape;86;p18" descr="A close up of a sign &#10; &#10;Description automatically generated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423394" y="5941512"/>
            <a:ext cx="1456554" cy="6445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Source Sans Pro"/>
              <a:buNone/>
              <a:defRPr sz="44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2" r:id="rId1"/>
    <p:sldLayoutId id="2147483656" r:id="rId2"/>
    <p:sldLayoutId id="2147483657" r:id="rId3"/>
    <p:sldLayoutId id="2147483658" r:id="rId4"/>
    <p:sldLayoutId id="2147483659" r:id="rId5"/>
    <p:sldLayoutId id="2147483660" r:id="rId6"/>
    <p:sldLayoutId id="2147483661" r:id="rId7"/>
    <p:sldLayoutId id="2147483662" r:id="rId8"/>
    <p:sldLayoutId id="2147483664" r:id="rId9"/>
    <p:sldLayoutId id="2147483665" r:id="rId10"/>
    <p:sldLayoutId id="2147483666" r:id="rId11"/>
    <p:sldLayoutId id="2147483667" r:id="rId12"/>
    <p:sldLayoutId id="2147483668" r:id="rId13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4C34B37-C98E-40DA-88C4-FF05CD0FC6B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Nivelvaiheyhteistyö</a:t>
            </a:r>
          </a:p>
        </p:txBody>
      </p:sp>
      <p:sp>
        <p:nvSpPr>
          <p:cNvPr id="4" name="Otsikko 1">
            <a:extLst>
              <a:ext uri="{FF2B5EF4-FFF2-40B4-BE49-F238E27FC236}">
                <a16:creationId xmlns:a16="http://schemas.microsoft.com/office/drawing/2014/main" id="{3663D8E2-939C-43EC-BC6A-FE3DBE4AA7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/>
          <a:p>
            <a:r>
              <a:rPr lang="fi-FI" sz="3200" b="1" dirty="0"/>
              <a:t>Yhteisen ohjauksen malli </a:t>
            </a:r>
          </a:p>
        </p:txBody>
      </p:sp>
    </p:spTree>
    <p:extLst>
      <p:ext uri="{BB962C8B-B14F-4D97-AF65-F5344CB8AC3E}">
        <p14:creationId xmlns:p14="http://schemas.microsoft.com/office/powerpoint/2010/main" val="866280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1239622-A9B6-4D93-BB7C-953E0A49EA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Ennen opintoja</a:t>
            </a:r>
            <a:br>
              <a:rPr lang="fi-FI" dirty="0"/>
            </a:br>
            <a:endParaRPr lang="fi-FI" dirty="0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F7185D7B-A76A-42A0-A950-4F99FAFF5A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393794"/>
            <a:ext cx="10515600" cy="4496867"/>
          </a:xfrm>
        </p:spPr>
        <p:txBody>
          <a:bodyPr/>
          <a:lstStyle/>
          <a:p>
            <a:pPr marL="285750" indent="-285750">
              <a:buFontTx/>
              <a:buChar char="-"/>
            </a:pPr>
            <a:r>
              <a:rPr lang="fi-FI" dirty="0"/>
              <a:t>POKE -TET</a:t>
            </a:r>
          </a:p>
          <a:p>
            <a:pPr marL="285750" indent="-285750">
              <a:buFontTx/>
              <a:buChar char="-"/>
            </a:pPr>
            <a:r>
              <a:rPr lang="fi-FI" dirty="0"/>
              <a:t>Tutustumiset</a:t>
            </a:r>
          </a:p>
          <a:p>
            <a:pPr marL="285750" indent="-285750">
              <a:buFontTx/>
              <a:buChar char="-"/>
            </a:pPr>
            <a:r>
              <a:rPr lang="fi-FI" dirty="0"/>
              <a:t>Avoimet ovet</a:t>
            </a:r>
          </a:p>
          <a:p>
            <a:pPr marL="285750" indent="-285750">
              <a:buFontTx/>
              <a:buChar char="-"/>
            </a:pPr>
            <a:r>
              <a:rPr lang="fi-FI" dirty="0"/>
              <a:t>Opojen </a:t>
            </a:r>
            <a:r>
              <a:rPr lang="fi-FI" dirty="0" err="1"/>
              <a:t>luokkatunnit</a:t>
            </a:r>
            <a:r>
              <a:rPr lang="fi-FI" dirty="0"/>
              <a:t> 9.-luokkalaisille</a:t>
            </a:r>
          </a:p>
          <a:p>
            <a:pPr marL="285750" indent="-285750">
              <a:buFontTx/>
              <a:buChar char="-"/>
            </a:pPr>
            <a:r>
              <a:rPr lang="fi-FI" dirty="0"/>
              <a:t>Jatko-opintoiltoihin osallistuminen</a:t>
            </a:r>
          </a:p>
          <a:p>
            <a:pPr marL="285750" indent="-285750">
              <a:buFontTx/>
              <a:buChar char="-"/>
            </a:pPr>
            <a:r>
              <a:rPr lang="fi-FI" dirty="0"/>
              <a:t>Opojen ajankohtaispäivät </a:t>
            </a:r>
          </a:p>
          <a:p>
            <a:pPr marL="285750" indent="-285750">
              <a:buFontTx/>
              <a:buChar char="-"/>
            </a:pPr>
            <a:r>
              <a:rPr lang="fi-FI" dirty="0"/>
              <a:t>Opojen verkostotapaamiset</a:t>
            </a:r>
          </a:p>
          <a:p>
            <a:pPr marL="285750" indent="-285750">
              <a:buFontTx/>
              <a:buChar char="-"/>
            </a:pPr>
            <a:r>
              <a:rPr lang="fi-FI" dirty="0"/>
              <a:t>Konsultaatiot 8. ja 9.luokkalaisten jatko-opiskeluasioissa</a:t>
            </a:r>
          </a:p>
          <a:p>
            <a:pPr marL="285750" indent="-285750">
              <a:buFontTx/>
              <a:buChar char="-"/>
            </a:pPr>
            <a:r>
              <a:rPr lang="fi-FI" dirty="0"/>
              <a:t>Messut ja </a:t>
            </a:r>
            <a:r>
              <a:rPr lang="fi-FI" dirty="0" err="1"/>
              <a:t>miitit</a:t>
            </a:r>
            <a:r>
              <a:rPr lang="fi-FI" dirty="0"/>
              <a:t> </a:t>
            </a:r>
            <a:endParaRPr lang="fi-FI" dirty="0">
              <a:cs typeface="Arial"/>
            </a:endParaRPr>
          </a:p>
          <a:p>
            <a:pPr marL="11430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2996298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1239622-A9B6-4D93-BB7C-953E0A49EA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Hakuvaihe</a:t>
            </a:r>
            <a:br>
              <a:rPr lang="fi-FI" dirty="0"/>
            </a:br>
            <a:endParaRPr lang="fi-FI" dirty="0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F7185D7B-A76A-42A0-A950-4F99FAFF5A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207363"/>
            <a:ext cx="10515600" cy="4683298"/>
          </a:xfrm>
        </p:spPr>
        <p:txBody>
          <a:bodyPr/>
          <a:lstStyle/>
          <a:p>
            <a:r>
              <a:rPr lang="fi-FI" dirty="0" err="1"/>
              <a:t>Koulutustarjonta</a:t>
            </a:r>
            <a:r>
              <a:rPr lang="fi-FI" dirty="0"/>
              <a:t> Opintopolussa</a:t>
            </a:r>
          </a:p>
          <a:p>
            <a:r>
              <a:rPr lang="fi-FI" dirty="0"/>
              <a:t>Hakijaopas ja nettisivut</a:t>
            </a:r>
            <a:endParaRPr lang="fi-FI" dirty="0">
              <a:cs typeface="Arial"/>
            </a:endParaRPr>
          </a:p>
          <a:p>
            <a:r>
              <a:rPr lang="fi-FI" dirty="0"/>
              <a:t>Hakeutumisen ohjaus</a:t>
            </a:r>
            <a:endParaRPr lang="fi-FI" dirty="0">
              <a:cs typeface="Arial"/>
            </a:endParaRPr>
          </a:p>
          <a:p>
            <a:r>
              <a:rPr lang="fi-FI" dirty="0"/>
              <a:t>Konsultaatiot</a:t>
            </a:r>
            <a:endParaRPr lang="fi-FI" dirty="0">
              <a:cs typeface="Arial"/>
            </a:endParaRPr>
          </a:p>
          <a:p>
            <a:r>
              <a:rPr lang="fi-FI" dirty="0"/>
              <a:t>Ilman opiskelupaikkaa jäävien opiskelijoiden ohjaus</a:t>
            </a:r>
            <a:endParaRPr lang="fi-FI" dirty="0">
              <a:cs typeface="Arial"/>
            </a:endParaRPr>
          </a:p>
          <a:p>
            <a:r>
              <a:rPr lang="fi-FI" dirty="0">
                <a:ea typeface="+mn-lt"/>
                <a:cs typeface="+mn-lt"/>
              </a:rPr>
              <a:t>Pääsy- ja soveltuvuuskokeet</a:t>
            </a:r>
            <a:endParaRPr lang="en-US" dirty="0">
              <a:ea typeface="+mn-lt"/>
              <a:cs typeface="+mn-lt"/>
            </a:endParaRPr>
          </a:p>
          <a:p>
            <a:r>
              <a:rPr lang="fi-FI" dirty="0">
                <a:cs typeface="Arial"/>
              </a:rPr>
              <a:t>Haastattelu</a:t>
            </a:r>
          </a:p>
          <a:p>
            <a:r>
              <a:rPr lang="fi-FI" dirty="0">
                <a:cs typeface="Arial"/>
              </a:rPr>
              <a:t>Harkinnanvarainen haku, ml oppimisvalmiuskoe</a:t>
            </a:r>
          </a:p>
          <a:p>
            <a:r>
              <a:rPr lang="fi-FI" dirty="0">
                <a:cs typeface="Arial"/>
              </a:rPr>
              <a:t>Kielikoe</a:t>
            </a:r>
          </a:p>
          <a:p>
            <a:pPr marL="11430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0561814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3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>
              <a:buSzPts val="4400"/>
            </a:pPr>
            <a:r>
              <a:rPr lang="fi-FI" dirty="0"/>
              <a:t>Opiskelijaksi ottamisen vaihe</a:t>
            </a:r>
            <a:br>
              <a:rPr lang="fi-FI" dirty="0"/>
            </a:br>
            <a:endParaRPr lang="fi-FI" dirty="0"/>
          </a:p>
        </p:txBody>
      </p:sp>
      <p:sp>
        <p:nvSpPr>
          <p:cNvPr id="160" name="Google Shape;160;p3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0650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85750" indent="-285750">
              <a:buFontTx/>
              <a:buChar char="-"/>
            </a:pPr>
            <a:r>
              <a:rPr lang="fi-FI" dirty="0"/>
              <a:t>Tarvittaessa yhteistyötä perusopetuksen kanssa</a:t>
            </a:r>
            <a:endParaRPr lang="fi-FI" dirty="0">
              <a:cs typeface="Arial"/>
            </a:endParaRPr>
          </a:p>
          <a:p>
            <a:pPr marL="285750" indent="-285750">
              <a:buFontTx/>
              <a:buChar char="-"/>
            </a:pPr>
            <a:r>
              <a:rPr lang="fi-FI" dirty="0"/>
              <a:t>Opiskelijan ja huoltajien mahdollisuus tutustua Saarijärven yksikköön kesäkuussa  </a:t>
            </a:r>
            <a:endParaRPr lang="fi-FI" dirty="0">
              <a:cs typeface="Arial"/>
            </a:endParaRPr>
          </a:p>
          <a:p>
            <a:pPr marL="285750" indent="-285750">
              <a:buFontTx/>
              <a:buChar char="-"/>
            </a:pPr>
            <a:r>
              <a:rPr lang="fi-FI" dirty="0"/>
              <a:t>Tiedonsiirtomahdollisuus tarvittaessa jo keväällä </a:t>
            </a:r>
          </a:p>
          <a:p>
            <a:pPr marL="285750" indent="-285750">
              <a:buFontTx/>
              <a:buChar char="-"/>
            </a:pPr>
            <a:r>
              <a:rPr lang="fi-FI" dirty="0"/>
              <a:t>Sähköinen valintakirje</a:t>
            </a:r>
          </a:p>
          <a:p>
            <a:pPr marL="285750" indent="-285750">
              <a:buFontTx/>
              <a:buChar char="-"/>
            </a:pPr>
            <a:r>
              <a:rPr lang="fi-FI" dirty="0" err="1"/>
              <a:t>Aloitusinfo</a:t>
            </a:r>
            <a:r>
              <a:rPr lang="fi-FI" dirty="0"/>
              <a:t> opiskelijoille nettisivuilla</a:t>
            </a:r>
          </a:p>
          <a:p>
            <a:pPr marL="285750" indent="-285750">
              <a:buFontTx/>
              <a:buChar char="-"/>
            </a:pPr>
            <a:r>
              <a:rPr lang="fi-FI" dirty="0">
                <a:cs typeface="Arial"/>
              </a:rPr>
              <a:t>Muutostilanteissa ohjaus (tutkinnon, yksikön, oppilaitoksen vaihdot)</a:t>
            </a:r>
          </a:p>
          <a:p>
            <a:pPr marL="635000" indent="-457200">
              <a:spcBef>
                <a:spcPts val="0"/>
              </a:spcBef>
              <a:buSzPts val="2800"/>
            </a:pPr>
            <a:endParaRPr lang="fi-FI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31"/>
          <p:cNvSpPr txBox="1">
            <a:spLocks noGrp="1"/>
          </p:cNvSpPr>
          <p:nvPr>
            <p:ph type="title"/>
          </p:nvPr>
        </p:nvSpPr>
        <p:spPr>
          <a:xfrm>
            <a:off x="838200" y="692458"/>
            <a:ext cx="10515600" cy="9982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>
              <a:buSzPts val="4400"/>
            </a:pPr>
            <a:r>
              <a:rPr lang="fi-FI" dirty="0"/>
              <a:t>Opintojen alkuvaihe</a:t>
            </a:r>
            <a:br>
              <a:rPr lang="fi-FI" dirty="0"/>
            </a:br>
            <a:br>
              <a:rPr lang="fi-FI" dirty="0"/>
            </a:br>
            <a:endParaRPr lang="fi-FI" dirty="0"/>
          </a:p>
        </p:txBody>
      </p:sp>
      <p:sp>
        <p:nvSpPr>
          <p:cNvPr id="160" name="Google Shape;160;p3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0650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85750" indent="-285750">
              <a:buFontTx/>
              <a:buChar char="-"/>
            </a:pPr>
            <a:r>
              <a:rPr lang="fi-FI" dirty="0"/>
              <a:t>Alueelliset nivelsiirtopalaverit</a:t>
            </a:r>
          </a:p>
          <a:p>
            <a:pPr marL="285750" indent="-285750">
              <a:buFontTx/>
              <a:buChar char="-"/>
            </a:pPr>
            <a:r>
              <a:rPr lang="fi-FI" dirty="0"/>
              <a:t>Moniammatillinen yhteistyö käynnistetään tarpeen mukaan</a:t>
            </a:r>
          </a:p>
          <a:p>
            <a:pPr marL="285750" indent="-285750">
              <a:buFontTx/>
              <a:buChar char="-"/>
            </a:pPr>
            <a:r>
              <a:rPr lang="fi-FI" dirty="0"/>
              <a:t>Opiskelupalveluiden esittely</a:t>
            </a:r>
          </a:p>
          <a:p>
            <a:pPr marL="285750" indent="-285750">
              <a:buFontTx/>
              <a:buChar char="-"/>
            </a:pPr>
            <a:r>
              <a:rPr lang="fi-FI" dirty="0"/>
              <a:t>HOKS -prosessin avaaminen</a:t>
            </a:r>
          </a:p>
          <a:p>
            <a:pPr marL="285750" indent="-285750">
              <a:buFontTx/>
              <a:buChar char="-"/>
            </a:pPr>
            <a:r>
              <a:rPr lang="fi-FI" dirty="0"/>
              <a:t>Ohjauskeskustelut</a:t>
            </a:r>
          </a:p>
          <a:p>
            <a:pPr marL="285750" indent="-285750">
              <a:buFontTx/>
              <a:buChar char="-"/>
            </a:pPr>
            <a:r>
              <a:rPr lang="fi-FI" dirty="0"/>
              <a:t>Vastuuopettajan tukena oleminen</a:t>
            </a:r>
          </a:p>
          <a:p>
            <a:pPr marL="285750" indent="-285750">
              <a:buFontTx/>
              <a:buChar char="-"/>
            </a:pPr>
            <a:r>
              <a:rPr lang="fi-FI" dirty="0"/>
              <a:t>Tarvittaessa erilaiset testit ja kartoitukset, </a:t>
            </a:r>
            <a:r>
              <a:rPr lang="fi-FI" dirty="0" err="1"/>
              <a:t>esim</a:t>
            </a:r>
            <a:r>
              <a:rPr lang="fi-FI" dirty="0"/>
              <a:t> </a:t>
            </a:r>
            <a:r>
              <a:rPr lang="fi-FI" dirty="0" err="1"/>
              <a:t>lukitesti</a:t>
            </a:r>
            <a:r>
              <a:rPr lang="fi-FI" dirty="0"/>
              <a:t>, matematiikan testi, RUORI ja muut itsearviointimenetelmät</a:t>
            </a:r>
            <a:endParaRPr lang="fi-FI" dirty="0">
              <a:cs typeface="Arial"/>
            </a:endParaRPr>
          </a:p>
          <a:p>
            <a:pPr marL="177800" indent="0">
              <a:spcBef>
                <a:spcPts val="0"/>
              </a:spcBef>
              <a:buSzPts val="2800"/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5556469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1239622-A9B6-4D93-BB7C-953E0A49EA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99367"/>
          </a:xfrm>
        </p:spPr>
        <p:txBody>
          <a:bodyPr/>
          <a:lstStyle/>
          <a:p>
            <a:r>
              <a:rPr lang="fi-FI" dirty="0"/>
              <a:t>Nivelvaiheyhteistyö</a:t>
            </a:r>
          </a:p>
        </p:txBody>
      </p:sp>
      <p:sp>
        <p:nvSpPr>
          <p:cNvPr id="4" name="Suorakulmio 3">
            <a:extLst>
              <a:ext uri="{FF2B5EF4-FFF2-40B4-BE49-F238E27FC236}">
                <a16:creationId xmlns:a16="http://schemas.microsoft.com/office/drawing/2014/main" id="{C1A4EBF7-5D10-47F2-A0D9-43F77FDEABB8}"/>
              </a:ext>
            </a:extLst>
          </p:cNvPr>
          <p:cNvSpPr/>
          <p:nvPr/>
        </p:nvSpPr>
        <p:spPr>
          <a:xfrm>
            <a:off x="877277" y="1914769"/>
            <a:ext cx="2125785" cy="3403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fi-FI" sz="1200" dirty="0">
                <a:solidFill>
                  <a:schemeClr val="bg1"/>
                </a:solidFill>
                <a:latin typeface="Arial Rounded MT Bold" panose="020F0704030504030204" pitchFamily="34" charset="0"/>
              </a:rPr>
              <a:t>- POKE -TET</a:t>
            </a:r>
          </a:p>
          <a:p>
            <a:pPr algn="ctr"/>
            <a:r>
              <a:rPr lang="fi-FI" sz="1200" dirty="0">
                <a:solidFill>
                  <a:schemeClr val="bg1"/>
                </a:solidFill>
                <a:latin typeface="Arial Rounded MT Bold" panose="020F0704030504030204" pitchFamily="34" charset="0"/>
              </a:rPr>
              <a:t>- Tutustumiset</a:t>
            </a:r>
          </a:p>
          <a:p>
            <a:pPr algn="ctr"/>
            <a:r>
              <a:rPr lang="fi-FI" sz="1200" dirty="0">
                <a:solidFill>
                  <a:schemeClr val="bg1"/>
                </a:solidFill>
                <a:latin typeface="Arial Rounded MT Bold" panose="020F0704030504030204" pitchFamily="34" charset="0"/>
              </a:rPr>
              <a:t> -Avoimet ovet</a:t>
            </a:r>
          </a:p>
          <a:p>
            <a:pPr algn="ctr"/>
            <a:r>
              <a:rPr lang="fi-FI" sz="1200" dirty="0">
                <a:solidFill>
                  <a:schemeClr val="bg1"/>
                </a:solidFill>
                <a:latin typeface="Arial Rounded MT Bold" panose="020F0704030504030204" pitchFamily="34" charset="0"/>
              </a:rPr>
              <a:t>- Opojen luokkatunnit 9.- luokkalaisille</a:t>
            </a:r>
          </a:p>
          <a:p>
            <a:pPr algn="ctr"/>
            <a:r>
              <a:rPr lang="fi-FI" sz="1200" dirty="0">
                <a:solidFill>
                  <a:schemeClr val="bg1"/>
                </a:solidFill>
                <a:latin typeface="Arial Rounded MT Bold" panose="020F0704030504030204" pitchFamily="34" charset="0"/>
              </a:rPr>
              <a:t>- Jatko-opintoiltoihin osallistuminen</a:t>
            </a:r>
          </a:p>
          <a:p>
            <a:pPr algn="ctr"/>
            <a:r>
              <a:rPr lang="fi-FI" sz="1200" dirty="0">
                <a:solidFill>
                  <a:schemeClr val="bg1"/>
                </a:solidFill>
                <a:latin typeface="Arial Rounded MT Bold" panose="020F0704030504030204" pitchFamily="34" charset="0"/>
              </a:rPr>
              <a:t>- Opojen ajankohtaispäivät </a:t>
            </a:r>
          </a:p>
          <a:p>
            <a:pPr algn="ctr"/>
            <a:r>
              <a:rPr lang="fi-FI" sz="1200" dirty="0">
                <a:solidFill>
                  <a:schemeClr val="bg1"/>
                </a:solidFill>
                <a:latin typeface="Arial Rounded MT Bold" panose="020F0704030504030204" pitchFamily="34" charset="0"/>
              </a:rPr>
              <a:t>- Opojen verkostotapaamiset</a:t>
            </a:r>
          </a:p>
          <a:p>
            <a:pPr algn="ctr"/>
            <a:r>
              <a:rPr lang="fi-FI" sz="1200" dirty="0">
                <a:solidFill>
                  <a:schemeClr val="bg1"/>
                </a:solidFill>
                <a:latin typeface="Arial Rounded MT Bold" panose="020F0704030504030204" pitchFamily="34" charset="0"/>
              </a:rPr>
              <a:t>- Konsultaatiot 8. ja 9.luokkalaisten jatko-opiskeluasioissa</a:t>
            </a:r>
          </a:p>
          <a:p>
            <a:pPr algn="ctr"/>
            <a:r>
              <a:rPr lang="fi-FI" sz="1200" dirty="0">
                <a:solidFill>
                  <a:schemeClr val="bg1"/>
                </a:solidFill>
                <a:latin typeface="Arial Rounded MT Bold" panose="020F0704030504030204" pitchFamily="34" charset="0"/>
              </a:rPr>
              <a:t>- Messut ja </a:t>
            </a:r>
            <a:r>
              <a:rPr lang="fi-FI" sz="1200" dirty="0" err="1">
                <a:solidFill>
                  <a:schemeClr val="bg1"/>
                </a:solidFill>
                <a:latin typeface="Arial Rounded MT Bold" panose="020F0704030504030204" pitchFamily="34" charset="0"/>
              </a:rPr>
              <a:t>miitit</a:t>
            </a:r>
            <a:r>
              <a:rPr lang="fi-FI" sz="1200" dirty="0">
                <a:solidFill>
                  <a:schemeClr val="bg1"/>
                </a:solidFill>
                <a:latin typeface="Arial Rounded MT Bold" panose="020F0704030504030204" pitchFamily="34" charset="0"/>
              </a:rPr>
              <a:t> </a:t>
            </a:r>
            <a:endParaRPr lang="fi-FI" sz="1200" dirty="0">
              <a:solidFill>
                <a:schemeClr val="bg1"/>
              </a:solidFill>
              <a:latin typeface="Arial Rounded MT Bold" panose="020F0704030504030204" pitchFamily="34" charset="0"/>
              <a:cs typeface="Arial"/>
            </a:endParaRPr>
          </a:p>
        </p:txBody>
      </p:sp>
      <p:sp>
        <p:nvSpPr>
          <p:cNvPr id="5" name="Suorakulmio 4">
            <a:extLst>
              <a:ext uri="{FF2B5EF4-FFF2-40B4-BE49-F238E27FC236}">
                <a16:creationId xmlns:a16="http://schemas.microsoft.com/office/drawing/2014/main" id="{A966297A-BFEC-4304-AE00-0AF9B688503E}"/>
              </a:ext>
            </a:extLst>
          </p:cNvPr>
          <p:cNvSpPr/>
          <p:nvPr/>
        </p:nvSpPr>
        <p:spPr>
          <a:xfrm>
            <a:off x="3227752" y="1914769"/>
            <a:ext cx="2125785" cy="3403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285750" indent="-285750" algn="ctr">
              <a:buFontTx/>
              <a:buChar char="-"/>
            </a:pPr>
            <a:endParaRPr lang="fi-FI" sz="1200" dirty="0"/>
          </a:p>
          <a:p>
            <a:pPr algn="ctr"/>
            <a:endParaRPr lang="fi-FI" sz="1200" dirty="0">
              <a:latin typeface="Arial Rounded MT Bold" panose="020F0704030504030204" pitchFamily="34" charset="0"/>
            </a:endParaRPr>
          </a:p>
          <a:p>
            <a:pPr algn="ctr"/>
            <a:r>
              <a:rPr lang="fi-FI" sz="1200" dirty="0">
                <a:latin typeface="Arial Rounded MT Bold" panose="020F0704030504030204" pitchFamily="34" charset="0"/>
              </a:rPr>
              <a:t>- Koulutustarjonta Opintopolussa</a:t>
            </a:r>
            <a:endParaRPr lang="fi-FI" dirty="0">
              <a:latin typeface="Arial Rounded MT Bold" panose="020F0704030504030204" pitchFamily="34" charset="0"/>
            </a:endParaRPr>
          </a:p>
          <a:p>
            <a:pPr algn="ctr"/>
            <a:r>
              <a:rPr lang="fi-FI" sz="1200" dirty="0">
                <a:latin typeface="Arial Rounded MT Bold" panose="020F0704030504030204" pitchFamily="34" charset="0"/>
              </a:rPr>
              <a:t>- Hakijaopas ja nettisivut</a:t>
            </a:r>
            <a:endParaRPr lang="fi-FI" dirty="0">
              <a:latin typeface="Arial Rounded MT Bold" panose="020F0704030504030204" pitchFamily="34" charset="0"/>
              <a:cs typeface="Arial"/>
            </a:endParaRPr>
          </a:p>
          <a:p>
            <a:pPr algn="ctr"/>
            <a:r>
              <a:rPr lang="fi-FI" sz="1200" dirty="0">
                <a:latin typeface="Arial Rounded MT Bold" panose="020F0704030504030204" pitchFamily="34" charset="0"/>
              </a:rPr>
              <a:t>- Hakeutumisen ohjaus</a:t>
            </a:r>
            <a:endParaRPr lang="fi-FI" sz="1200" dirty="0">
              <a:latin typeface="Arial Rounded MT Bold" panose="020F0704030504030204" pitchFamily="34" charset="0"/>
              <a:cs typeface="Arial"/>
            </a:endParaRPr>
          </a:p>
          <a:p>
            <a:pPr algn="ctr">
              <a:buFontTx/>
            </a:pPr>
            <a:r>
              <a:rPr lang="fi-FI" sz="1200" dirty="0">
                <a:latin typeface="Arial Rounded MT Bold" panose="020F0704030504030204" pitchFamily="34" charset="0"/>
              </a:rPr>
              <a:t>- Konsultaatiot</a:t>
            </a:r>
            <a:endParaRPr lang="fi-FI" sz="1200" dirty="0">
              <a:latin typeface="Arial Rounded MT Bold" panose="020F0704030504030204" pitchFamily="34" charset="0"/>
              <a:cs typeface="Arial"/>
            </a:endParaRPr>
          </a:p>
          <a:p>
            <a:pPr algn="ctr"/>
            <a:r>
              <a:rPr lang="fi-FI" sz="1200" dirty="0">
                <a:latin typeface="Arial Rounded MT Bold" panose="020F0704030504030204" pitchFamily="34" charset="0"/>
              </a:rPr>
              <a:t>- Ilman opiskelupaikkaa jäävien opiskelijoiden ohjaus</a:t>
            </a:r>
            <a:endParaRPr lang="fi-FI" sz="1200" dirty="0">
              <a:latin typeface="Arial Rounded MT Bold" panose="020F0704030504030204" pitchFamily="34" charset="0"/>
              <a:cs typeface="Arial"/>
            </a:endParaRPr>
          </a:p>
          <a:p>
            <a:pPr algn="ctr"/>
            <a:r>
              <a:rPr lang="fi-FI" sz="1200" dirty="0">
                <a:latin typeface="Arial Rounded MT Bold" panose="020F0704030504030204" pitchFamily="34" charset="0"/>
                <a:cs typeface="Arial"/>
              </a:rPr>
              <a:t>- </a:t>
            </a:r>
            <a:r>
              <a:rPr lang="fi-FI" sz="1200" dirty="0">
                <a:latin typeface="Arial Rounded MT Bold" panose="020F0704030504030204" pitchFamily="34" charset="0"/>
                <a:ea typeface="+mn-lt"/>
                <a:cs typeface="+mn-lt"/>
              </a:rPr>
              <a:t>Pääsy- ja soveltuvuuskokeet</a:t>
            </a:r>
            <a:endParaRPr lang="en-US" sz="1200" dirty="0">
              <a:latin typeface="Arial Rounded MT Bold" panose="020F0704030504030204" pitchFamily="34" charset="0"/>
              <a:ea typeface="+mn-lt"/>
              <a:cs typeface="+mn-lt"/>
            </a:endParaRPr>
          </a:p>
          <a:p>
            <a:pPr algn="ctr"/>
            <a:r>
              <a:rPr lang="fi-FI" sz="1200" dirty="0">
                <a:latin typeface="Arial Rounded MT Bold" panose="020F0704030504030204" pitchFamily="34" charset="0"/>
                <a:cs typeface="Arial"/>
              </a:rPr>
              <a:t>- Haastattelu</a:t>
            </a:r>
          </a:p>
          <a:p>
            <a:pPr algn="ctr"/>
            <a:r>
              <a:rPr lang="fi-FI" sz="1200" dirty="0">
                <a:latin typeface="Arial Rounded MT Bold" panose="020F0704030504030204" pitchFamily="34" charset="0"/>
                <a:cs typeface="Arial"/>
              </a:rPr>
              <a:t>- Harkinnanvarainen haku, ml oppimisvalmiuskoe</a:t>
            </a:r>
          </a:p>
          <a:p>
            <a:pPr algn="ctr"/>
            <a:r>
              <a:rPr lang="fi-FI" sz="1200" dirty="0">
                <a:latin typeface="Arial Rounded MT Bold" panose="020F0704030504030204" pitchFamily="34" charset="0"/>
                <a:cs typeface="Arial"/>
              </a:rPr>
              <a:t>- Kielikoe</a:t>
            </a:r>
          </a:p>
          <a:p>
            <a:endParaRPr lang="fi-FI" sz="1200" dirty="0">
              <a:cs typeface="Arial"/>
            </a:endParaRPr>
          </a:p>
          <a:p>
            <a:pPr marL="285750" indent="-285750" algn="ctr">
              <a:buFontTx/>
              <a:buChar char="-"/>
            </a:pPr>
            <a:endParaRPr lang="fi-FI" dirty="0">
              <a:cs typeface="Arial"/>
            </a:endParaRPr>
          </a:p>
          <a:p>
            <a:pPr marL="285750" indent="-285750" algn="ctr">
              <a:buFontTx/>
              <a:buChar char="-"/>
            </a:pPr>
            <a:endParaRPr lang="fi-FI" dirty="0">
              <a:cs typeface="Arial"/>
            </a:endParaRPr>
          </a:p>
        </p:txBody>
      </p:sp>
      <p:sp>
        <p:nvSpPr>
          <p:cNvPr id="6" name="Suorakulmio 5">
            <a:extLst>
              <a:ext uri="{FF2B5EF4-FFF2-40B4-BE49-F238E27FC236}">
                <a16:creationId xmlns:a16="http://schemas.microsoft.com/office/drawing/2014/main" id="{684AE769-BC2A-4FC4-8ADC-002B1C44DBFB}"/>
              </a:ext>
            </a:extLst>
          </p:cNvPr>
          <p:cNvSpPr/>
          <p:nvPr/>
        </p:nvSpPr>
        <p:spPr>
          <a:xfrm>
            <a:off x="5578227" y="1914769"/>
            <a:ext cx="2125785" cy="3403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285750" indent="-285750">
              <a:buFontTx/>
              <a:buChar char="-"/>
            </a:pPr>
            <a:endParaRPr lang="fi-FI" sz="1200" dirty="0"/>
          </a:p>
          <a:p>
            <a:pPr marL="285750" indent="-285750" algn="ctr">
              <a:buFontTx/>
              <a:buChar char="-"/>
            </a:pPr>
            <a:endParaRPr lang="fi-FI" sz="1200" dirty="0">
              <a:latin typeface="Arial Rounded MT Bold" panose="020F0704030504030204" pitchFamily="34" charset="0"/>
            </a:endParaRPr>
          </a:p>
          <a:p>
            <a:pPr algn="ctr"/>
            <a:r>
              <a:rPr lang="fi-FI" sz="1200" dirty="0">
                <a:latin typeface="Arial Rounded MT Bold" panose="020F0704030504030204" pitchFamily="34" charset="0"/>
              </a:rPr>
              <a:t>- Tarvittaessa yhteistyötä perusopetuksen kanssa</a:t>
            </a:r>
            <a:endParaRPr lang="fi-FI" dirty="0">
              <a:latin typeface="Arial Rounded MT Bold" panose="020F0704030504030204" pitchFamily="34" charset="0"/>
              <a:cs typeface="Arial"/>
            </a:endParaRPr>
          </a:p>
          <a:p>
            <a:pPr algn="ctr"/>
            <a:r>
              <a:rPr lang="fi-FI" sz="1200" dirty="0">
                <a:latin typeface="Arial Rounded MT Bold" panose="020F0704030504030204" pitchFamily="34" charset="0"/>
              </a:rPr>
              <a:t>- Opiskelijan ja huoltajien mahdollisuus tutustua Saarijärven yksikköön kesäkuussa  </a:t>
            </a:r>
            <a:endParaRPr lang="fi-FI" sz="1200" dirty="0">
              <a:latin typeface="Arial Rounded MT Bold" panose="020F0704030504030204" pitchFamily="34" charset="0"/>
              <a:cs typeface="Arial"/>
            </a:endParaRPr>
          </a:p>
          <a:p>
            <a:pPr algn="ctr"/>
            <a:r>
              <a:rPr lang="fi-FI" sz="1200" dirty="0">
                <a:latin typeface="Arial Rounded MT Bold" panose="020F0704030504030204" pitchFamily="34" charset="0"/>
              </a:rPr>
              <a:t>- </a:t>
            </a:r>
            <a:r>
              <a:rPr lang="fi-FI" sz="1200" dirty="0" err="1">
                <a:latin typeface="Arial Rounded MT Bold" panose="020F0704030504030204" pitchFamily="34" charset="0"/>
              </a:rPr>
              <a:t>Tiedonsiirtomahdolli-suus</a:t>
            </a:r>
            <a:r>
              <a:rPr lang="fi-FI" sz="1200" dirty="0">
                <a:latin typeface="Arial Rounded MT Bold" panose="020F0704030504030204" pitchFamily="34" charset="0"/>
              </a:rPr>
              <a:t> tarvittaessa jo keväällä </a:t>
            </a:r>
          </a:p>
          <a:p>
            <a:pPr algn="ctr"/>
            <a:r>
              <a:rPr lang="fi-FI" sz="1200" dirty="0">
                <a:latin typeface="Arial Rounded MT Bold" panose="020F0704030504030204" pitchFamily="34" charset="0"/>
              </a:rPr>
              <a:t>- Sähköinen valintakirje</a:t>
            </a:r>
          </a:p>
          <a:p>
            <a:pPr algn="ctr"/>
            <a:r>
              <a:rPr lang="fi-FI" sz="1200" dirty="0">
                <a:latin typeface="Arial Rounded MT Bold" panose="020F0704030504030204" pitchFamily="34" charset="0"/>
              </a:rPr>
              <a:t>- </a:t>
            </a:r>
            <a:r>
              <a:rPr lang="fi-FI" sz="1200" dirty="0" err="1">
                <a:latin typeface="Arial Rounded MT Bold" panose="020F0704030504030204" pitchFamily="34" charset="0"/>
              </a:rPr>
              <a:t>Aloitusinfo</a:t>
            </a:r>
            <a:r>
              <a:rPr lang="fi-FI" sz="1200" dirty="0">
                <a:latin typeface="Arial Rounded MT Bold" panose="020F0704030504030204" pitchFamily="34" charset="0"/>
              </a:rPr>
              <a:t> opiskelijoille nettisivuilla</a:t>
            </a:r>
          </a:p>
          <a:p>
            <a:pPr algn="ctr"/>
            <a:r>
              <a:rPr lang="fi-FI" sz="1200" dirty="0">
                <a:latin typeface="Arial Rounded MT Bold" panose="020F0704030504030204" pitchFamily="34" charset="0"/>
                <a:cs typeface="Arial"/>
              </a:rPr>
              <a:t>- Muutostilanteissa ohjaus (tutkinnon, yksikön, oppilaitoksen vaihdot)</a:t>
            </a:r>
          </a:p>
          <a:p>
            <a:pPr marL="285750" indent="-285750">
              <a:buFontTx/>
              <a:buChar char="-"/>
            </a:pPr>
            <a:endParaRPr lang="fi-FI" sz="1200" dirty="0">
              <a:cs typeface="Arial"/>
            </a:endParaRPr>
          </a:p>
          <a:p>
            <a:pPr marL="285750" indent="-285750" algn="ctr">
              <a:buFontTx/>
              <a:buChar char="-"/>
            </a:pPr>
            <a:endParaRPr lang="fi-FI" dirty="0">
              <a:cs typeface="Arial"/>
            </a:endParaRPr>
          </a:p>
          <a:p>
            <a:pPr algn="ctr"/>
            <a:endParaRPr lang="fi-FI" dirty="0">
              <a:cs typeface="Arial"/>
            </a:endParaRPr>
          </a:p>
        </p:txBody>
      </p:sp>
      <p:sp>
        <p:nvSpPr>
          <p:cNvPr id="7" name="Suorakulmio 6">
            <a:extLst>
              <a:ext uri="{FF2B5EF4-FFF2-40B4-BE49-F238E27FC236}">
                <a16:creationId xmlns:a16="http://schemas.microsoft.com/office/drawing/2014/main" id="{591A2C44-FAE5-48AF-88A5-5C6C1593DE43}"/>
              </a:ext>
            </a:extLst>
          </p:cNvPr>
          <p:cNvSpPr/>
          <p:nvPr/>
        </p:nvSpPr>
        <p:spPr>
          <a:xfrm>
            <a:off x="7928702" y="1914768"/>
            <a:ext cx="2200036" cy="340359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285750" indent="-285750" algn="ctr">
              <a:buFontTx/>
              <a:buChar char="-"/>
            </a:pPr>
            <a:endParaRPr lang="fi-FI" sz="1200" dirty="0">
              <a:solidFill>
                <a:schemeClr val="bg1"/>
              </a:solidFill>
            </a:endParaRPr>
          </a:p>
          <a:p>
            <a:pPr algn="ctr"/>
            <a:endParaRPr lang="fi-FI" sz="1200" dirty="0">
              <a:solidFill>
                <a:schemeClr val="bg1"/>
              </a:solidFill>
              <a:latin typeface="Arial Rounded MT Bold" panose="020F0704030504030204" pitchFamily="34" charset="0"/>
            </a:endParaRPr>
          </a:p>
          <a:p>
            <a:pPr algn="ctr"/>
            <a:r>
              <a:rPr lang="fi-FI" sz="1200" dirty="0">
                <a:solidFill>
                  <a:schemeClr val="bg1"/>
                </a:solidFill>
                <a:latin typeface="Arial Rounded MT Bold" panose="020F0704030504030204" pitchFamily="34" charset="0"/>
              </a:rPr>
              <a:t>- Alueelliset nivelsiirtopalaverit</a:t>
            </a:r>
          </a:p>
          <a:p>
            <a:pPr algn="ctr"/>
            <a:r>
              <a:rPr lang="fi-FI" sz="1200" dirty="0">
                <a:solidFill>
                  <a:schemeClr val="bg1"/>
                </a:solidFill>
                <a:latin typeface="Arial Rounded MT Bold" panose="020F0704030504030204" pitchFamily="34" charset="0"/>
              </a:rPr>
              <a:t>- Moniammatillinen yhteistyö käynnistetään tarpeen mukaan</a:t>
            </a:r>
          </a:p>
          <a:p>
            <a:pPr algn="ctr"/>
            <a:r>
              <a:rPr lang="fi-FI" sz="1200" dirty="0">
                <a:solidFill>
                  <a:schemeClr val="bg1"/>
                </a:solidFill>
                <a:latin typeface="Arial Rounded MT Bold" panose="020F0704030504030204" pitchFamily="34" charset="0"/>
              </a:rPr>
              <a:t>- Opiskelupalveluiden esittely</a:t>
            </a:r>
          </a:p>
          <a:p>
            <a:pPr algn="ctr"/>
            <a:r>
              <a:rPr lang="fi-FI" sz="1200" dirty="0">
                <a:solidFill>
                  <a:schemeClr val="bg1"/>
                </a:solidFill>
                <a:latin typeface="Arial Rounded MT Bold" panose="020F0704030504030204" pitchFamily="34" charset="0"/>
              </a:rPr>
              <a:t>- HOKS -prosessin avaaminen</a:t>
            </a:r>
          </a:p>
          <a:p>
            <a:pPr algn="ctr"/>
            <a:r>
              <a:rPr lang="fi-FI" sz="1200" dirty="0">
                <a:solidFill>
                  <a:schemeClr val="bg1"/>
                </a:solidFill>
                <a:latin typeface="Arial Rounded MT Bold" panose="020F0704030504030204" pitchFamily="34" charset="0"/>
              </a:rPr>
              <a:t>- Ohjauskeskustelut</a:t>
            </a:r>
          </a:p>
          <a:p>
            <a:pPr algn="ctr"/>
            <a:r>
              <a:rPr lang="fi-FI" sz="1200" dirty="0">
                <a:solidFill>
                  <a:schemeClr val="bg1"/>
                </a:solidFill>
                <a:latin typeface="Arial Rounded MT Bold" panose="020F0704030504030204" pitchFamily="34" charset="0"/>
              </a:rPr>
              <a:t>- Vastuuopettajan tukena oleminen</a:t>
            </a:r>
          </a:p>
          <a:p>
            <a:pPr algn="ctr"/>
            <a:r>
              <a:rPr lang="fi-FI" sz="1200" dirty="0">
                <a:solidFill>
                  <a:schemeClr val="bg1"/>
                </a:solidFill>
                <a:latin typeface="Arial Rounded MT Bold" panose="020F0704030504030204" pitchFamily="34" charset="0"/>
              </a:rPr>
              <a:t>- Tarvittaessa erilaiset testit ja kartoitukset, </a:t>
            </a:r>
            <a:r>
              <a:rPr lang="fi-FI" sz="1200" dirty="0" err="1">
                <a:solidFill>
                  <a:schemeClr val="bg1"/>
                </a:solidFill>
                <a:latin typeface="Arial Rounded MT Bold" panose="020F0704030504030204" pitchFamily="34" charset="0"/>
              </a:rPr>
              <a:t>esim</a:t>
            </a:r>
            <a:r>
              <a:rPr lang="fi-FI" sz="1200" dirty="0">
                <a:solidFill>
                  <a:schemeClr val="bg1"/>
                </a:solidFill>
                <a:latin typeface="Arial Rounded MT Bold" panose="020F0704030504030204" pitchFamily="34" charset="0"/>
              </a:rPr>
              <a:t> </a:t>
            </a:r>
            <a:r>
              <a:rPr lang="fi-FI" sz="1200" dirty="0" err="1">
                <a:solidFill>
                  <a:schemeClr val="bg1"/>
                </a:solidFill>
                <a:latin typeface="Arial Rounded MT Bold" panose="020F0704030504030204" pitchFamily="34" charset="0"/>
              </a:rPr>
              <a:t>lukitesti</a:t>
            </a:r>
            <a:r>
              <a:rPr lang="fi-FI" sz="1200" dirty="0">
                <a:solidFill>
                  <a:schemeClr val="bg1"/>
                </a:solidFill>
                <a:latin typeface="Arial Rounded MT Bold" panose="020F0704030504030204" pitchFamily="34" charset="0"/>
              </a:rPr>
              <a:t>, matematiikan testi, RUORI</a:t>
            </a:r>
            <a:r>
              <a:rPr lang="fi-FI" sz="1200" dirty="0">
                <a:solidFill>
                  <a:schemeClr val="bg1"/>
                </a:solidFill>
              </a:rPr>
              <a:t> </a:t>
            </a:r>
            <a:r>
              <a:rPr lang="fi-FI" sz="1200" dirty="0">
                <a:solidFill>
                  <a:schemeClr val="bg1"/>
                </a:solidFill>
                <a:latin typeface="Arial Rounded MT Bold" panose="020F0704030504030204" pitchFamily="34" charset="0"/>
              </a:rPr>
              <a:t>ja muut itsearviointimenetelmät</a:t>
            </a:r>
            <a:endParaRPr lang="fi-FI" sz="1200" dirty="0">
              <a:solidFill>
                <a:schemeClr val="bg1"/>
              </a:solidFill>
              <a:latin typeface="Arial Rounded MT Bold" panose="020F0704030504030204" pitchFamily="34" charset="0"/>
              <a:cs typeface="Arial"/>
            </a:endParaRPr>
          </a:p>
          <a:p>
            <a:pPr marL="285750" indent="-285750" algn="ctr">
              <a:buFontTx/>
              <a:buChar char="-"/>
            </a:pPr>
            <a:endParaRPr lang="fi-FI" dirty="0"/>
          </a:p>
          <a:p>
            <a:pPr marL="285750" indent="-285750" algn="ctr">
              <a:buFontTx/>
              <a:buChar char="-"/>
            </a:pPr>
            <a:endParaRPr lang="fi-FI" dirty="0"/>
          </a:p>
        </p:txBody>
      </p:sp>
      <p:sp>
        <p:nvSpPr>
          <p:cNvPr id="8" name="Suorakulmio 7">
            <a:extLst>
              <a:ext uri="{FF2B5EF4-FFF2-40B4-BE49-F238E27FC236}">
                <a16:creationId xmlns:a16="http://schemas.microsoft.com/office/drawing/2014/main" id="{65F49ED3-2C47-4B77-806B-33D2C944CA7B}"/>
              </a:ext>
            </a:extLst>
          </p:cNvPr>
          <p:cNvSpPr/>
          <p:nvPr/>
        </p:nvSpPr>
        <p:spPr>
          <a:xfrm>
            <a:off x="1062892" y="1234832"/>
            <a:ext cx="1750646" cy="58615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600" b="1" dirty="0"/>
              <a:t>Ennen opintoja</a:t>
            </a:r>
          </a:p>
        </p:txBody>
      </p:sp>
      <p:sp>
        <p:nvSpPr>
          <p:cNvPr id="10" name="Tekstiruutu 9">
            <a:extLst>
              <a:ext uri="{FF2B5EF4-FFF2-40B4-BE49-F238E27FC236}">
                <a16:creationId xmlns:a16="http://schemas.microsoft.com/office/drawing/2014/main" id="{7193B57C-7A3C-4CFF-8780-AB1A14EFDE9D}"/>
              </a:ext>
            </a:extLst>
          </p:cNvPr>
          <p:cNvSpPr txBox="1"/>
          <p:nvPr/>
        </p:nvSpPr>
        <p:spPr>
          <a:xfrm>
            <a:off x="1664677" y="2500923"/>
            <a:ext cx="18473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i-FI" dirty="0"/>
          </a:p>
        </p:txBody>
      </p:sp>
      <p:sp>
        <p:nvSpPr>
          <p:cNvPr id="11" name="Suorakulmio 10">
            <a:extLst>
              <a:ext uri="{FF2B5EF4-FFF2-40B4-BE49-F238E27FC236}">
                <a16:creationId xmlns:a16="http://schemas.microsoft.com/office/drawing/2014/main" id="{5C8D3DEB-B1CD-47E7-9890-1E1D6EB7B348}"/>
              </a:ext>
            </a:extLst>
          </p:cNvPr>
          <p:cNvSpPr/>
          <p:nvPr/>
        </p:nvSpPr>
        <p:spPr>
          <a:xfrm>
            <a:off x="3399693" y="1234832"/>
            <a:ext cx="1680306" cy="57052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600" b="1" dirty="0"/>
              <a:t>Hakuvaihe</a:t>
            </a:r>
          </a:p>
        </p:txBody>
      </p:sp>
      <p:sp>
        <p:nvSpPr>
          <p:cNvPr id="12" name="Suorakulmio 11">
            <a:extLst>
              <a:ext uri="{FF2B5EF4-FFF2-40B4-BE49-F238E27FC236}">
                <a16:creationId xmlns:a16="http://schemas.microsoft.com/office/drawing/2014/main" id="{79A0B083-BFD6-44D0-A58D-C2DCA6F44819}"/>
              </a:ext>
            </a:extLst>
          </p:cNvPr>
          <p:cNvSpPr/>
          <p:nvPr/>
        </p:nvSpPr>
        <p:spPr>
          <a:xfrm>
            <a:off x="5765796" y="1234832"/>
            <a:ext cx="1750645" cy="57052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600" b="1" dirty="0"/>
              <a:t>Opiskelijaksi ottamisen vaihe</a:t>
            </a:r>
          </a:p>
        </p:txBody>
      </p:sp>
      <p:sp>
        <p:nvSpPr>
          <p:cNvPr id="13" name="Suorakulmio 12">
            <a:extLst>
              <a:ext uri="{FF2B5EF4-FFF2-40B4-BE49-F238E27FC236}">
                <a16:creationId xmlns:a16="http://schemas.microsoft.com/office/drawing/2014/main" id="{436C9636-7FFB-424F-8476-A09AA67DE8DC}"/>
              </a:ext>
            </a:extLst>
          </p:cNvPr>
          <p:cNvSpPr/>
          <p:nvPr/>
        </p:nvSpPr>
        <p:spPr>
          <a:xfrm>
            <a:off x="8206156" y="1242648"/>
            <a:ext cx="1656860" cy="56270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600" b="1" dirty="0"/>
              <a:t>Opintojen alkuvaihe</a:t>
            </a:r>
          </a:p>
        </p:txBody>
      </p:sp>
      <p:sp>
        <p:nvSpPr>
          <p:cNvPr id="3" name="Tekstiruutu 2">
            <a:extLst>
              <a:ext uri="{FF2B5EF4-FFF2-40B4-BE49-F238E27FC236}">
                <a16:creationId xmlns:a16="http://schemas.microsoft.com/office/drawing/2014/main" id="{BE4349DB-AC3C-45E4-AD65-38E18B9EB43D}"/>
              </a:ext>
            </a:extLst>
          </p:cNvPr>
          <p:cNvSpPr txBox="1"/>
          <p:nvPr/>
        </p:nvSpPr>
        <p:spPr>
          <a:xfrm>
            <a:off x="2183602" y="5623168"/>
            <a:ext cx="7164387" cy="73866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i-FI" b="1" dirty="0"/>
              <a:t>Yhteistyö ja vuorovaikutus sidosryhmien kanssa</a:t>
            </a:r>
          </a:p>
          <a:p>
            <a:r>
              <a:rPr lang="fi-FI" dirty="0"/>
              <a:t>Peruskoulun ja toisen asteen opinto-ohjaajat, huoltajat, valmentavien ryhmien ohjaajat, </a:t>
            </a:r>
            <a:r>
              <a:rPr lang="fi-FI" dirty="0" err="1"/>
              <a:t>Te-toimisto</a:t>
            </a:r>
            <a:r>
              <a:rPr lang="fi-FI" dirty="0"/>
              <a:t>, Ohjaamot, etsivä nuorisotyö, sosiaalitoimi, työpajat</a:t>
            </a:r>
          </a:p>
        </p:txBody>
      </p:sp>
    </p:spTree>
    <p:extLst>
      <p:ext uri="{BB962C8B-B14F-4D97-AF65-F5344CB8AC3E}">
        <p14:creationId xmlns:p14="http://schemas.microsoft.com/office/powerpoint/2010/main" val="227506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Pok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00577B"/>
      </a:accent1>
      <a:accent2>
        <a:srgbClr val="00A3DF"/>
      </a:accent2>
      <a:accent3>
        <a:srgbClr val="CB5F15"/>
      </a:accent3>
      <a:accent4>
        <a:srgbClr val="FFD000"/>
      </a:accent4>
      <a:accent5>
        <a:srgbClr val="6D702E"/>
      </a:accent5>
      <a:accent6>
        <a:srgbClr val="658D1A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C6DD50AE8BBBB94ABBB00B3AD00BA09B" ma:contentTypeVersion="9" ma:contentTypeDescription="Luo uusi asiakirja." ma:contentTypeScope="" ma:versionID="a195de4f0197f74be6c8dc1e348f5be2">
  <xsd:schema xmlns:xsd="http://www.w3.org/2001/XMLSchema" xmlns:xs="http://www.w3.org/2001/XMLSchema" xmlns:p="http://schemas.microsoft.com/office/2006/metadata/properties" xmlns:ns2="335522bc-b297-4fcb-b40c-d8c46e3efde0" targetNamespace="http://schemas.microsoft.com/office/2006/metadata/properties" ma:root="true" ma:fieldsID="68c0ebf2658df8d3ff4e174e8d6b603b" ns2:_="">
    <xsd:import namespace="335522bc-b297-4fcb-b40c-d8c46e3efde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35522bc-b297-4fcb-b40c-d8c46e3efde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5" nillable="true" ma:displayName="Length (seconds)" ma:internalName="MediaLengthInSeconds" ma:readOnly="true">
      <xsd:simpleType>
        <xsd:restriction base="dms:Unknown"/>
      </xsd:simpleType>
    </xsd:element>
    <xsd:element name="MediaServiceLocation" ma:index="16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EC7B2831-231B-4B5B-BC65-4AE5AA9A2DC9}">
  <ds:schemaRefs>
    <ds:schemaRef ds:uri="335522bc-b297-4fcb-b40c-d8c46e3efde0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9B6FEF7C-32F4-4C06-9D51-3D1D7A1B7AA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904C16C-9B19-48AA-9FE9-895DF5B29489}">
  <ds:schemaRefs>
    <ds:schemaRef ds:uri="http://schemas.openxmlformats.org/package/2006/metadata/core-properties"/>
    <ds:schemaRef ds:uri="http://www.w3.org/XML/1998/namespace"/>
    <ds:schemaRef ds:uri="http://schemas.microsoft.com/office/infopath/2007/PartnerControls"/>
    <ds:schemaRef ds:uri="http://schemas.microsoft.com/office/2006/documentManagement/types"/>
    <ds:schemaRef ds:uri="http://purl.org/dc/terms/"/>
    <ds:schemaRef ds:uri="http://purl.org/dc/elements/1.1/"/>
    <ds:schemaRef ds:uri="335522bc-b297-4fcb-b40c-d8c46e3efde0"/>
    <ds:schemaRef ds:uri="http://schemas.microsoft.com/office/2006/metadata/properties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68</TotalTime>
  <Words>329</Words>
  <Application>Microsoft Office PowerPoint</Application>
  <PresentationFormat>Laajakuva</PresentationFormat>
  <Paragraphs>83</Paragraphs>
  <Slides>6</Slides>
  <Notes>2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10" baseType="lpstr">
      <vt:lpstr>Source Sans Pro</vt:lpstr>
      <vt:lpstr>Arial</vt:lpstr>
      <vt:lpstr>Arial Rounded MT Bold</vt:lpstr>
      <vt:lpstr>Office Theme</vt:lpstr>
      <vt:lpstr>Nivelvaiheyhteistyö</vt:lpstr>
      <vt:lpstr>Ennen opintoja </vt:lpstr>
      <vt:lpstr>Hakuvaihe </vt:lpstr>
      <vt:lpstr>Opiskelijaksi ottamisen vaihe </vt:lpstr>
      <vt:lpstr>Opintojen alkuvaihe  </vt:lpstr>
      <vt:lpstr>Nivelvaiheyhteistyö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Powerpoint-pohja 2019</dc:title>
  <dc:creator>Poke</dc:creator>
  <cp:lastModifiedBy>Anna-Maija Koskenlahti</cp:lastModifiedBy>
  <cp:revision>89</cp:revision>
  <dcterms:modified xsi:type="dcterms:W3CDTF">2022-06-14T10:21:18Z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0x010100C6DD50AE8BBBB94ABBB00B3AD00BA09B</vt:lpwstr>
  </property>
  <property fmtid="{D5CDD505-2E9C-101B-9397-08002B2CF9AE}" pid="3" name="Asiakirjan tyyppi">
    <vt:lpwstr>16;#Asiakirjapohja|97e70e64-b73e-4a6f-8859-ae5459d45cdd</vt:lpwstr>
  </property>
  <property fmtid="{D5CDD505-2E9C-101B-9397-08002B2CF9AE}" pid="4" name="Asiakirjan avainsana">
    <vt:lpwstr>25;#Viestintä ja markkinointi|5a0c1204-b3bb-48bf-b50c-54d1f0cb6d44</vt:lpwstr>
  </property>
  <property fmtid="{D5CDD505-2E9C-101B-9397-08002B2CF9AE}" pid="5" name="MSIP_Label_1da9c32a-bfae-405a-8b24-7b98e9ab8c95_Enabled">
    <vt:lpwstr>true</vt:lpwstr>
  </property>
  <property fmtid="{D5CDD505-2E9C-101B-9397-08002B2CF9AE}" pid="6" name="MSIP_Label_1da9c32a-bfae-405a-8b24-7b98e9ab8c95_SetDate">
    <vt:lpwstr>2022-06-14T10:09:21Z</vt:lpwstr>
  </property>
  <property fmtid="{D5CDD505-2E9C-101B-9397-08002B2CF9AE}" pid="7" name="MSIP_Label_1da9c32a-bfae-405a-8b24-7b98e9ab8c95_Method">
    <vt:lpwstr>Standard</vt:lpwstr>
  </property>
  <property fmtid="{D5CDD505-2E9C-101B-9397-08002B2CF9AE}" pid="8" name="MSIP_Label_1da9c32a-bfae-405a-8b24-7b98e9ab8c95_Name">
    <vt:lpwstr>Poke oletus</vt:lpwstr>
  </property>
  <property fmtid="{D5CDD505-2E9C-101B-9397-08002B2CF9AE}" pid="9" name="MSIP_Label_1da9c32a-bfae-405a-8b24-7b98e9ab8c95_SiteId">
    <vt:lpwstr>d9b5edb3-7859-4978-89c3-cadf9e5176b7</vt:lpwstr>
  </property>
  <property fmtid="{D5CDD505-2E9C-101B-9397-08002B2CF9AE}" pid="10" name="MSIP_Label_1da9c32a-bfae-405a-8b24-7b98e9ab8c95_ActionId">
    <vt:lpwstr>fe7da1b0-5e13-42c6-bc9e-a09fa58a6df2</vt:lpwstr>
  </property>
  <property fmtid="{D5CDD505-2E9C-101B-9397-08002B2CF9AE}" pid="11" name="MSIP_Label_1da9c32a-bfae-405a-8b24-7b98e9ab8c95_ContentBits">
    <vt:lpwstr>0</vt:lpwstr>
  </property>
</Properties>
</file>