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2"/>
  </p:notesMasterIdLst>
  <p:handoutMasterIdLst>
    <p:handoutMasterId r:id="rId73"/>
  </p:handoutMasterIdLst>
  <p:sldIdLst>
    <p:sldId id="256" r:id="rId2"/>
    <p:sldId id="271" r:id="rId3"/>
    <p:sldId id="260" r:id="rId4"/>
    <p:sldId id="262" r:id="rId5"/>
    <p:sldId id="265" r:id="rId6"/>
    <p:sldId id="263" r:id="rId7"/>
    <p:sldId id="264" r:id="rId8"/>
    <p:sldId id="261" r:id="rId9"/>
    <p:sldId id="266" r:id="rId10"/>
    <p:sldId id="327" r:id="rId11"/>
    <p:sldId id="267" r:id="rId12"/>
    <p:sldId id="342" r:id="rId13"/>
    <p:sldId id="328" r:id="rId14"/>
    <p:sldId id="343" r:id="rId15"/>
    <p:sldId id="269" r:id="rId16"/>
    <p:sldId id="344" r:id="rId17"/>
    <p:sldId id="275" r:id="rId18"/>
    <p:sldId id="345" r:id="rId19"/>
    <p:sldId id="272" r:id="rId20"/>
    <p:sldId id="277" r:id="rId21"/>
    <p:sldId id="281" r:id="rId22"/>
    <p:sldId id="346" r:id="rId23"/>
    <p:sldId id="279" r:id="rId24"/>
    <p:sldId id="329" r:id="rId25"/>
    <p:sldId id="280" r:id="rId26"/>
    <p:sldId id="330" r:id="rId27"/>
    <p:sldId id="274" r:id="rId28"/>
    <p:sldId id="331" r:id="rId29"/>
    <p:sldId id="282" r:id="rId30"/>
    <p:sldId id="283" r:id="rId31"/>
    <p:sldId id="284" r:id="rId32"/>
    <p:sldId id="285" r:id="rId33"/>
    <p:sldId id="286" r:id="rId34"/>
    <p:sldId id="332" r:id="rId35"/>
    <p:sldId id="287" r:id="rId36"/>
    <p:sldId id="288" r:id="rId37"/>
    <p:sldId id="289" r:id="rId38"/>
    <p:sldId id="290" r:id="rId39"/>
    <p:sldId id="318" r:id="rId40"/>
    <p:sldId id="319" r:id="rId41"/>
    <p:sldId id="333" r:id="rId42"/>
    <p:sldId id="334" r:id="rId43"/>
    <p:sldId id="337" r:id="rId44"/>
    <p:sldId id="338" r:id="rId45"/>
    <p:sldId id="335" r:id="rId46"/>
    <p:sldId id="336" r:id="rId47"/>
    <p:sldId id="339" r:id="rId48"/>
    <p:sldId id="292" r:id="rId49"/>
    <p:sldId id="293" r:id="rId50"/>
    <p:sldId id="294" r:id="rId51"/>
    <p:sldId id="340" r:id="rId52"/>
    <p:sldId id="295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</p:sldIdLst>
  <p:sldSz cx="9144000" cy="6858000" type="screen4x3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4D99076F-3D28-4EFB-A2F2-55B8145E6B8B}">
          <p14:sldIdLst>
            <p14:sldId id="256"/>
            <p14:sldId id="271"/>
            <p14:sldId id="260"/>
            <p14:sldId id="262"/>
            <p14:sldId id="265"/>
            <p14:sldId id="263"/>
            <p14:sldId id="264"/>
            <p14:sldId id="261"/>
            <p14:sldId id="266"/>
            <p14:sldId id="327"/>
            <p14:sldId id="267"/>
            <p14:sldId id="342"/>
            <p14:sldId id="328"/>
            <p14:sldId id="343"/>
            <p14:sldId id="269"/>
          </p14:sldIdLst>
        </p14:section>
        <p14:section name="kopioitava" id="{04169069-92E8-47CA-BA54-B87B32577127}">
          <p14:sldIdLst>
            <p14:sldId id="344"/>
            <p14:sldId id="275"/>
            <p14:sldId id="345"/>
            <p14:sldId id="272"/>
            <p14:sldId id="277"/>
            <p14:sldId id="281"/>
            <p14:sldId id="346"/>
            <p14:sldId id="279"/>
            <p14:sldId id="329"/>
            <p14:sldId id="280"/>
            <p14:sldId id="330"/>
            <p14:sldId id="274"/>
            <p14:sldId id="331"/>
            <p14:sldId id="282"/>
            <p14:sldId id="283"/>
            <p14:sldId id="284"/>
            <p14:sldId id="285"/>
            <p14:sldId id="286"/>
            <p14:sldId id="332"/>
            <p14:sldId id="287"/>
            <p14:sldId id="288"/>
            <p14:sldId id="289"/>
            <p14:sldId id="290"/>
            <p14:sldId id="318"/>
            <p14:sldId id="319"/>
            <p14:sldId id="333"/>
            <p14:sldId id="334"/>
            <p14:sldId id="337"/>
            <p14:sldId id="338"/>
            <p14:sldId id="335"/>
            <p14:sldId id="336"/>
            <p14:sldId id="339"/>
            <p14:sldId id="292"/>
            <p14:sldId id="293"/>
            <p14:sldId id="294"/>
            <p14:sldId id="340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4B326-8045-436A-B529-5A8FD2D2F45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5ED44-EB25-4DF6-B645-B545DE73B0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69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E997-4360-4CEF-B686-CF8F1C8B4B1A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2D0A3-17EB-4EFD-9D48-3D0BC652AD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9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kuvalla 1">
  <p:cSld name="Otsikko kuvalla 1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person, wall, indoor, man &#10; &#10;Description automatically generated"/>
          <p:cNvPicPr preferRelativeResize="0"/>
          <p:nvPr/>
        </p:nvPicPr>
        <p:blipFill rotWithShape="1">
          <a:blip r:embed="rId2">
            <a:alphaModFix amt="44000"/>
          </a:blip>
          <a:srcRect l="714" t="6331" r="713" b="10526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4500"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2" name="Google Shape;12;p2" descr="A close up of a sign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736" y="5929448"/>
            <a:ext cx="1108869" cy="65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29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72F9-6909-4262-9C5E-7363CE7E9DA7}" type="datetimeFigureOut">
              <a:rPr lang="fi-FI" smtClean="0"/>
              <a:pPr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2259-FA3F-49C0-94B9-B6749F8D3E4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1143000" y="1699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lvl="0"/>
            <a:r>
              <a:rPr lang="fi-FI"/>
              <a:t>Väkevät alkoholijuomat</a:t>
            </a:r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KOSKENKORVA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tunnettu maustamaton viina</a:t>
            </a:r>
          </a:p>
          <a:p>
            <a:r>
              <a:rPr lang="fi-FI" dirty="0"/>
              <a:t>suomalaisesta ohrasta </a:t>
            </a:r>
          </a:p>
          <a:p>
            <a:pPr marL="0" indent="0">
              <a:buNone/>
            </a:pPr>
            <a:r>
              <a:rPr lang="fi-FI" dirty="0"/>
              <a:t>	tislattu viljaviina</a:t>
            </a:r>
          </a:p>
          <a:p>
            <a:r>
              <a:rPr lang="fi-FI" dirty="0" err="1"/>
              <a:t>Altian</a:t>
            </a:r>
            <a:r>
              <a:rPr lang="fi-FI" dirty="0"/>
              <a:t> valmistama</a:t>
            </a:r>
          </a:p>
          <a:p>
            <a:pPr marL="457200" lvl="1" indent="0">
              <a:buNone/>
            </a:pP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suomalainen tuote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3136"/>
            <a:ext cx="2088232" cy="2088232"/>
          </a:xfrm>
          <a:prstGeom prst="rect">
            <a:avLst/>
          </a:prstGeom>
        </p:spPr>
      </p:pic>
      <p:pic>
        <p:nvPicPr>
          <p:cNvPr id="5" name="Kuva 4" descr="viin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088" y="544349"/>
            <a:ext cx="2622511" cy="469291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515E593-212E-4308-B535-E7A4F4998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Vodka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Vähintään 37,5 tilavuusprosenttia</a:t>
            </a:r>
          </a:p>
          <a:p>
            <a:r>
              <a:rPr lang="fi-FI" dirty="0"/>
              <a:t>1100- luvulta lähtien Venäjällä valmistettu vodkaa viljasta lääkinnällisiin tarkoituksiin</a:t>
            </a:r>
          </a:p>
          <a:p>
            <a:r>
              <a:rPr lang="fi-FI" dirty="0"/>
              <a:t>Ohra, kaura, vehnä, ruis ja peruna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595A1B1-0BDC-4ECB-8062-ED34A834E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F6AEEA-A3B0-40DD-8963-49C64276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Vodka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69C434-331A-411E-A9FA-A716672C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Vilja puhdistetaan ja rouhitaan, liotetaan veteen ja keitetään liisteriksi. -&gt; syntyy mäski</a:t>
            </a:r>
          </a:p>
          <a:p>
            <a:r>
              <a:rPr lang="fi-FI" dirty="0"/>
              <a:t>Mäskiin lisätään hiivaa ja käytetään noin 3 päivää</a:t>
            </a:r>
          </a:p>
          <a:p>
            <a:r>
              <a:rPr lang="fi-FI" dirty="0"/>
              <a:t>Tämän jälkeen </a:t>
            </a:r>
            <a:r>
              <a:rPr lang="fi-FI" dirty="0" err="1"/>
              <a:t>kolonnitislataan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A0B004-110A-4702-B0A8-92EE94C6E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Vodka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Perinteisesti kylmänä ruokaryyppynä, nykyisin myös juomasekoituksissa</a:t>
            </a:r>
          </a:p>
          <a:p>
            <a:r>
              <a:rPr lang="fi-FI" dirty="0"/>
              <a:t>Nykyään myös paljon maustettuja vodkia</a:t>
            </a:r>
          </a:p>
          <a:p>
            <a:endParaRPr lang="fi-FI" dirty="0"/>
          </a:p>
        </p:txBody>
      </p:sp>
      <p:pic>
        <p:nvPicPr>
          <p:cNvPr id="4" name="Sisällön paikkamerkki 3" descr="vi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2967" y="3405577"/>
            <a:ext cx="2066395" cy="3464497"/>
          </a:xfrm>
          <a:prstGeom prst="rect">
            <a:avLst/>
          </a:prstGeom>
        </p:spPr>
      </p:pic>
      <p:pic>
        <p:nvPicPr>
          <p:cNvPr id="5" name="Kuva 4" descr="vii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12775"/>
            <a:ext cx="2160240" cy="29890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8A9BEF0-4085-4C53-B11B-4B8049EF2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7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C57901-8357-449E-9E08-BAA7D0A0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vodkat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AADA18-712D-4F77-9379-8B4DE651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Millaisia löytyy?</a:t>
            </a:r>
          </a:p>
          <a:p>
            <a:pPr lvl="1"/>
            <a:r>
              <a:rPr lang="fi-FI" dirty="0"/>
              <a:t>Vanilja, lime, </a:t>
            </a:r>
            <a:r>
              <a:rPr lang="fi-FI" dirty="0" err="1"/>
              <a:t>kreippi</a:t>
            </a:r>
            <a:r>
              <a:rPr lang="fi-FI" dirty="0"/>
              <a:t>, sitruuna, karpalo</a:t>
            </a:r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C435E3-1F6C-439C-AFE6-4AA54CE30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HEDELMÄVIINAT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CALVADOS	</a:t>
            </a:r>
          </a:p>
          <a:p>
            <a:pPr lvl="1"/>
            <a:r>
              <a:rPr lang="fi-FI" dirty="0"/>
              <a:t>Valmistetaan Ranskan Normandiassa</a:t>
            </a:r>
          </a:p>
          <a:p>
            <a:pPr lvl="1"/>
            <a:r>
              <a:rPr lang="fi-FI" dirty="0"/>
              <a:t>Omenasta valmistettu siideri, joka on tislattu ja kypsytetty tammiastioissa vähintään kaksi vuotta</a:t>
            </a:r>
          </a:p>
          <a:p>
            <a:pPr lvl="1"/>
            <a:r>
              <a:rPr lang="fi-FI" dirty="0"/>
              <a:t>Normandian 800 omenalajikkeesta 48 kelpaa calvadosin raaka-aineeksi</a:t>
            </a:r>
          </a:p>
        </p:txBody>
      </p:sp>
      <p:pic>
        <p:nvPicPr>
          <p:cNvPr id="4" name="Kuva 3" descr="viin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330228"/>
            <a:ext cx="847725" cy="20859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55DFD72-AC4A-4633-B55B-64D62ED85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91545-CFC6-4253-B282-4C805968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2BAB6-CC8E-428C-93D6-D11A4E35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dirty="0"/>
              <a:t>CALVADOS</a:t>
            </a:r>
          </a:p>
          <a:p>
            <a:pPr lvl="1"/>
            <a:r>
              <a:rPr lang="fi-FI" dirty="0"/>
              <a:t>Tammitynnyreistä saa aromeja, tanniineja ja kauniin värin</a:t>
            </a:r>
          </a:p>
          <a:p>
            <a:pPr lvl="1"/>
            <a:r>
              <a:rPr lang="fi-FI" dirty="0"/>
              <a:t>Nautitaan huoneen lämpöisenä, aromi-, tai tulppaanilasista, esim. kahvin avec juomana.</a:t>
            </a:r>
          </a:p>
          <a:p>
            <a:pPr lvl="1"/>
            <a:r>
              <a:rPr lang="fi-FI" dirty="0"/>
              <a:t>Voidaan käyttää myös juomasekoituksiin</a:t>
            </a:r>
          </a:p>
          <a:p>
            <a:endParaRPr lang="fi-FI" dirty="0"/>
          </a:p>
        </p:txBody>
      </p:sp>
      <p:pic>
        <p:nvPicPr>
          <p:cNvPr id="4" name="Kuva 3" descr="viina6.jpg">
            <a:extLst>
              <a:ext uri="{FF2B5EF4-FFF2-40B4-BE49-F238E27FC236}">
                <a16:creationId xmlns:a16="http://schemas.microsoft.com/office/drawing/2014/main" id="{299CE9FC-B738-4047-AF4D-0CDE9BFAD2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970" y="4653136"/>
            <a:ext cx="847725" cy="20859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5F839B8-E246-4F5F-A34C-819D39A34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HEDELMÄVIINAT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TEQUILA	</a:t>
            </a:r>
          </a:p>
          <a:p>
            <a:pPr lvl="1"/>
            <a:r>
              <a:rPr lang="fi-FI" dirty="0"/>
              <a:t>Saanut nimensä intiaaniheimolta</a:t>
            </a:r>
          </a:p>
          <a:p>
            <a:pPr lvl="1"/>
            <a:r>
              <a:rPr lang="fi-FI" dirty="0"/>
              <a:t>Raaka- aineena </a:t>
            </a:r>
            <a:r>
              <a:rPr lang="fi-FI" dirty="0" err="1"/>
              <a:t>Agave-kasvi</a:t>
            </a:r>
            <a:r>
              <a:rPr lang="fi-FI" dirty="0"/>
              <a:t>, joka kasvaa hyvin tuliperäisessä maastossa</a:t>
            </a:r>
          </a:p>
          <a:p>
            <a:pPr lvl="1"/>
            <a:r>
              <a:rPr lang="fi-FI" dirty="0"/>
              <a:t>Puhutaan myös kaktusviinasta, vaikka </a:t>
            </a:r>
            <a:r>
              <a:rPr lang="fi-FI" dirty="0" err="1"/>
              <a:t>agave</a:t>
            </a:r>
            <a:r>
              <a:rPr lang="fi-FI" dirty="0"/>
              <a:t> ei ole kaktus</a:t>
            </a:r>
          </a:p>
          <a:p>
            <a:pPr lvl="1"/>
            <a:r>
              <a:rPr lang="fi-FI" dirty="0"/>
              <a:t>Perinteisiä valmistajia </a:t>
            </a:r>
            <a:r>
              <a:rPr lang="fi-FI" dirty="0" err="1"/>
              <a:t>Sauza</a:t>
            </a:r>
            <a:r>
              <a:rPr lang="fi-FI" dirty="0"/>
              <a:t> ja </a:t>
            </a:r>
            <a:r>
              <a:rPr lang="fi-FI" dirty="0" err="1"/>
              <a:t>Cuervo</a:t>
            </a:r>
            <a:endParaRPr lang="fi-FI" dirty="0"/>
          </a:p>
          <a:p>
            <a:pPr lvl="1"/>
            <a:r>
              <a:rPr lang="fi-FI" dirty="0"/>
              <a:t>Vähintään 38 tilavuusprosenttia vahvaa</a:t>
            </a:r>
          </a:p>
        </p:txBody>
      </p:sp>
      <p:pic>
        <p:nvPicPr>
          <p:cNvPr id="4" name="Kuva 3" descr="viina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404664"/>
            <a:ext cx="2143125" cy="21431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23B30F9-8CC3-4700-BE41-0DEAE7EDA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17D896-97C7-4CAF-891B-5367E012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920789-DE32-48D8-8589-AD10C9F1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b="1" dirty="0"/>
              <a:t>TEQUILA</a:t>
            </a:r>
          </a:p>
          <a:p>
            <a:pPr lvl="1"/>
            <a:r>
              <a:rPr lang="fi-FI" dirty="0"/>
              <a:t>Vain tietyn alueen valmistamaa juomaa saa kutsua tequilaksi</a:t>
            </a:r>
          </a:p>
          <a:p>
            <a:pPr lvl="1"/>
            <a:r>
              <a:rPr lang="fi-FI" dirty="0"/>
              <a:t>Perinteisin juomasekoitus </a:t>
            </a:r>
            <a:r>
              <a:rPr lang="fi-FI" b="1" dirty="0" err="1"/>
              <a:t>Margarita</a:t>
            </a:r>
            <a:r>
              <a:rPr lang="fi-FI" b="1" dirty="0"/>
              <a:t>, Tequila </a:t>
            </a:r>
            <a:r>
              <a:rPr lang="fi-FI" b="1" dirty="0" err="1"/>
              <a:t>sunrise</a:t>
            </a:r>
            <a:endParaRPr lang="fi-FI" b="1" dirty="0"/>
          </a:p>
          <a:p>
            <a:pPr lvl="1"/>
            <a:r>
              <a:rPr lang="fi-FI" dirty="0"/>
              <a:t>Nykyään nautitaan myös sellaisenaan shottilasista limen ja suolan kera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B6776E-0427-4F83-89D0-DE988D4C4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viinat: GENEVER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i-FI" dirty="0"/>
              <a:t>Kehitetty alun perin lääkkeeksi, katajanmarjoja sekoitettu alkoholiin</a:t>
            </a:r>
          </a:p>
          <a:p>
            <a:pPr lvl="1"/>
            <a:r>
              <a:rPr lang="fi-FI" dirty="0"/>
              <a:t>Valmistusaineina maissi, ohra ja ruis, josta tehdään mäski, jota käytetään ja tislataan.</a:t>
            </a:r>
          </a:p>
          <a:p>
            <a:pPr lvl="1"/>
            <a:r>
              <a:rPr lang="fi-FI" dirty="0"/>
              <a:t>Tislataan uudelleen mausteiden kanssa, katajanmarja ja korianteri</a:t>
            </a:r>
          </a:p>
          <a:p>
            <a:pPr lvl="1"/>
            <a:r>
              <a:rPr lang="fi-FI" dirty="0"/>
              <a:t>Nykyään mausteina käytetään myös sitruunaa, herukkaa ja yrttejä</a:t>
            </a:r>
          </a:p>
          <a:p>
            <a:pPr lvl="1"/>
            <a:r>
              <a:rPr lang="fi-FI" dirty="0"/>
              <a:t>Kypsytetään puuastioissa vuosia</a:t>
            </a:r>
          </a:p>
          <a:p>
            <a:pPr lvl="1"/>
            <a:r>
              <a:rPr lang="fi-FI" dirty="0"/>
              <a:t>Yleisesti käytetään ruokaryyppynä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0CCC653-409E-43BB-A85A-6CEC49374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Väkevät alkoholijuomat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Alkoholipitoisuus yli 22 tilavuusprosenttia</a:t>
            </a:r>
          </a:p>
          <a:p>
            <a:r>
              <a:rPr lang="fi-FI" dirty="0"/>
              <a:t>Perusannos on 4 cl</a:t>
            </a:r>
          </a:p>
          <a:p>
            <a:r>
              <a:rPr lang="fi-FI" dirty="0"/>
              <a:t>Väkeviä alkoholijuomia:</a:t>
            </a:r>
          </a:p>
          <a:p>
            <a:pPr lvl="1"/>
            <a:r>
              <a:rPr lang="fi-FI" dirty="0"/>
              <a:t>Viinat</a:t>
            </a:r>
          </a:p>
          <a:p>
            <a:pPr lvl="1"/>
            <a:r>
              <a:rPr lang="fi-FI" dirty="0"/>
              <a:t>Brandyt</a:t>
            </a:r>
          </a:p>
          <a:p>
            <a:pPr lvl="1"/>
            <a:r>
              <a:rPr lang="fi-FI" dirty="0"/>
              <a:t>Viskit</a:t>
            </a:r>
          </a:p>
          <a:p>
            <a:pPr lvl="1"/>
            <a:r>
              <a:rPr lang="fi-FI" dirty="0"/>
              <a:t>Rommit</a:t>
            </a:r>
          </a:p>
          <a:p>
            <a:pPr lvl="1"/>
            <a:r>
              <a:rPr lang="fi-FI" dirty="0"/>
              <a:t>Liköörit</a:t>
            </a:r>
          </a:p>
          <a:p>
            <a:pPr lvl="1"/>
            <a:r>
              <a:rPr lang="fi-FI" dirty="0"/>
              <a:t>Katkerot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F709B8D-2B42-4392-A293-09BA66651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viinat: GINI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Samantyylistä kuin genever</a:t>
            </a:r>
          </a:p>
          <a:p>
            <a:r>
              <a:rPr lang="fi-FI" dirty="0"/>
              <a:t>Alun perin Hollantilainen juoma, valmistetaan paljon Amerikassa</a:t>
            </a:r>
          </a:p>
          <a:p>
            <a:r>
              <a:rPr lang="fi-FI" dirty="0"/>
              <a:t>Käytetään juoma sekoituksissa, esim. </a:t>
            </a:r>
            <a:r>
              <a:rPr lang="fi-FI" dirty="0" err="1"/>
              <a:t>Gintonic</a:t>
            </a:r>
            <a:endParaRPr lang="fi-FI" dirty="0"/>
          </a:p>
          <a:p>
            <a:pPr lvl="1">
              <a:buNone/>
            </a:pPr>
            <a:endParaRPr lang="fi-FI" dirty="0"/>
          </a:p>
        </p:txBody>
      </p:sp>
      <p:pic>
        <p:nvPicPr>
          <p:cNvPr id="4" name="Kuva 3" descr="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35770"/>
            <a:ext cx="3168352" cy="282223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F0095D0-B525-4072-83F0-D3A20FEEC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viinat: GINI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Valmistus:</a:t>
            </a:r>
          </a:p>
          <a:p>
            <a:pPr lvl="1"/>
            <a:r>
              <a:rPr lang="fi-FI" dirty="0"/>
              <a:t>Mäski valmistetaan maissista, ohrasta ja rukiista. Mäski käytetään</a:t>
            </a:r>
          </a:p>
          <a:p>
            <a:pPr lvl="1"/>
            <a:r>
              <a:rPr lang="fi-FI" dirty="0" err="1"/>
              <a:t>Kolonnitislataan</a:t>
            </a:r>
            <a:r>
              <a:rPr lang="fi-FI" dirty="0"/>
              <a:t>, jonka jälkeen saatu alkoholi laimennetaan vedellä</a:t>
            </a:r>
          </a:p>
          <a:p>
            <a:pPr lvl="1"/>
            <a:r>
              <a:rPr lang="fi-FI" dirty="0" err="1"/>
              <a:t>Pannutislataan</a:t>
            </a:r>
            <a:r>
              <a:rPr lang="fi-FI" dirty="0"/>
              <a:t> mausteiden kanssa, käytetään yleensä katajanmarjoja ja korianteria (appelsiini, </a:t>
            </a:r>
            <a:r>
              <a:rPr lang="fi-FI" dirty="0" err="1"/>
              <a:t>sitrus</a:t>
            </a:r>
            <a:r>
              <a:rPr lang="fi-FI" dirty="0"/>
              <a:t>, manteli)</a:t>
            </a:r>
          </a:p>
          <a:p>
            <a:pPr lvl="1"/>
            <a:r>
              <a:rPr lang="fi-FI" dirty="0"/>
              <a:t>Laimennetaan juomaväkevyyteen 40-47 tilavuusprosenttia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CEF0F37-B93A-4FBE-8CA0-DA4BCC0FD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57142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3D8A7-3303-41F9-967C-E2694FF3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191311-892E-4EF4-971B-ED37334A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Dry</a:t>
            </a:r>
            <a:r>
              <a:rPr lang="fi-FI" dirty="0"/>
              <a:t> Martini </a:t>
            </a:r>
            <a:r>
              <a:rPr lang="fi-FI" dirty="0">
                <a:sym typeface="Wingdings" panose="05000000000000000000" pitchFamily="2" charset="2"/>
              </a:rPr>
              <a:t> gini ja </a:t>
            </a:r>
            <a:r>
              <a:rPr lang="fi-FI" dirty="0" err="1">
                <a:sym typeface="Wingdings" panose="05000000000000000000" pitchFamily="2" charset="2"/>
              </a:rPr>
              <a:t>vermount</a:t>
            </a:r>
            <a:r>
              <a:rPr lang="fi-FI" dirty="0">
                <a:sym typeface="Wingdings" panose="05000000000000000000" pitchFamily="2" charset="2"/>
              </a:rPr>
              <a:t> </a:t>
            </a:r>
            <a:endParaRPr lang="fi-FI" dirty="0"/>
          </a:p>
          <a:p>
            <a:r>
              <a:rPr lang="fi-FI" dirty="0" err="1"/>
              <a:t>Gin</a:t>
            </a:r>
            <a:r>
              <a:rPr lang="fi-FI" dirty="0"/>
              <a:t> Tonic (GT)</a:t>
            </a:r>
          </a:p>
          <a:p>
            <a:r>
              <a:rPr lang="fi-FI" dirty="0"/>
              <a:t>Tom Collins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gin</a:t>
            </a:r>
            <a:r>
              <a:rPr lang="fi-FI" dirty="0">
                <a:sym typeface="Wingdings" panose="05000000000000000000" pitchFamily="2" charset="2"/>
              </a:rPr>
              <a:t>, sitruunamehu, sokeriliemi ja soodavesi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64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viina: AKVAVIITTI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fi-FI" sz="2800" dirty="0"/>
              <a:t>Kotoisin </a:t>
            </a:r>
            <a:r>
              <a:rPr lang="fi-FI" sz="2800" dirty="0" err="1"/>
              <a:t>skandinavian</a:t>
            </a:r>
            <a:r>
              <a:rPr lang="fi-FI" sz="2800" dirty="0"/>
              <a:t> maista, Ruotsi ja Tanska tyypillisiä</a:t>
            </a:r>
          </a:p>
          <a:p>
            <a:r>
              <a:rPr lang="fi-FI" sz="2800" dirty="0"/>
              <a:t>Päämausteena kumina (anis, fenkoli, kardemumma yms.)</a:t>
            </a:r>
          </a:p>
          <a:p>
            <a:r>
              <a:rPr lang="fi-FI" sz="2800" dirty="0"/>
              <a:t>Tukholmassa tunnettu vuodesta 1498</a:t>
            </a:r>
          </a:p>
          <a:p>
            <a:r>
              <a:rPr lang="fi-FI" sz="2800" dirty="0"/>
              <a:t>Alun perin valmistettu tuontiviiniä tislaamalla</a:t>
            </a:r>
          </a:p>
          <a:p>
            <a:r>
              <a:rPr lang="fi-FI" sz="2800" dirty="0"/>
              <a:t>Nykyisin käytetään viljasta ja perunasta valmistettua mäskiä. </a:t>
            </a:r>
          </a:p>
        </p:txBody>
      </p:sp>
      <p:pic>
        <p:nvPicPr>
          <p:cNvPr id="4" name="Kuva 3" descr="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653136"/>
            <a:ext cx="1703834" cy="22747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8211F06-B1CB-422E-8D23-538BF6B5E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viina: AKVAVIITTI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Valmistetaan samalla tyylillä kuin vodka. Toisessa tislauksessa lisätään mausteet</a:t>
            </a:r>
          </a:p>
          <a:p>
            <a:r>
              <a:rPr lang="fi-FI" dirty="0"/>
              <a:t>Vanhennetaan tammitynnyreissä -&gt; maku pehmenee ja tasapainottuu</a:t>
            </a:r>
          </a:p>
          <a:p>
            <a:r>
              <a:rPr lang="fi-FI" dirty="0"/>
              <a:t>40-50 prosenttista</a:t>
            </a:r>
          </a:p>
          <a:p>
            <a:r>
              <a:rPr lang="fi-FI" dirty="0"/>
              <a:t>Käytetään ruokaryyppyinä, etenkin kalan kanssa</a:t>
            </a:r>
          </a:p>
          <a:p>
            <a:r>
              <a:rPr lang="fi-FI" dirty="0"/>
              <a:t>8-12 astetta tarjoilulämpötilana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D6F8C9-A430-40AC-B9F5-8C85F2ABE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8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viinat: ANISVIINAT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Absintti on ollut anisviinaa. Kiellettiin koska sisälsi huumaavaa koiruohoa. </a:t>
            </a:r>
          </a:p>
          <a:p>
            <a:r>
              <a:rPr lang="fi-FI" dirty="0"/>
              <a:t>Vuonna 1920 </a:t>
            </a:r>
            <a:r>
              <a:rPr lang="fi-FI" dirty="0" err="1"/>
              <a:t>Pernod</a:t>
            </a:r>
            <a:r>
              <a:rPr lang="fi-FI" dirty="0"/>
              <a:t> yritykselle annettiin jälleen lupa valmistaa, tosin ilman koiruohoa</a:t>
            </a:r>
          </a:p>
          <a:p>
            <a:r>
              <a:rPr lang="fi-FI" dirty="0"/>
              <a:t>Valmistusaine vaihtelee maittain</a:t>
            </a:r>
          </a:p>
          <a:p>
            <a:r>
              <a:rPr lang="fi-FI" dirty="0"/>
              <a:t>Maustetaan tähtianiksella ja fenkolilla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9DC88FF-F68B-4E7A-B281-F4A29FCB9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viinat: ANISVIINAT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Nautitaan veden ja jäiden kanssa etenkin ruokaryyppyinä ja seurustelujuomina</a:t>
            </a:r>
          </a:p>
          <a:p>
            <a:r>
              <a:rPr lang="fi-FI" dirty="0"/>
              <a:t>Anisviinan väri muuttuu sameaksi ”maitomaiseksi” kun sekoitetaan veteen</a:t>
            </a:r>
          </a:p>
          <a:p>
            <a:r>
              <a:rPr lang="fi-FI" dirty="0"/>
              <a:t>Voidaan käyttää myös juomasekoituksissa</a:t>
            </a:r>
          </a:p>
          <a:p>
            <a:r>
              <a:rPr lang="fi-FI" dirty="0"/>
              <a:t>Monissa maissa omia tyypillisiä anisviinoja</a:t>
            </a:r>
          </a:p>
          <a:p>
            <a:pPr lvl="1"/>
            <a:r>
              <a:rPr lang="fi-FI" dirty="0"/>
              <a:t>Turkki : raki</a:t>
            </a:r>
          </a:p>
          <a:p>
            <a:pPr lvl="1"/>
            <a:r>
              <a:rPr lang="fi-FI" dirty="0"/>
              <a:t>Kreikka : Ouzo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1BB99D-EC64-46E9-8705-83188A13B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2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viinat: GRAPPA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Grappa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valmistetaan rypäleiden puristusjätteestä </a:t>
            </a:r>
          </a:p>
          <a:p>
            <a:pPr lvl="1"/>
            <a:r>
              <a:rPr lang="fi-FI" dirty="0"/>
              <a:t>Maustetaan ja makeutetaan</a:t>
            </a:r>
          </a:p>
          <a:p>
            <a:pPr lvl="1"/>
            <a:r>
              <a:rPr lang="fi-FI" dirty="0"/>
              <a:t>Tarjoillaan liköörien tapaan</a:t>
            </a:r>
          </a:p>
          <a:p>
            <a:pPr lvl="1"/>
            <a:r>
              <a:rPr lang="fi-FI" dirty="0"/>
              <a:t>italiasta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9040"/>
            <a:ext cx="2376264" cy="237626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F001FB8-53A9-4893-A8F9-975CAB459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Maustetut viinat :CACHACA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Cachaca</a:t>
            </a:r>
          </a:p>
          <a:p>
            <a:pPr lvl="1"/>
            <a:r>
              <a:rPr lang="fi-FI" dirty="0"/>
              <a:t>Tunnettu </a:t>
            </a:r>
            <a:r>
              <a:rPr lang="fi-FI" dirty="0" err="1"/>
              <a:t>etelä-Amerikassa</a:t>
            </a:r>
            <a:r>
              <a:rPr lang="fi-FI" dirty="0"/>
              <a:t> ja on Brasilian </a:t>
            </a:r>
            <a:r>
              <a:rPr lang="fi-FI" dirty="0" err="1"/>
              <a:t>kansallisjuoma</a:t>
            </a:r>
            <a:endParaRPr lang="fi-FI" dirty="0"/>
          </a:p>
          <a:p>
            <a:pPr lvl="1"/>
            <a:r>
              <a:rPr lang="fi-FI" dirty="0"/>
              <a:t>Valmistetaan: sokeriruoko </a:t>
            </a:r>
          </a:p>
          <a:p>
            <a:pPr marL="457200" lvl="1" indent="0">
              <a:buNone/>
            </a:pPr>
            <a:r>
              <a:rPr lang="fi-FI" dirty="0"/>
              <a:t>	käytetään hiivan kanssa </a:t>
            </a:r>
          </a:p>
          <a:p>
            <a:pPr marL="457200" lvl="1" indent="0">
              <a:buNone/>
            </a:pPr>
            <a:r>
              <a:rPr lang="fi-FI" dirty="0"/>
              <a:t>	ja sitten tislataan. </a:t>
            </a:r>
          </a:p>
          <a:p>
            <a:pPr marL="457200" lvl="1" indent="0">
              <a:buNone/>
            </a:pPr>
            <a:r>
              <a:rPr lang="fi-FI" dirty="0"/>
              <a:t>	Lisätään sokeria ja laimennetaan</a:t>
            </a:r>
          </a:p>
          <a:p>
            <a:endParaRPr lang="fi-FI" dirty="0"/>
          </a:p>
        </p:txBody>
      </p:sp>
      <p:pic>
        <p:nvPicPr>
          <p:cNvPr id="4" name="Kuva 3" descr="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340768"/>
            <a:ext cx="2603700" cy="335472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23D70E-5438-41E9-AF9F-BE4A7F2F2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BRANDYT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Yleisnimitys kypsytetyille viinitisleille</a:t>
            </a:r>
          </a:p>
          <a:p>
            <a:r>
              <a:rPr lang="fi-FI" dirty="0"/>
              <a:t>Valmistetaan lähes kaikissa viinimaissa</a:t>
            </a:r>
          </a:p>
          <a:p>
            <a:r>
              <a:rPr lang="fi-FI" dirty="0"/>
              <a:t>Konjakki ja </a:t>
            </a:r>
            <a:r>
              <a:rPr lang="fi-FI" dirty="0" err="1"/>
              <a:t>armanjakki</a:t>
            </a:r>
            <a:r>
              <a:rPr lang="fi-FI" dirty="0"/>
              <a:t> tunnetuimpia brandyjä</a:t>
            </a:r>
          </a:p>
          <a:p>
            <a:r>
              <a:rPr lang="fi-FI" dirty="0"/>
              <a:t>Viini tislataan ja säilötään tammitynnyreissä syntyy brandyä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0E3C4F4-0553-470D-9538-F145CBDE8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Väkevien alkoholijuomien valmistaminen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Valmistetaan tislaamalla</a:t>
            </a:r>
          </a:p>
          <a:p>
            <a:r>
              <a:rPr lang="fi-FI" dirty="0"/>
              <a:t>Tarvitaan hiivalla käynyt viini, mäski tai muu hiivalla käynyt neste</a:t>
            </a:r>
          </a:p>
          <a:p>
            <a:r>
              <a:rPr lang="fi-FI" dirty="0"/>
              <a:t>Käynyt neste kuumennetaan -&gt; alkaa höyrystyä. Alkoholi kiehuu 78 asteessa joten höyrystyy ennen vettä. Höyrystynyt neste jäähdytetään </a:t>
            </a:r>
            <a:r>
              <a:rPr lang="fi-FI" dirty="0" err="1"/>
              <a:t>-&gt;muuttuu</a:t>
            </a:r>
            <a:r>
              <a:rPr lang="fi-FI" dirty="0"/>
              <a:t> taas nesteeksi.</a:t>
            </a:r>
          </a:p>
          <a:p>
            <a:r>
              <a:rPr lang="fi-FI" dirty="0"/>
              <a:t>Yhden tislauskerran jälkeen noin 20 tilavuusprosenttista, voidaan tislata useita kertoja jolloin väkevämpää.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030E51A-D84C-4A40-AD1B-DBF3186CD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Konjakkia valmistetaan rajatulla alueella Ranskassa. Kuten esim. </a:t>
            </a:r>
            <a:r>
              <a:rPr lang="fi-FI" dirty="0" err="1"/>
              <a:t>shampanja</a:t>
            </a:r>
            <a:r>
              <a:rPr lang="fi-FI" dirty="0"/>
              <a:t>.</a:t>
            </a:r>
          </a:p>
          <a:p>
            <a:r>
              <a:rPr lang="fi-FI" dirty="0"/>
              <a:t>Kaikki konjakki siis ranskalaista, tammitynnyreissä kypsytettyä tislattua viiniä</a:t>
            </a:r>
          </a:p>
          <a:p>
            <a:r>
              <a:rPr lang="fi-FI" dirty="0"/>
              <a:t>Vanhimmat nykyisin toimivista konjakkitaloista ollut toiminnassa 1700-luvulta asti. (</a:t>
            </a:r>
            <a:r>
              <a:rPr lang="fi-FI" dirty="0" err="1"/>
              <a:t>Martell</a:t>
            </a:r>
            <a:r>
              <a:rPr lang="fi-FI" dirty="0"/>
              <a:t> ja </a:t>
            </a:r>
            <a:r>
              <a:rPr lang="fi-FI" dirty="0" err="1"/>
              <a:t>Hennessy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A3A81E-8C64-4594-8A1A-077931AAD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Valmistetaan </a:t>
            </a:r>
            <a:r>
              <a:rPr lang="fi-FI" dirty="0" err="1"/>
              <a:t>hapokkaasta</a:t>
            </a:r>
            <a:r>
              <a:rPr lang="fi-FI" dirty="0"/>
              <a:t> perusvalkoviinistä</a:t>
            </a:r>
          </a:p>
          <a:p>
            <a:r>
              <a:rPr lang="fi-FI" dirty="0"/>
              <a:t>90% käytetyistä rypäleistä on </a:t>
            </a:r>
            <a:r>
              <a:rPr lang="fi-FI" dirty="0" err="1"/>
              <a:t>Ugni</a:t>
            </a:r>
            <a:r>
              <a:rPr lang="fi-FI" dirty="0"/>
              <a:t> Blanc- lajiketta</a:t>
            </a:r>
          </a:p>
          <a:p>
            <a:r>
              <a:rPr lang="fi-FI" dirty="0"/>
              <a:t>Viiniä käytetään muutama viikko, jonka jälkeen viljelijät tislaavat viinin itse tai myyvät sen suurille konjakkitaloille</a:t>
            </a:r>
          </a:p>
          <a:p>
            <a:r>
              <a:rPr lang="fi-FI" dirty="0"/>
              <a:t>Käytetään pannutislausmenetelmää</a:t>
            </a:r>
          </a:p>
          <a:p>
            <a:r>
              <a:rPr lang="fi-FI" dirty="0"/>
              <a:t>Konjakki tislataan kahteen kertaan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D2758B9-B47E-445E-BDB1-B94B60654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Varastoitava tammitynnyrissä vähintään 2,5 vuotta, jotta tislettä voidaan kutsua konjakiksi</a:t>
            </a:r>
          </a:p>
          <a:p>
            <a:r>
              <a:rPr lang="fi-FI" dirty="0"/>
              <a:t>Puusta liukenee väri-, aromi- ja makuaineita juomaan. </a:t>
            </a:r>
          </a:p>
          <a:p>
            <a:r>
              <a:rPr lang="fi-FI" dirty="0"/>
              <a:t>Tynnyristä haihtuu puunläpi noin 3% vuodessa -&gt; enkelten osuus. Tynnyrit täydennetään saman alueen saman vuosikerran konjakilla</a:t>
            </a:r>
          </a:p>
          <a:p>
            <a:r>
              <a:rPr lang="fi-FI" dirty="0"/>
              <a:t>Kaikki konjakit  valmistetaan eri tisleitä sekoittamalla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7F1F1D4-4C9C-4633-9DAF-86906B5C7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445224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Konjakki nautitaan aromi- tai tulppaanilasista, huoneenlämpöisenä</a:t>
            </a:r>
          </a:p>
          <a:p>
            <a:r>
              <a:rPr lang="fi-FI" dirty="0"/>
              <a:t>Nautitaan yleensä kahvin kanssa avec juomana</a:t>
            </a:r>
          </a:p>
          <a:p>
            <a:r>
              <a:rPr lang="fi-FI" dirty="0"/>
              <a:t>Tarjoilussa tärkeää muistaa myös vesilasi</a:t>
            </a:r>
          </a:p>
          <a:p>
            <a:r>
              <a:rPr lang="fi-FI" dirty="0"/>
              <a:t>Käytetään myös juomasekoituksissa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EFC0F7F-000B-448C-A49F-42551A91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/>
              <a:t>Määritelmät:</a:t>
            </a:r>
          </a:p>
          <a:p>
            <a:pPr lvl="1"/>
            <a:r>
              <a:rPr lang="fi-FI" sz="3200" u="sng" dirty="0"/>
              <a:t>V.S. (</a:t>
            </a:r>
            <a:r>
              <a:rPr lang="fi-FI" sz="3200" u="sng" dirty="0" err="1"/>
              <a:t>Very</a:t>
            </a:r>
            <a:r>
              <a:rPr lang="fi-FI" sz="3200" u="sng" dirty="0"/>
              <a:t> </a:t>
            </a:r>
            <a:r>
              <a:rPr lang="fi-FI" sz="3200" u="sng" dirty="0" err="1"/>
              <a:t>Special</a:t>
            </a:r>
            <a:r>
              <a:rPr lang="fi-FI" sz="3200" u="sng" dirty="0"/>
              <a:t>)</a:t>
            </a:r>
            <a:r>
              <a:rPr lang="fi-FI" sz="3200" dirty="0"/>
              <a:t> -&gt; nuorin tisle vähintään 2,5 vuotta vanhaa</a:t>
            </a:r>
          </a:p>
          <a:p>
            <a:pPr lvl="1"/>
            <a:r>
              <a:rPr lang="fi-FI" sz="3200" u="sng" dirty="0"/>
              <a:t>V.S.O.P.</a:t>
            </a:r>
            <a:r>
              <a:rPr lang="fi-FI" sz="3200" dirty="0"/>
              <a:t> (</a:t>
            </a:r>
            <a:r>
              <a:rPr lang="fi-FI" sz="3200" dirty="0" err="1"/>
              <a:t>Very</a:t>
            </a:r>
            <a:r>
              <a:rPr lang="fi-FI" sz="3200" dirty="0"/>
              <a:t> </a:t>
            </a:r>
            <a:r>
              <a:rPr lang="fi-FI" sz="3200" dirty="0" err="1"/>
              <a:t>Superior</a:t>
            </a:r>
            <a:r>
              <a:rPr lang="fi-FI" sz="3200" dirty="0"/>
              <a:t> Old </a:t>
            </a:r>
            <a:r>
              <a:rPr lang="fi-FI" sz="3200" dirty="0" err="1"/>
              <a:t>Pale</a:t>
            </a:r>
            <a:r>
              <a:rPr lang="fi-FI" sz="3200" dirty="0"/>
              <a:t>) -&gt; nuorin tisle vähintään 4,5 vuotta vanhaa</a:t>
            </a:r>
          </a:p>
          <a:p>
            <a:pPr lvl="1"/>
            <a:r>
              <a:rPr lang="fi-FI" sz="3200" u="sng" dirty="0"/>
              <a:t>X.O.</a:t>
            </a:r>
            <a:r>
              <a:rPr lang="fi-FI" sz="3200" dirty="0"/>
              <a:t> ( </a:t>
            </a:r>
            <a:r>
              <a:rPr lang="fi-FI" sz="3200" dirty="0" err="1"/>
              <a:t>Extra</a:t>
            </a:r>
            <a:r>
              <a:rPr lang="fi-FI" sz="3200" dirty="0"/>
              <a:t> Old)-&gt; nuorin tisle vähintään 6 vuotta vanhaa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B9BD46F-8FAF-4BF2-9520-7322359E8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4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ARMANJAKKI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Ranskan vanhin brandy ainakin 1400 –luvulta</a:t>
            </a:r>
          </a:p>
          <a:p>
            <a:r>
              <a:rPr lang="fi-FI" dirty="0"/>
              <a:t>Armanjakki tuotetaan ainoastaan Lounais- Ranskassa Cascognen alueella</a:t>
            </a:r>
          </a:p>
          <a:p>
            <a:r>
              <a:rPr lang="fi-FI" dirty="0"/>
              <a:t>Kypsyy nopeammin kuin konjakki</a:t>
            </a:r>
          </a:p>
          <a:p>
            <a:r>
              <a:rPr lang="fi-FI" dirty="0"/>
              <a:t>Alueella ei ole omaa satamaa, tästä syystä ei yhtä tunnettuja kuin konjakit</a:t>
            </a:r>
          </a:p>
          <a:p>
            <a:r>
              <a:rPr lang="fi-FI" dirty="0"/>
              <a:t>Valmistetaan perusvalkoviinistä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2CCC3CE-09D6-432B-BE0F-F1B915706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6DDE89E-E3DB-43E8-824C-04842851B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33256"/>
            <a:ext cx="2161032" cy="10119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ARMANJAKKI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Kypsytetään tammitynnyreissä</a:t>
            </a:r>
          </a:p>
          <a:p>
            <a:pPr lvl="1"/>
            <a:r>
              <a:rPr lang="fi-FI" dirty="0"/>
              <a:t>Valmistetaan oman alueen mustasta tammesta</a:t>
            </a:r>
          </a:p>
          <a:p>
            <a:pPr lvl="1"/>
            <a:r>
              <a:rPr lang="fi-FI" dirty="0"/>
              <a:t>Tammia kuivatetaan 5 vuotta, ennen tynnyreiden valmistamista</a:t>
            </a:r>
          </a:p>
          <a:p>
            <a:pPr lvl="1"/>
            <a:r>
              <a:rPr lang="fi-FI" dirty="0"/>
              <a:t>Musta tammi kypsyttää juoman äkkiä</a:t>
            </a:r>
          </a:p>
          <a:p>
            <a:r>
              <a:rPr lang="fi-FI" dirty="0"/>
              <a:t>Pisimmät kypsytykset 30-40 vuotta, sitten juoma ei enää parane.</a:t>
            </a:r>
          </a:p>
          <a:p>
            <a:r>
              <a:rPr lang="fi-FI" dirty="0"/>
              <a:t>Ennen pullotusta voidaan sekoittaa ja laimentaa juomaväkevyyteen (40)</a:t>
            </a:r>
          </a:p>
          <a:p>
            <a:r>
              <a:rPr lang="fi-FI" dirty="0"/>
              <a:t>Sekoitettujen </a:t>
            </a:r>
            <a:r>
              <a:rPr lang="fi-FI" dirty="0" err="1"/>
              <a:t>armanjakkien</a:t>
            </a:r>
            <a:r>
              <a:rPr lang="fi-FI" dirty="0"/>
              <a:t> lisäksi myydään myös sekoittamattomia vuosikerta </a:t>
            </a:r>
            <a:r>
              <a:rPr lang="fi-FI" dirty="0" err="1"/>
              <a:t>armanjakkia</a:t>
            </a: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ARMANJAKKI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Tarjoillaan aromilasista huoneenlämpöisenä</a:t>
            </a:r>
          </a:p>
          <a:p>
            <a:r>
              <a:rPr lang="fi-FI" dirty="0"/>
              <a:t>Yleisimmin aterian jälkeen sellaisenaan tai avec-juomana</a:t>
            </a:r>
          </a:p>
          <a:p>
            <a:r>
              <a:rPr lang="fi-FI" dirty="0"/>
              <a:t>Soveltuu samoihin käyttötarkoituksiin kuin konjakki</a:t>
            </a:r>
          </a:p>
          <a:p>
            <a:r>
              <a:rPr lang="fi-FI" dirty="0"/>
              <a:t>Suomessa käyttö vähäistä</a:t>
            </a:r>
          </a:p>
          <a:p>
            <a:pPr lvl="1"/>
            <a:r>
              <a:rPr lang="fi-FI" dirty="0"/>
              <a:t>Maailmassa ostetaan yhtä </a:t>
            </a:r>
            <a:r>
              <a:rPr lang="fi-FI" dirty="0" err="1"/>
              <a:t>armanjakki</a:t>
            </a:r>
            <a:r>
              <a:rPr lang="fi-FI" dirty="0"/>
              <a:t> pulloa kohti reilusti yli kymmenen konjakkipulloa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3FC6E8-8C98-4A80-9EDB-4E1ED2D6F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7142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ARMANJAKKI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Ikämerkinnät</a:t>
            </a:r>
          </a:p>
          <a:p>
            <a:pPr lvl="2"/>
            <a:r>
              <a:rPr lang="fi-FI" dirty="0"/>
              <a:t>***/</a:t>
            </a:r>
            <a:r>
              <a:rPr lang="fi-FI" dirty="0" err="1"/>
              <a:t>VS/Monopole</a:t>
            </a:r>
            <a:r>
              <a:rPr lang="fi-FI" dirty="0"/>
              <a:t>   = nuorin tisle vähintään 2 vuotta</a:t>
            </a:r>
          </a:p>
          <a:p>
            <a:pPr lvl="2"/>
            <a:r>
              <a:rPr lang="fi-FI" dirty="0"/>
              <a:t>VSOP/V.O./ </a:t>
            </a:r>
            <a:r>
              <a:rPr lang="fi-FI" dirty="0" err="1"/>
              <a:t>Reserve</a:t>
            </a:r>
            <a:r>
              <a:rPr lang="fi-FI" dirty="0"/>
              <a:t>	=nuorin tisle vähintään 4 vuotta</a:t>
            </a:r>
          </a:p>
          <a:p>
            <a:pPr lvl="2"/>
            <a:r>
              <a:rPr lang="fi-FI" dirty="0" err="1"/>
              <a:t>Extra/X.O./Napoleon=nuorin</a:t>
            </a:r>
            <a:r>
              <a:rPr lang="fi-FI" dirty="0"/>
              <a:t> tisle vähintään 5 vuotta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2"/>
            <a:r>
              <a:rPr lang="fi-FI" dirty="0"/>
              <a:t>HUOM! MYÖS MUITA BRANDYJÄ KUIN KONJAKKI JA ARMANJAKKI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365A554-F6FE-467C-B650-1F9F38425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Eri viljalajeista tislaamalla valmistettu ja puuastioissa kypsytetty väkevä alkoholijuoma</a:t>
            </a:r>
          </a:p>
          <a:p>
            <a:r>
              <a:rPr lang="fi-FI" dirty="0"/>
              <a:t>Viski sana kirjoitetaan eritavalla eri maissa</a:t>
            </a:r>
          </a:p>
          <a:p>
            <a:pPr lvl="1"/>
            <a:r>
              <a:rPr lang="fi-FI" dirty="0"/>
              <a:t>Englanti ja Kanada = Whisky</a:t>
            </a:r>
          </a:p>
          <a:p>
            <a:pPr lvl="1"/>
            <a:r>
              <a:rPr lang="fi-FI" dirty="0"/>
              <a:t>Irlanti = </a:t>
            </a:r>
            <a:r>
              <a:rPr lang="fi-FI" dirty="0" err="1"/>
              <a:t>Whiskey</a:t>
            </a:r>
            <a:endParaRPr lang="fi-FI" dirty="0"/>
          </a:p>
          <a:p>
            <a:r>
              <a:rPr lang="fi-FI" dirty="0"/>
              <a:t>Eri maissa valmistetut viskityypit eroaa toisistaan</a:t>
            </a:r>
          </a:p>
          <a:p>
            <a:pPr lvl="1"/>
            <a:r>
              <a:rPr lang="fi-FI" dirty="0"/>
              <a:t>Raaka-aineet</a:t>
            </a:r>
          </a:p>
          <a:p>
            <a:pPr lvl="1"/>
            <a:r>
              <a:rPr lang="fi-FI" dirty="0"/>
              <a:t>Valmistusmenetelmä</a:t>
            </a:r>
          </a:p>
          <a:p>
            <a:pPr lvl="1"/>
            <a:r>
              <a:rPr lang="fi-FI" dirty="0"/>
              <a:t>maku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0C7F2D0-5B49-4C10-88FD-8E4168B91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tislaustapaa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Pannutislaus</a:t>
            </a:r>
          </a:p>
          <a:p>
            <a:pPr lvl="1"/>
            <a:r>
              <a:rPr lang="fi-FI" dirty="0"/>
              <a:t>käytetään valmistuksessa: konjakki, brandy, mallasviski, osa rommeista ja hedelmäviinoista</a:t>
            </a:r>
          </a:p>
          <a:p>
            <a:pPr lvl="1"/>
            <a:r>
              <a:rPr lang="fi-FI" dirty="0"/>
              <a:t>Työläämpää ja kalliimpaa kuin </a:t>
            </a:r>
            <a:r>
              <a:rPr lang="fi-FI" dirty="0" err="1"/>
              <a:t>kolonnitislaus</a:t>
            </a:r>
            <a:endParaRPr lang="fi-FI" dirty="0"/>
          </a:p>
          <a:p>
            <a:pPr lvl="1"/>
            <a:r>
              <a:rPr lang="fi-FI" dirty="0"/>
              <a:t>Alkuperäisen raaka-aineen ominaismaku säilyy</a:t>
            </a:r>
          </a:p>
          <a:p>
            <a:pPr lvl="1"/>
            <a:r>
              <a:rPr lang="fi-FI" dirty="0"/>
              <a:t>Tisle jaotellaan  ”pääksi”, ” keskiosaksi” ja ” hännäksi”</a:t>
            </a:r>
          </a:p>
          <a:p>
            <a:pPr lvl="1"/>
            <a:r>
              <a:rPr lang="fi-FI" dirty="0"/>
              <a:t>Tisleen alku (pää) ja loppu (häntä) tislataan aina uudestaan</a:t>
            </a:r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6790EAB-600F-42EE-BC21-7263AB52C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90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8511060-9A31-4862-87B1-B8636F23C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571426"/>
            <a:ext cx="2161032" cy="10119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Viskin raaka-aineena käytetään ohraa, vehnää, ruista ja maissia</a:t>
            </a:r>
          </a:p>
          <a:p>
            <a:r>
              <a:rPr lang="fi-FI" dirty="0"/>
              <a:t>Käytetään sekä pannutislaus- että </a:t>
            </a:r>
            <a:r>
              <a:rPr lang="fi-FI" dirty="0" err="1"/>
              <a:t>kolonnitislausmenetelmää</a:t>
            </a:r>
            <a:endParaRPr lang="fi-FI" dirty="0"/>
          </a:p>
          <a:p>
            <a:r>
              <a:rPr lang="fi-FI" dirty="0"/>
              <a:t>Viskit voidaan jakaa kolmeen ryhmään</a:t>
            </a:r>
          </a:p>
          <a:p>
            <a:pPr lvl="1"/>
            <a:r>
              <a:rPr lang="fi-FI" dirty="0"/>
              <a:t>Mallasviskit (</a:t>
            </a:r>
            <a:r>
              <a:rPr lang="fi-FI" dirty="0" err="1"/>
              <a:t>Malt</a:t>
            </a:r>
            <a:r>
              <a:rPr lang="fi-FI" dirty="0"/>
              <a:t> whisky)</a:t>
            </a:r>
            <a:r>
              <a:rPr lang="fi-FI" dirty="0" err="1"/>
              <a:t>-&gt;pannutislattuja</a:t>
            </a:r>
            <a:endParaRPr lang="fi-FI" dirty="0"/>
          </a:p>
          <a:p>
            <a:pPr lvl="1"/>
            <a:r>
              <a:rPr lang="fi-FI" dirty="0"/>
              <a:t>Jyväviskit ( </a:t>
            </a:r>
            <a:r>
              <a:rPr lang="fi-FI" dirty="0" err="1"/>
              <a:t>grain</a:t>
            </a:r>
            <a:r>
              <a:rPr lang="fi-FI" dirty="0"/>
              <a:t> whisky) </a:t>
            </a:r>
            <a:r>
              <a:rPr lang="fi-FI" dirty="0" err="1"/>
              <a:t>-&gt;kolonnitislattuja</a:t>
            </a:r>
            <a:endParaRPr lang="fi-FI" dirty="0"/>
          </a:p>
          <a:p>
            <a:pPr lvl="1"/>
            <a:r>
              <a:rPr lang="fi-FI" dirty="0" err="1"/>
              <a:t>Blended</a:t>
            </a:r>
            <a:r>
              <a:rPr lang="fi-FI" dirty="0"/>
              <a:t> ( sekoitus mallas- ja jyväviskiä)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Viskin tarjoilu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Viskit tarjoillaan </a:t>
            </a:r>
            <a:r>
              <a:rPr lang="fi-FI" dirty="0" err="1"/>
              <a:t>digestiivinä</a:t>
            </a:r>
            <a:r>
              <a:rPr lang="fi-FI" dirty="0"/>
              <a:t> aterian jälkeen tai vesitilkan tai jäiden kanssa.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464496" cy="20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6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Ovat yleisin viskityyppi. Ne valmistetaan sekoittamalla useita eri viskejä keskenään. Maultaan ne ovat kevyitä, hedelmäisiä ja joskus tammisia.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18361"/>
            <a:ext cx="5380220" cy="129614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6BDCB1E-76DE-449C-8002-CE95FEDCF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9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sz="3600" dirty="0"/>
              <a:t>Tehdään mallasohrasta. Single </a:t>
            </a:r>
            <a:r>
              <a:rPr lang="fi-FI" sz="3600" dirty="0" err="1"/>
              <a:t>malt</a:t>
            </a:r>
            <a:r>
              <a:rPr lang="fi-FI" sz="3600" dirty="0"/>
              <a:t> -viskit ovat yhden tislaamon tekemistä viskieristä sekoitettuja viskejä. Mallasviskit ovat voimakkaita ja joskus savuisia maultaan</a:t>
            </a:r>
            <a:r>
              <a:rPr lang="fi-FI" dirty="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091024" cy="146738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E9475A8-BE2A-445F-95A0-C583AE2DE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0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Vaihtelevat kepeistä ja vivahteikkaista pehmeän hunajaisiin ja erittäin täyteläisiin.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27041"/>
            <a:ext cx="5733258" cy="138119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87B35A0-9D8F-4C25-BF58-9AAF697FB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5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Valmistetaan usein maissista, ja silloin niitä kutsutaan </a:t>
            </a:r>
            <a:r>
              <a:rPr lang="fi-FI" dirty="0" err="1"/>
              <a:t>bourboniksi</a:t>
            </a:r>
            <a:r>
              <a:rPr lang="fi-FI" dirty="0"/>
              <a:t>. Maissi pehmentää viskien makua, ja kypsytys uusissa tammitynnyreissä antaa lisäksi vaniljaisia makuja.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5666"/>
            <a:ext cx="4706124" cy="113374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40D94FA-C986-4674-8A6A-DB637E4A0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5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Valmistetaan usein maissista, mutta myös ruista ja muita viljoja käytetään. Viskit ovat maultaan kepeitä ja pehmeitä.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1168"/>
            <a:ext cx="5262533" cy="126779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141BE02-3480-4BD7-BB92-5F5923A5B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80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Muut viskityypit sekä viskit muista maista, kuten Japanista, Ruotsista ja Suomesta.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081320" cy="122413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1050B5E-F0BE-475A-82FA-399263C11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1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ROMMI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Rommi liitetään yleisesti merirosvoihin ja merenkulkuun</a:t>
            </a:r>
          </a:p>
          <a:p>
            <a:r>
              <a:rPr lang="fi-FI" dirty="0"/>
              <a:t>Tummia ja vaaleita rommeja</a:t>
            </a:r>
          </a:p>
          <a:p>
            <a:r>
              <a:rPr lang="fi-FI" dirty="0"/>
              <a:t>Maailman myydyin kansainvälisesti tunnettu alkoholijuoma merkki on </a:t>
            </a:r>
            <a:r>
              <a:rPr lang="fi-FI" dirty="0" err="1"/>
              <a:t>Bacardi</a:t>
            </a:r>
            <a:endParaRPr lang="fi-FI" dirty="0"/>
          </a:p>
          <a:p>
            <a:r>
              <a:rPr lang="fi-FI" dirty="0"/>
              <a:t>1700- luvulla englantilaiset merimiehet saivat aamupäivällä 28 cl rommia ja illalla n. 50 cl rommia.</a:t>
            </a:r>
          </a:p>
          <a:p>
            <a:r>
              <a:rPr lang="fi-FI" dirty="0"/>
              <a:t>Amiraali </a:t>
            </a:r>
            <a:r>
              <a:rPr lang="fi-FI" dirty="0" err="1"/>
              <a:t>Vernon</a:t>
            </a:r>
            <a:r>
              <a:rPr lang="fi-FI" dirty="0"/>
              <a:t> määräsi rommin laimennettavaksi vedellä -&gt; hänet nimettiin Old </a:t>
            </a:r>
            <a:r>
              <a:rPr lang="fi-FI" dirty="0" err="1"/>
              <a:t>Grog-</a:t>
            </a:r>
            <a:r>
              <a:rPr lang="fi-FI" dirty="0"/>
              <a:t> nimellä. Tämän jälkeen on puhuttu grogeista eli laimennetuista rommijuomista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EA236F-5A9C-486D-94D1-36CA8DA76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ROMMI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Merkittäviä rommin valmistusmaita on </a:t>
            </a:r>
          </a:p>
          <a:p>
            <a:pPr lvl="1"/>
            <a:r>
              <a:rPr lang="fi-FI" dirty="0"/>
              <a:t>Kuuba -&gt; varmasti kuuluisin</a:t>
            </a:r>
          </a:p>
          <a:p>
            <a:pPr lvl="1"/>
            <a:r>
              <a:rPr lang="fi-FI" dirty="0" err="1"/>
              <a:t>Jamaica</a:t>
            </a:r>
            <a:endParaRPr lang="fi-FI" dirty="0"/>
          </a:p>
          <a:p>
            <a:pPr lvl="1"/>
            <a:r>
              <a:rPr lang="fi-FI" dirty="0"/>
              <a:t>Haiti</a:t>
            </a:r>
          </a:p>
          <a:p>
            <a:pPr lvl="1"/>
            <a:r>
              <a:rPr lang="fi-FI" dirty="0"/>
              <a:t>Dominikaaninen tasavalta</a:t>
            </a:r>
          </a:p>
          <a:p>
            <a:pPr lvl="1"/>
            <a:r>
              <a:rPr lang="fi-FI" dirty="0"/>
              <a:t>Puerto Rico</a:t>
            </a:r>
          </a:p>
          <a:p>
            <a:pPr lvl="1"/>
            <a:r>
              <a:rPr lang="fi-FI" dirty="0"/>
              <a:t>Neitsytsaaret</a:t>
            </a:r>
          </a:p>
          <a:p>
            <a:pPr lvl="1"/>
            <a:r>
              <a:rPr lang="fi-FI" dirty="0"/>
              <a:t>Barbados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9BB295A-E9CB-45B0-AA23-609F08A35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tislaustapaa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Kolonnitislaus</a:t>
            </a:r>
            <a:endParaRPr lang="fi-FI" dirty="0"/>
          </a:p>
          <a:p>
            <a:pPr lvl="1"/>
            <a:r>
              <a:rPr lang="fi-FI" dirty="0"/>
              <a:t>Tapahtuu kahdessa toisiinsa liittyvässä tornissa, eli kolonnissa</a:t>
            </a:r>
          </a:p>
          <a:p>
            <a:pPr lvl="1"/>
            <a:r>
              <a:rPr lang="fi-FI" dirty="0"/>
              <a:t>Halvempaa kuin pannutislaus</a:t>
            </a:r>
          </a:p>
          <a:p>
            <a:pPr lvl="1"/>
            <a:r>
              <a:rPr lang="fi-FI" dirty="0"/>
              <a:t>Myös tässä menetelmässä tisleen alku ja loppuosat tislataan uudestaan</a:t>
            </a:r>
          </a:p>
          <a:p>
            <a:pPr lvl="1"/>
            <a:r>
              <a:rPr lang="fi-FI" dirty="0"/>
              <a:t>Alkoholipitoisuus saadaan nousemaan hyvin korkeaksi, mutta raaka-aineen ominaismaku säilyy huonosti.</a:t>
            </a:r>
          </a:p>
          <a:p>
            <a:pPr lvl="1"/>
            <a:r>
              <a:rPr lang="fi-FI" dirty="0"/>
              <a:t>Valmistetaan mm. Vodka, gini, viljaviski ja jotkut rommit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F2988EF-7E4E-42C7-A1CC-9294ACA7A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30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ROMMI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Perusraaka-aine on sokeriruoko</a:t>
            </a:r>
          </a:p>
          <a:p>
            <a:pPr lvl="1"/>
            <a:r>
              <a:rPr lang="fi-FI" dirty="0"/>
              <a:t>Sokeriruokomelassi</a:t>
            </a:r>
          </a:p>
          <a:p>
            <a:pPr lvl="1"/>
            <a:r>
              <a:rPr lang="fi-FI" dirty="0"/>
              <a:t>Puristettu sokeriruoko mehu</a:t>
            </a:r>
          </a:p>
          <a:p>
            <a:pPr lvl="1"/>
            <a:r>
              <a:rPr lang="fi-FI" dirty="0"/>
              <a:t>Saatetaan käyttää myös sokeriruoko siirappia</a:t>
            </a:r>
          </a:p>
          <a:p>
            <a:r>
              <a:rPr lang="fi-FI" dirty="0"/>
              <a:t>Alkoholikäymisen jälkeen tislataan joko </a:t>
            </a:r>
            <a:r>
              <a:rPr lang="fi-FI" dirty="0" err="1"/>
              <a:t>kolonni-</a:t>
            </a:r>
            <a:r>
              <a:rPr lang="fi-FI" dirty="0"/>
              <a:t> tai pannutislausmenetelmällä</a:t>
            </a:r>
          </a:p>
          <a:p>
            <a:r>
              <a:rPr lang="fi-FI" dirty="0"/>
              <a:t>Vaaleat rommit -&gt; kolonnitislaus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2347FE-9948-4386-B551-7947CBF5B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Tummat rommit -&gt; pannutislaus (tai sekä pannu- että kolonnitislaus.)</a:t>
            </a:r>
          </a:p>
          <a:p>
            <a:r>
              <a:rPr lang="fi-FI" dirty="0"/>
              <a:t>Tislauksen jälkeen vaaleaa rommia ei juuri varastoida, säilytetään enintään vuosi ennen pullotusta</a:t>
            </a:r>
          </a:p>
          <a:p>
            <a:r>
              <a:rPr lang="fi-FI" dirty="0"/>
              <a:t>Tummat rommit saattavat viettää kypsytysastioissa 1-12 vuotta, joskus jopa pidempäänkin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6CBD110-100B-4FC6-A6AC-2CFCE62EB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03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ROMMI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Vaaleat rommit tarjoillaan yleensä juomasekoituksissa tai pidennettynä</a:t>
            </a:r>
          </a:p>
          <a:p>
            <a:r>
              <a:rPr lang="fi-FI" dirty="0"/>
              <a:t>Tumma rommi, etenkin pitkään kypsytetty nautitaan brandyjen tapaan aromilasista huoneenlämpöisenä</a:t>
            </a:r>
          </a:p>
          <a:p>
            <a:r>
              <a:rPr lang="fi-FI" dirty="0"/>
              <a:t>Suomessa tummaa rommia tarjotaan usein Rommitotina</a:t>
            </a:r>
          </a:p>
          <a:p>
            <a:pPr lvl="1"/>
            <a:r>
              <a:rPr lang="fi-FI" dirty="0"/>
              <a:t>Kuuma vesi, rommi, sokeri ja sitruunaviipale</a:t>
            </a:r>
          </a:p>
          <a:p>
            <a:r>
              <a:rPr lang="fi-FI" dirty="0"/>
              <a:t>Myös tärkeä merkitys ruuanvalmistuksessa, esim. leivonta ja liekitys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2B5E387-AA8B-4CF1-98CD-E2D6AEC86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Sokeri tärkeässä osassa valmistuksessa</a:t>
            </a:r>
          </a:p>
          <a:p>
            <a:r>
              <a:rPr lang="fi-FI" dirty="0"/>
              <a:t>Sokerin määrä vaihtelee suuresti 70-480 g/ litra</a:t>
            </a:r>
          </a:p>
          <a:p>
            <a:r>
              <a:rPr lang="fi-FI" dirty="0"/>
              <a:t>Myös alkoholipitoisuus vaihtelee 15-55 t-%</a:t>
            </a:r>
          </a:p>
          <a:p>
            <a:r>
              <a:rPr lang="fi-FI" dirty="0"/>
              <a:t>Sokerin lisäksi juoman maustamiseen tarvitaan marjoja, hedelmiä, yrttejä ja mausteita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000" dirty="0"/>
              <a:t>Liköörien ryhmittely</a:t>
            </a:r>
          </a:p>
          <a:p>
            <a:pPr lvl="1"/>
            <a:r>
              <a:rPr lang="fi-FI" sz="3600" dirty="0"/>
              <a:t>Marja- ja hedelmäliköörit</a:t>
            </a:r>
          </a:p>
          <a:p>
            <a:pPr lvl="1"/>
            <a:r>
              <a:rPr lang="fi-FI" sz="3600" dirty="0"/>
              <a:t>Sitrusliköörit</a:t>
            </a:r>
          </a:p>
          <a:p>
            <a:pPr lvl="1"/>
            <a:r>
              <a:rPr lang="fi-FI" sz="3600" dirty="0"/>
              <a:t>Yrtti- ja mausteliköörit</a:t>
            </a:r>
          </a:p>
          <a:p>
            <a:pPr lvl="1"/>
            <a:r>
              <a:rPr lang="fi-FI" sz="3600" dirty="0"/>
              <a:t>Punssi sekä fantasia- ja emulsioliköörit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E6019D5-4B6A-4C62-903C-AB372C3F7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C826811-C655-4BC7-BA7C-98F2E73CC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32" y="5620195"/>
            <a:ext cx="2161032" cy="10119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Valmistetaan sekoittamalla perusalkoholia, sokeria ja mausteita</a:t>
            </a:r>
          </a:p>
          <a:p>
            <a:r>
              <a:rPr lang="fi-FI" dirty="0"/>
              <a:t>Sekoittamisen jälkeen väriä voidaan parantaa ja alkoholipitoisuutta laskea</a:t>
            </a:r>
          </a:p>
          <a:p>
            <a:r>
              <a:rPr lang="fi-FI" dirty="0"/>
              <a:t>Liköörit suodatetaan kypsytyksen jälkeen</a:t>
            </a:r>
          </a:p>
          <a:p>
            <a:r>
              <a:rPr lang="fi-FI" dirty="0"/>
              <a:t>Perusalkoholina käytetään yleensä maustamatonta viinaa, mutta voidaan käyttää myös esim. viskiä, brandyä tai rommia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Makeuttamiseen käytetään yleensä ruokosokeria</a:t>
            </a:r>
          </a:p>
          <a:p>
            <a:r>
              <a:rPr lang="fi-FI" dirty="0"/>
              <a:t>Sokerin lisäksi voidaan käyttää hunajaa, vaahterasiirappia tai tärkkelyssiirappia</a:t>
            </a:r>
          </a:p>
          <a:p>
            <a:r>
              <a:rPr lang="fi-FI" dirty="0"/>
              <a:t>Huomaa -&gt; paljon sokeria = paljon kaloreita</a:t>
            </a:r>
          </a:p>
          <a:p>
            <a:r>
              <a:rPr lang="fi-FI" dirty="0"/>
              <a:t>Käytettävä mauste on makua ja aromia antava aine,  ja näkyy usein myös tuotteen nimessä</a:t>
            </a:r>
          </a:p>
          <a:p>
            <a:r>
              <a:rPr lang="fi-FI" dirty="0"/>
              <a:t>Makua antavat aineet voidaan lisätä kokonaisina (esim. marjat) tai uutteina ja tisleinä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A9A4918-5207-4EC9-BDD4-BAD35E08F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12" y="5540114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FE59C76-74EE-4702-A8D0-019F0E966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536170"/>
            <a:ext cx="2161032" cy="10119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Uuttamista voi verrata hauduttamiseen esim. tee</a:t>
            </a:r>
          </a:p>
          <a:p>
            <a:r>
              <a:rPr lang="fi-FI" dirty="0"/>
              <a:t>Makujen ja värien liukenemista voidaan nopeuttaa ja tehostaa lämmittämisellä</a:t>
            </a:r>
          </a:p>
          <a:p>
            <a:r>
              <a:rPr lang="fi-FI" dirty="0"/>
              <a:t>Alkoholi, mausteet ja sokerit sekoitetaan isoissa teräsastioissa</a:t>
            </a:r>
          </a:p>
          <a:p>
            <a:r>
              <a:rPr lang="fi-FI" dirty="0"/>
              <a:t>Seos voidaan myös tarvittaessa värjätä</a:t>
            </a:r>
          </a:p>
          <a:p>
            <a:r>
              <a:rPr lang="fi-FI" dirty="0"/>
              <a:t>Juomaa kypsytetään, jotta makuaineet tasoittuisivat ja sekoittuisivat toisiinsa kunnolla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Kaikkia likööreitä ei tarvitse kypsyttää esim. emulsioliköörit</a:t>
            </a:r>
          </a:p>
          <a:p>
            <a:r>
              <a:rPr lang="fi-FI" dirty="0"/>
              <a:t>Jotta juoma ei olisi sameaa täytyy se suodattaa ennen pullotusta</a:t>
            </a:r>
          </a:p>
          <a:p>
            <a:r>
              <a:rPr lang="fi-FI" dirty="0"/>
              <a:t>Erilaisia pulloja käytössä, lähinnä markkinointitarkoitusten vuoksi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B1AB9A5-1BDF-4896-A542-824CB3F44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Tarjoillaan viilennettyinä likööri- tai cocktail laseista</a:t>
            </a:r>
          </a:p>
          <a:p>
            <a:r>
              <a:rPr lang="fi-FI" dirty="0"/>
              <a:t>Joitakin likööreitä käytetään myös avec- juomina</a:t>
            </a:r>
          </a:p>
          <a:p>
            <a:r>
              <a:rPr lang="fi-FI" dirty="0"/>
              <a:t>Yleisesti juomasekoituksissa</a:t>
            </a:r>
          </a:p>
          <a:p>
            <a:r>
              <a:rPr lang="fi-FI" dirty="0"/>
              <a:t>Jälkiruokien ja leivonnaisten maustamisessa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32ACA5-DCB8-4641-92E3-506695C39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olonnitisla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476250"/>
            <a:ext cx="3816424" cy="5905078"/>
          </a:xfr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8285061-17A6-42BB-8787-CD66C498D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Marja – ja hedelmäliköörit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Alkoholipitoisuudeltaan alhaisia 15-25 t-%</a:t>
            </a:r>
          </a:p>
          <a:p>
            <a:r>
              <a:rPr lang="fi-FI" dirty="0"/>
              <a:t>Jos alkoholia olisi enemmän marjojen ja hedelmien aromit peittyisivät</a:t>
            </a:r>
          </a:p>
          <a:p>
            <a:r>
              <a:rPr lang="fi-FI" dirty="0"/>
              <a:t>Huomaa -&gt; miedot liköörit</a:t>
            </a:r>
          </a:p>
          <a:p>
            <a:r>
              <a:rPr lang="fi-FI" dirty="0"/>
              <a:t>Eivät säily pitkään -&gt; pitäisi nauttia puolen vuoden sisällä avaamisesta</a:t>
            </a:r>
          </a:p>
          <a:p>
            <a:r>
              <a:rPr lang="fi-FI" dirty="0"/>
              <a:t>Pitkässä säilytyksessä väri muuttuu rusehtavaksi</a:t>
            </a:r>
          </a:p>
          <a:p>
            <a:r>
              <a:rPr lang="fi-FI" dirty="0"/>
              <a:t>Kotimaisia valmistajia esim.</a:t>
            </a:r>
          </a:p>
          <a:p>
            <a:pPr lvl="1"/>
            <a:r>
              <a:rPr lang="fi-FI" dirty="0" err="1"/>
              <a:t>Lignell</a:t>
            </a:r>
            <a:r>
              <a:rPr lang="fi-FI" dirty="0"/>
              <a:t> &amp; Piispanen</a:t>
            </a:r>
          </a:p>
          <a:p>
            <a:pPr lvl="1"/>
            <a:r>
              <a:rPr lang="fi-FI" dirty="0"/>
              <a:t>Marli/Chymos</a:t>
            </a:r>
          </a:p>
          <a:p>
            <a:pPr lvl="1"/>
            <a:r>
              <a:rPr lang="fi-FI" dirty="0" err="1"/>
              <a:t>Primalco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44A3379-B434-4DDD-BCC2-0BEF76DE0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Sitrusliköörit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Maustetaan sitrushedelmistä saaduilla tisleillä, uutteilla ja eteerisillä öljyillä</a:t>
            </a:r>
          </a:p>
          <a:p>
            <a:r>
              <a:rPr lang="fi-FI" dirty="0"/>
              <a:t>Esim. appelsiini, mandariini, sitruuna, greippi, </a:t>
            </a:r>
            <a:r>
              <a:rPr lang="fi-FI" dirty="0" err="1"/>
              <a:t>lime</a:t>
            </a:r>
            <a:endParaRPr lang="fi-FI" dirty="0"/>
          </a:p>
          <a:p>
            <a:r>
              <a:rPr lang="fi-FI" dirty="0"/>
              <a:t>Tunnettuja sitruslikööreitä</a:t>
            </a:r>
          </a:p>
          <a:p>
            <a:pPr lvl="1"/>
            <a:r>
              <a:rPr lang="fi-FI" dirty="0"/>
              <a:t>Cointreau (Ranska)</a:t>
            </a:r>
          </a:p>
          <a:p>
            <a:pPr lvl="1"/>
            <a:r>
              <a:rPr lang="fi-FI" dirty="0" err="1"/>
              <a:t>Triple</a:t>
            </a:r>
            <a:r>
              <a:rPr lang="fi-FI" dirty="0"/>
              <a:t> </a:t>
            </a:r>
            <a:r>
              <a:rPr lang="fi-FI" dirty="0" err="1"/>
              <a:t>Sec</a:t>
            </a:r>
            <a:r>
              <a:rPr lang="fi-FI" dirty="0"/>
              <a:t> (Suomi)</a:t>
            </a:r>
          </a:p>
          <a:p>
            <a:pPr lvl="1"/>
            <a:r>
              <a:rPr lang="fi-FI" dirty="0" err="1"/>
              <a:t>Bols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Curacao</a:t>
            </a:r>
            <a:r>
              <a:rPr lang="fi-FI" dirty="0"/>
              <a:t> (Hollanti)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AFC11FE-2044-4885-9139-7D374093C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Yrtti- ja mausteliköörit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Maustekasveista saatuja tisleitä ja uutteita</a:t>
            </a:r>
          </a:p>
          <a:p>
            <a:pPr lvl="1"/>
            <a:r>
              <a:rPr lang="fi-FI" dirty="0"/>
              <a:t>Basilika</a:t>
            </a:r>
          </a:p>
          <a:p>
            <a:pPr lvl="1"/>
            <a:r>
              <a:rPr lang="fi-FI" dirty="0"/>
              <a:t>Fenkoli</a:t>
            </a:r>
          </a:p>
          <a:p>
            <a:pPr lvl="1"/>
            <a:r>
              <a:rPr lang="fi-FI" dirty="0"/>
              <a:t>Kirveli</a:t>
            </a:r>
          </a:p>
          <a:p>
            <a:pPr lvl="1"/>
            <a:r>
              <a:rPr lang="fi-FI" dirty="0"/>
              <a:t>Meirami</a:t>
            </a:r>
          </a:p>
          <a:p>
            <a:pPr lvl="1"/>
            <a:r>
              <a:rPr lang="fi-FI" dirty="0"/>
              <a:t>Timjami </a:t>
            </a:r>
          </a:p>
          <a:p>
            <a:pPr lvl="1"/>
            <a:r>
              <a:rPr lang="fi-FI" dirty="0"/>
              <a:t>Anis</a:t>
            </a:r>
          </a:p>
          <a:p>
            <a:pPr lvl="1"/>
            <a:r>
              <a:rPr lang="fi-FI" dirty="0"/>
              <a:t>Salvia</a:t>
            </a:r>
          </a:p>
          <a:p>
            <a:pPr lvl="1"/>
            <a:r>
              <a:rPr lang="fi-FI" dirty="0"/>
              <a:t>Kaneli</a:t>
            </a:r>
          </a:p>
          <a:p>
            <a:pPr lvl="1"/>
            <a:r>
              <a:rPr lang="fi-FI" dirty="0"/>
              <a:t>Tilli</a:t>
            </a:r>
          </a:p>
          <a:p>
            <a:pPr lvl="1"/>
            <a:r>
              <a:rPr lang="fi-FI" b="1" u="sng" dirty="0"/>
              <a:t>KAHVI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F0317AB-7B45-43D2-90D1-8712119E3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Yrtti- ja mausteliköörit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Maustetaan joko yhdellä tai usealla yrtillä</a:t>
            </a:r>
          </a:p>
          <a:p>
            <a:r>
              <a:rPr lang="fi-FI" dirty="0"/>
              <a:t>Sekoitukset yleensä valmistajan varjelemia salaisuuksia</a:t>
            </a:r>
          </a:p>
          <a:p>
            <a:r>
              <a:rPr lang="fi-FI" dirty="0"/>
              <a:t>Alkoholipitoisuudet vaihtelevat suuresti (mietoja ja väkeviä)</a:t>
            </a:r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E04FFF-963D-42EF-8433-96091B743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Yrtti- ja mausteliköörit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Tunnettuja yrttilikööreitä</a:t>
            </a:r>
          </a:p>
          <a:p>
            <a:pPr lvl="1"/>
            <a:r>
              <a:rPr lang="fi-FI" dirty="0" err="1"/>
              <a:t>Galliano</a:t>
            </a:r>
            <a:r>
              <a:rPr lang="fi-FI" dirty="0"/>
              <a:t> (Italia) -&gt; laventeli, anis ja vanilja</a:t>
            </a:r>
          </a:p>
          <a:p>
            <a:pPr lvl="1"/>
            <a:r>
              <a:rPr lang="fi-FI" dirty="0"/>
              <a:t>Drambuie ( Skotlanti) -&gt; yrtti ja viski</a:t>
            </a:r>
          </a:p>
          <a:p>
            <a:pPr lvl="1"/>
            <a:r>
              <a:rPr lang="fi-FI" dirty="0"/>
              <a:t>Stroh ( Itävalta) -&gt; yrtit ja rommi</a:t>
            </a:r>
          </a:p>
          <a:p>
            <a:pPr lvl="1"/>
            <a:r>
              <a:rPr lang="fi-FI" dirty="0" err="1"/>
              <a:t>Licor</a:t>
            </a:r>
            <a:r>
              <a:rPr lang="fi-FI" dirty="0"/>
              <a:t> 43 </a:t>
            </a:r>
            <a:r>
              <a:rPr lang="fi-FI" dirty="0" err="1"/>
              <a:t>Cuarante</a:t>
            </a:r>
            <a:r>
              <a:rPr lang="fi-FI" dirty="0"/>
              <a:t> y </a:t>
            </a:r>
            <a:r>
              <a:rPr lang="fi-FI" dirty="0" err="1"/>
              <a:t>tres</a:t>
            </a:r>
            <a:r>
              <a:rPr lang="fi-FI" dirty="0"/>
              <a:t> ( Espanja) -&gt; vanilja</a:t>
            </a:r>
          </a:p>
          <a:p>
            <a:pPr lvl="1"/>
            <a:r>
              <a:rPr lang="fi-FI" dirty="0" err="1"/>
              <a:t>Jägermeister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F4FD73F-F083-48ED-A982-E7730DA0A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Yrtti- ja mausteliköörit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Tunnettuja mausteliköörejä</a:t>
            </a:r>
          </a:p>
          <a:p>
            <a:pPr lvl="1"/>
            <a:r>
              <a:rPr lang="fi-FI" dirty="0"/>
              <a:t>Cafe (Suomi)</a:t>
            </a:r>
          </a:p>
          <a:p>
            <a:pPr lvl="1"/>
            <a:r>
              <a:rPr lang="fi-FI" dirty="0" err="1"/>
              <a:t>Disaronno</a:t>
            </a:r>
            <a:r>
              <a:rPr lang="fi-FI" dirty="0"/>
              <a:t> </a:t>
            </a:r>
            <a:r>
              <a:rPr lang="fi-FI" dirty="0" err="1"/>
              <a:t>Amaretto</a:t>
            </a:r>
            <a:r>
              <a:rPr lang="fi-FI" dirty="0"/>
              <a:t> (Italia) -&gt; karvasmanteli, aprikoosi</a:t>
            </a:r>
          </a:p>
          <a:p>
            <a:pPr lvl="1"/>
            <a:r>
              <a:rPr lang="fi-FI" dirty="0" err="1"/>
              <a:t>Kahlua</a:t>
            </a:r>
            <a:r>
              <a:rPr lang="fi-FI" dirty="0"/>
              <a:t> (Meksiko) -&gt; kahvi, vanilja ja sokeriruoko</a:t>
            </a:r>
          </a:p>
          <a:p>
            <a:pPr lvl="1"/>
            <a:r>
              <a:rPr lang="fi-FI" dirty="0" err="1"/>
              <a:t>Jägermaister</a:t>
            </a:r>
            <a:r>
              <a:rPr lang="fi-FI" dirty="0"/>
              <a:t> (Saksa) -&gt; lakritsa, 56 kasvia mausteena</a:t>
            </a:r>
          </a:p>
          <a:p>
            <a:pPr lvl="1"/>
            <a:r>
              <a:rPr lang="fi-FI" dirty="0"/>
              <a:t>Pisang Ambon (Hollanti) -&gt; banaani</a:t>
            </a:r>
          </a:p>
          <a:p>
            <a:pPr lvl="1"/>
            <a:r>
              <a:rPr lang="fi-FI" dirty="0"/>
              <a:t>Sambuca </a:t>
            </a:r>
            <a:r>
              <a:rPr lang="fi-FI" dirty="0" err="1"/>
              <a:t>Vaccari</a:t>
            </a:r>
            <a:r>
              <a:rPr lang="fi-FI" dirty="0"/>
              <a:t> (Italia) -&gt; kirkas anislikööri. (tarjotaan yleensä kahvinpapujen kanssa, voidaan sytyttää myös palamaan)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0D19F6E-6184-4306-B34A-21430D350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Punssi sekä fantasia- ja emulsioliköörit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Ryhmään kuuluu ne liköörit mitkä ei kuulu aiempiin ryhmiin</a:t>
            </a:r>
          </a:p>
          <a:p>
            <a:r>
              <a:rPr lang="fi-FI" u="sng" dirty="0"/>
              <a:t>PUNSSI</a:t>
            </a:r>
          </a:p>
          <a:p>
            <a:pPr lvl="1"/>
            <a:r>
              <a:rPr lang="fi-FI" dirty="0"/>
              <a:t>Vesi, tee, sokeri, sitruuna ja arrakki</a:t>
            </a:r>
          </a:p>
          <a:p>
            <a:pPr lvl="1"/>
            <a:r>
              <a:rPr lang="fi-FI" dirty="0"/>
              <a:t>Nautitaan liköörin tapaan kylmänä</a:t>
            </a:r>
          </a:p>
          <a:p>
            <a:pPr lvl="1"/>
            <a:r>
              <a:rPr lang="fi-FI" dirty="0"/>
              <a:t>Ruotsissa tarjotaan yleensä lämmitettynä</a:t>
            </a:r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3D28194-4DDE-4EF4-9DFA-2CA9839D4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Punssi sekä fantasia- ja emulsioliköörit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 dirty="0"/>
              <a:t>EMULSIOLIKÖÖRIT</a:t>
            </a:r>
            <a:endParaRPr lang="fi-FI" dirty="0"/>
          </a:p>
          <a:p>
            <a:pPr lvl="1"/>
            <a:r>
              <a:rPr lang="fi-FI" dirty="0"/>
              <a:t>Munankeltuaista, kermaa tai kookosrasvaa</a:t>
            </a:r>
          </a:p>
          <a:p>
            <a:pPr lvl="1"/>
            <a:r>
              <a:rPr lang="fi-FI" dirty="0"/>
              <a:t>Lisäksi sokeria ja muita mausteita</a:t>
            </a:r>
          </a:p>
          <a:p>
            <a:pPr lvl="1"/>
            <a:r>
              <a:rPr lang="fi-FI" dirty="0"/>
              <a:t>Paksuja ja jäykkä </a:t>
            </a:r>
            <a:r>
              <a:rPr lang="fi-FI" dirty="0" err="1"/>
              <a:t>juoksuisia</a:t>
            </a:r>
            <a:endParaRPr lang="fi-FI" dirty="0"/>
          </a:p>
          <a:p>
            <a:pPr lvl="1"/>
            <a:r>
              <a:rPr lang="fi-FI" dirty="0"/>
              <a:t>Mietoja alkoholijuomia</a:t>
            </a:r>
          </a:p>
          <a:p>
            <a:pPr lvl="1"/>
            <a:r>
              <a:rPr lang="fi-FI" dirty="0"/>
              <a:t>Eivät säily pitkään ja säilytettävä kylmässä</a:t>
            </a:r>
          </a:p>
          <a:p>
            <a:pPr lvl="1"/>
            <a:r>
              <a:rPr lang="fi-FI" dirty="0"/>
              <a:t>Tunnettu kermalikööri : </a:t>
            </a:r>
            <a:r>
              <a:rPr lang="fi-FI" dirty="0" err="1"/>
              <a:t>Baileys</a:t>
            </a:r>
            <a:r>
              <a:rPr lang="fi-FI" dirty="0"/>
              <a:t>  </a:t>
            </a:r>
            <a:r>
              <a:rPr lang="fi-FI" dirty="0" err="1"/>
              <a:t>Original</a:t>
            </a:r>
            <a:r>
              <a:rPr lang="fi-FI" dirty="0"/>
              <a:t> Iris </a:t>
            </a:r>
            <a:r>
              <a:rPr lang="fi-FI" dirty="0" err="1"/>
              <a:t>Cream</a:t>
            </a:r>
            <a:endParaRPr lang="fi-FI" dirty="0"/>
          </a:p>
          <a:p>
            <a:pPr lvl="1"/>
            <a:r>
              <a:rPr lang="fi-FI" dirty="0"/>
              <a:t>Kookoslikööri : </a:t>
            </a:r>
            <a:r>
              <a:rPr lang="fi-FI" dirty="0" err="1"/>
              <a:t>Malibu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1D49C26-4C8F-4727-A75B-BE8F759A4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Punssi sekä fantasia- ja emulsioliköörit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FANTASIALIKÖÖRIT</a:t>
            </a:r>
          </a:p>
          <a:p>
            <a:pPr lvl="1"/>
            <a:r>
              <a:rPr lang="fi-FI" dirty="0"/>
              <a:t>Eivät kuulu selkeästi mihinkään likööriryhmään</a:t>
            </a:r>
          </a:p>
          <a:p>
            <a:pPr lvl="1"/>
            <a:r>
              <a:rPr lang="fi-FI" dirty="0"/>
              <a:t>Tunnettu :</a:t>
            </a:r>
          </a:p>
          <a:p>
            <a:pPr lvl="2"/>
            <a:r>
              <a:rPr lang="fi-FI" dirty="0"/>
              <a:t>Parfait </a:t>
            </a:r>
            <a:r>
              <a:rPr lang="fi-FI" dirty="0" err="1"/>
              <a:t>Amour</a:t>
            </a:r>
            <a:r>
              <a:rPr lang="fi-FI" dirty="0"/>
              <a:t>, hollanti, violetti, ruusuaromi</a:t>
            </a:r>
          </a:p>
        </p:txBody>
      </p:sp>
      <p:pic>
        <p:nvPicPr>
          <p:cNvPr id="4" name="Kuva 3" descr="template-bols-parfait-amour-bottle-bor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94007"/>
            <a:ext cx="1314197" cy="242088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80EDC27-0EB0-43A8-B02A-9D1F36A9B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KATKEROT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Kehitetty alun perin lääkinnällisiin tarkoituksiin -&gt; ruuansulatusvaivat</a:t>
            </a:r>
          </a:p>
          <a:p>
            <a:r>
              <a:rPr lang="fi-FI" dirty="0"/>
              <a:t>Voimakkaita maustejuurilla maustettuja </a:t>
            </a:r>
            <a:r>
              <a:rPr lang="fi-FI" dirty="0" err="1"/>
              <a:t>juomi</a:t>
            </a:r>
            <a:r>
              <a:rPr lang="fi-FI" dirty="0"/>
              <a:t> (pippurit, inkivääri, fenkoli, vanilja….)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251759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6672"/>
            <a:ext cx="1312937" cy="380217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C4054F-E7DB-45EF-8787-F516FC8CB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annutisl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6720408" cy="544152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KATKEROT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Luokitellaan usein käyttötarkoituksen mukaan</a:t>
            </a:r>
          </a:p>
          <a:p>
            <a:pPr lvl="1"/>
            <a:r>
              <a:rPr lang="fi-FI" dirty="0"/>
              <a:t>Mahakatkerot</a:t>
            </a:r>
          </a:p>
          <a:p>
            <a:pPr lvl="2"/>
            <a:r>
              <a:rPr lang="fi-FI" dirty="0"/>
              <a:t>35-45 t-%</a:t>
            </a:r>
          </a:p>
          <a:p>
            <a:pPr lvl="2"/>
            <a:r>
              <a:rPr lang="fi-FI" dirty="0"/>
              <a:t>Tarjoillaan huoneenlämpöisinä siltään</a:t>
            </a:r>
          </a:p>
          <a:p>
            <a:pPr lvl="2"/>
            <a:r>
              <a:rPr lang="fi-FI" dirty="0" err="1"/>
              <a:t>Fernet-Branca</a:t>
            </a:r>
            <a:endParaRPr lang="fi-FI" dirty="0"/>
          </a:p>
          <a:p>
            <a:pPr lvl="1"/>
            <a:r>
              <a:rPr lang="fi-FI" dirty="0"/>
              <a:t>Maustekatkerot</a:t>
            </a:r>
          </a:p>
          <a:p>
            <a:pPr lvl="2"/>
            <a:r>
              <a:rPr lang="fi-FI" dirty="0"/>
              <a:t>Mahakatkeroita voimakkaampia</a:t>
            </a:r>
          </a:p>
          <a:p>
            <a:pPr lvl="2"/>
            <a:r>
              <a:rPr lang="fi-FI" dirty="0"/>
              <a:t>Käytetään juomasekoituksina</a:t>
            </a:r>
          </a:p>
          <a:p>
            <a:pPr lvl="1"/>
            <a:r>
              <a:rPr lang="fi-FI" dirty="0"/>
              <a:t>Grogikatkerot</a:t>
            </a:r>
          </a:p>
          <a:p>
            <a:pPr lvl="2"/>
            <a:r>
              <a:rPr lang="fi-FI" dirty="0"/>
              <a:t>Miedommin maustettuja makeita seurustelujuomia</a:t>
            </a:r>
          </a:p>
          <a:p>
            <a:pPr lvl="2"/>
            <a:r>
              <a:rPr lang="fi-FI" dirty="0"/>
              <a:t>Tarjotaan usein pidennettynä soodalla tai tuoremehulla</a:t>
            </a:r>
          </a:p>
          <a:p>
            <a:pPr lvl="2"/>
            <a:r>
              <a:rPr lang="fi-FI" dirty="0"/>
              <a:t>Campari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720AC94-0816-4842-BF4B-A15E34B51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57142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Valmiin juoman maku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Valmiin juoman makuun vaikutta:</a:t>
            </a:r>
          </a:p>
          <a:p>
            <a:pPr lvl="1"/>
            <a:r>
              <a:rPr lang="fi-FI" dirty="0"/>
              <a:t>Käytetty raaka-aine (rypäleet, omenat, kirsikat, luumut ja erilaiset viljat)</a:t>
            </a:r>
          </a:p>
          <a:p>
            <a:pPr lvl="1"/>
            <a:r>
              <a:rPr lang="fi-FI" dirty="0"/>
              <a:t>Kypsytysaika ja kypsytysastian materiaali</a:t>
            </a:r>
          </a:p>
          <a:p>
            <a:pPr lvl="1"/>
            <a:r>
              <a:rPr lang="fi-FI" dirty="0"/>
              <a:t>Suodatetaanko tuote vai ei</a:t>
            </a:r>
          </a:p>
          <a:p>
            <a:pPr lvl="1"/>
            <a:r>
              <a:rPr lang="fi-FI" dirty="0"/>
              <a:t>Sekoitetaanko eri tislauseriä keskenään vai ei</a:t>
            </a:r>
          </a:p>
          <a:p>
            <a:pPr lvl="1"/>
            <a:r>
              <a:rPr lang="fi-FI" dirty="0"/>
              <a:t>Maustetaanko juoma jollain</a:t>
            </a:r>
          </a:p>
          <a:p>
            <a:pPr lvl="1"/>
            <a:r>
              <a:rPr lang="fi-FI" dirty="0"/>
              <a:t>Tislausmenetelmä (pannutislaus vai </a:t>
            </a:r>
            <a:r>
              <a:rPr lang="fi-FI" dirty="0" err="1"/>
              <a:t>kolonnitislaus</a:t>
            </a:r>
            <a:r>
              <a:rPr lang="fi-FI" dirty="0"/>
              <a:t>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E99E717-EA8B-4734-8DAD-44EDDA3C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5620195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MAUSTAMATON VIINA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Veden ja puhtaan alkoholin seoksia, voi olla myös hieman sokeria joukossa</a:t>
            </a:r>
          </a:p>
          <a:p>
            <a:r>
              <a:rPr lang="fi-FI" dirty="0"/>
              <a:t>Vodka ja maustamaton viina mielletään samaksi asiaksi.</a:t>
            </a:r>
          </a:p>
          <a:p>
            <a:r>
              <a:rPr lang="fi-FI" dirty="0"/>
              <a:t>Mikäli alkoholipitoisuus alle 40 ei voida kutsua vodkaksi.</a:t>
            </a:r>
          </a:p>
          <a:p>
            <a:r>
              <a:rPr lang="fi-FI" dirty="0"/>
              <a:t>Käytetään useiden drinkkien ainesosana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78C280-17F5-41FD-A134-AB9D4D663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48" y="5373216"/>
            <a:ext cx="2161032" cy="1011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2118</Words>
  <Application>Microsoft Office PowerPoint</Application>
  <PresentationFormat>Näytössä katseltava diaesitys (4:3)</PresentationFormat>
  <Paragraphs>384</Paragraphs>
  <Slides>70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70</vt:i4>
      </vt:variant>
    </vt:vector>
  </HeadingPairs>
  <TitlesOfParts>
    <vt:vector size="75" baseType="lpstr">
      <vt:lpstr>Arial</vt:lpstr>
      <vt:lpstr>Calibri</vt:lpstr>
      <vt:lpstr>Source Sans Pro</vt:lpstr>
      <vt:lpstr>Wingdings</vt:lpstr>
      <vt:lpstr>Office-teema</vt:lpstr>
      <vt:lpstr>Väkevät alkoholijuomat</vt:lpstr>
      <vt:lpstr>Väkevät alkoholijuomat </vt:lpstr>
      <vt:lpstr>Väkevien alkoholijuomien valmistaminen</vt:lpstr>
      <vt:lpstr>Kaksi tislaustapaa</vt:lpstr>
      <vt:lpstr>Kaksi tislaustapaa</vt:lpstr>
      <vt:lpstr>PowerPoint-esitys</vt:lpstr>
      <vt:lpstr>PowerPoint-esitys</vt:lpstr>
      <vt:lpstr>Valmiin juoman maku</vt:lpstr>
      <vt:lpstr>MAUSTAMATON VIINA</vt:lpstr>
      <vt:lpstr>KOSKENKORVA</vt:lpstr>
      <vt:lpstr>Vodka </vt:lpstr>
      <vt:lpstr>Vodka </vt:lpstr>
      <vt:lpstr>Vodka</vt:lpstr>
      <vt:lpstr>Maustetut vodkat</vt:lpstr>
      <vt:lpstr>HEDELMÄVIINAT</vt:lpstr>
      <vt:lpstr>PowerPoint-esitys</vt:lpstr>
      <vt:lpstr>HEDELMÄVIINAT</vt:lpstr>
      <vt:lpstr>PowerPoint-esitys</vt:lpstr>
      <vt:lpstr>Maustetut viinat: GENEVER</vt:lpstr>
      <vt:lpstr>Maustetut viinat: GINI</vt:lpstr>
      <vt:lpstr>Maustetut viinat: GINI</vt:lpstr>
      <vt:lpstr>PowerPoint-esitys</vt:lpstr>
      <vt:lpstr>Maustetut viina: AKVAVIITTI</vt:lpstr>
      <vt:lpstr>Maustetut viina: AKVAVIITTI</vt:lpstr>
      <vt:lpstr>Maustetut viinat: ANISVIINAT</vt:lpstr>
      <vt:lpstr>Maustetut viinat: ANISVIINAT</vt:lpstr>
      <vt:lpstr>Maustetut viinat: GRAPPA</vt:lpstr>
      <vt:lpstr>Maustetut viinat :CACHACA</vt:lpstr>
      <vt:lpstr>BRANDYT</vt:lpstr>
      <vt:lpstr>KONJAKKI</vt:lpstr>
      <vt:lpstr>KONJAKKI</vt:lpstr>
      <vt:lpstr>KONJAKKI</vt:lpstr>
      <vt:lpstr>KONJAKKI</vt:lpstr>
      <vt:lpstr>KONJAKKI</vt:lpstr>
      <vt:lpstr>ARMANJAKKI</vt:lpstr>
      <vt:lpstr>ARMANJAKKI</vt:lpstr>
      <vt:lpstr>ARMANJAKKI</vt:lpstr>
      <vt:lpstr>ARMANJAKKI</vt:lpstr>
      <vt:lpstr>VISKI</vt:lpstr>
      <vt:lpstr>VISKI</vt:lpstr>
      <vt:lpstr>Viskin tarjoilu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ROMMI</vt:lpstr>
      <vt:lpstr>ROMMI</vt:lpstr>
      <vt:lpstr>ROMMI</vt:lpstr>
      <vt:lpstr>PowerPoint-esitys</vt:lpstr>
      <vt:lpstr>ROMMI</vt:lpstr>
      <vt:lpstr>LIKÖÖRIT</vt:lpstr>
      <vt:lpstr>LIKÖÖRIT</vt:lpstr>
      <vt:lpstr>LIKÖÖRIT</vt:lpstr>
      <vt:lpstr>LIKÖÖRIT</vt:lpstr>
      <vt:lpstr>LIKÖÖRIT</vt:lpstr>
      <vt:lpstr>LIKÖÖRIT</vt:lpstr>
      <vt:lpstr>LIKÖÖRIT</vt:lpstr>
      <vt:lpstr>Marja – ja hedelmäliköörit </vt:lpstr>
      <vt:lpstr>Sitrusliköörit</vt:lpstr>
      <vt:lpstr>Yrtti- ja mausteliköörit</vt:lpstr>
      <vt:lpstr>Yrtti- ja mausteliköörit</vt:lpstr>
      <vt:lpstr>Yrtti- ja mausteliköörit</vt:lpstr>
      <vt:lpstr>Yrtti- ja mausteliköörit</vt:lpstr>
      <vt:lpstr>Punssi sekä fantasia- ja emulsioliköörit</vt:lpstr>
      <vt:lpstr>Punssi sekä fantasia- ja emulsioliköörit</vt:lpstr>
      <vt:lpstr>Punssi sekä fantasia- ja emulsioliköörit</vt:lpstr>
      <vt:lpstr>KATKEROT</vt:lpstr>
      <vt:lpstr>KATKEROT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Eetu</dc:creator>
  <cp:lastModifiedBy>Anniina Oksanen</cp:lastModifiedBy>
  <cp:revision>117</cp:revision>
  <cp:lastPrinted>2018-09-05T07:24:30Z</cp:lastPrinted>
  <dcterms:created xsi:type="dcterms:W3CDTF">2014-04-14T20:25:21Z</dcterms:created>
  <dcterms:modified xsi:type="dcterms:W3CDTF">2020-12-08T10:59:04Z</dcterms:modified>
</cp:coreProperties>
</file>