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embeddedFontLst>
    <p:embeddedFont>
      <p:font typeface="Source Sans Pro" panose="020B0503030403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A97FD1-E1EC-9A28-AD58-A6345C9FFBE8}" v="25" dt="2020-12-07T11:44:59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1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kuvalla 1">
  <p:cSld name="Otsikko kuvalla 1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 descr="A picture containing person, wall, indoor, man &#10; &#10;Description automatically generated"/>
          <p:cNvPicPr preferRelativeResize="0"/>
          <p:nvPr/>
        </p:nvPicPr>
        <p:blipFill rotWithShape="1">
          <a:blip r:embed="rId2">
            <a:alphaModFix amt="44000"/>
          </a:blip>
          <a:srcRect l="714" t="6331" r="713" b="10526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 b="1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" name="Google Shape;12;p2" descr="A close up of a sign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8315" y="5929447"/>
            <a:ext cx="1478492" cy="65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vaalea sininen">
  <p:cSld name="Otsikko vaalea sinine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/>
          <p:nvPr/>
        </p:nvSpPr>
        <p:spPr>
          <a:xfrm>
            <a:off x="0" y="0"/>
            <a:ext cx="12192000" cy="57356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" name="Google Shape;84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6" name="Google Shape;86;p18" descr="A close up of a sign &#10; 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3394" y="5941512"/>
            <a:ext cx="1456554" cy="6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oranssi">
  <p:cSld name="Otsikko oranssi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/>
          <p:nvPr/>
        </p:nvSpPr>
        <p:spPr>
          <a:xfrm>
            <a:off x="0" y="0"/>
            <a:ext cx="12192000" cy="57356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" name="Google Shape;89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1" name="Google Shape;91;p19" descr="A close up of a sign &#10; 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3394" y="5941512"/>
            <a:ext cx="1456554" cy="6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keltainen">
  <p:cSld name="Otsikko keltaine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/>
          <p:nvPr/>
        </p:nvSpPr>
        <p:spPr>
          <a:xfrm>
            <a:off x="0" y="0"/>
            <a:ext cx="12192000" cy="573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ource Sans Pro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6" name="Google Shape;96;p20" descr="A close up of a sign &#10; 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3394" y="5941512"/>
            <a:ext cx="1456554" cy="6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vihreä">
  <p:cSld name="Otsikko vihreä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/>
        </p:nvSpPr>
        <p:spPr>
          <a:xfrm>
            <a:off x="0" y="0"/>
            <a:ext cx="12192000" cy="57356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9" name="Google Shape;99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01" name="Google Shape;101;p21" descr="A close up of a sign &#10; 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3394" y="5941512"/>
            <a:ext cx="1456554" cy="6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vaalea vihreä">
  <p:cSld name="Otsikko vaalea vihreä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/>
          <p:nvPr/>
        </p:nvSpPr>
        <p:spPr>
          <a:xfrm>
            <a:off x="0" y="0"/>
            <a:ext cx="12192000" cy="57356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06" name="Google Shape;106;p22" descr="A close up of a sign &#10; 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3394" y="5941512"/>
            <a:ext cx="1456554" cy="6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kuvalla 2">
  <p:cSld name="Otsikko kuvalla 2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 amt="44000"/>
          </a:blip>
          <a:srcRect l="4467" t="7490" b="11956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 b="1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7" name="Google Shape;17;p3" descr="A close up of a sign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8315" y="5929447"/>
            <a:ext cx="1478492" cy="65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kuvalla 3">
  <p:cSld name="Otsikko kuvalla 3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 amt="44000"/>
          </a:blip>
          <a:srcRect t="13387" r="999" b="3108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 b="1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2" name="Google Shape;22;p4" descr="A close up of a sign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8315" y="5929447"/>
            <a:ext cx="1478492" cy="65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kuvalla 4">
  <p:cSld name="Otsikko kuvalla 4">
    <p:bg>
      <p:bgPr>
        <a:solidFill>
          <a:schemeClr val="dk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/>
        </p:nvPicPr>
        <p:blipFill rotWithShape="1">
          <a:blip r:embed="rId2">
            <a:alphaModFix amt="44000"/>
          </a:blip>
          <a:srcRect l="2889" t="19442" r="15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 b="1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7" name="Google Shape;27;p5" descr="A close up of a sign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8315" y="5929447"/>
            <a:ext cx="1478492" cy="65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kuvalla 5">
  <p:cSld name="Otsikko kuvalla 5">
    <p:bg>
      <p:bgPr>
        <a:solidFill>
          <a:schemeClr val="dk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 amt="44000"/>
          </a:blip>
          <a:srcRect l="2991" t="18157" r="1058" b="840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 b="1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2" name="Google Shape;32;p6" descr="A close up of a sign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8315" y="5929447"/>
            <a:ext cx="1478492" cy="65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kuvalla 6">
  <p:cSld name="Otsikko kuvalla 6">
    <p:bg>
      <p:bgPr>
        <a:solidFill>
          <a:schemeClr val="dk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"/>
          <p:cNvPicPr preferRelativeResize="0"/>
          <p:nvPr/>
        </p:nvPicPr>
        <p:blipFill rotWithShape="1">
          <a:blip r:embed="rId2">
            <a:alphaModFix amt="44000"/>
          </a:blip>
          <a:srcRect l="5" t="32337" r="32338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 b="1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7" name="Google Shape;37;p7" descr="A close up of a sign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8315" y="5929447"/>
            <a:ext cx="1478492" cy="65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sininen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>
            <a:off x="0" y="0"/>
            <a:ext cx="12192000" cy="573563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03F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2" name="Google Shape;42;p8" descr="A close up of a sign &#10; 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3394" y="5941512"/>
            <a:ext cx="1456554" cy="6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sininen + kuvio">
  <p:cSld name="Otsikko sininen + kuvi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6" name="Google Shape;46;p9" descr="A close up of a sign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3394" y="5941512"/>
            <a:ext cx="1456554" cy="6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usdia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6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10" descr="A close up of a sign &#10; 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3394" y="5941512"/>
            <a:ext cx="1456554" cy="6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urce Sans Pro"/>
              <a:buNone/>
              <a:defRPr sz="4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64" r:id="rId10"/>
    <p:sldLayoutId id="2147483665" r:id="rId11"/>
    <p:sldLayoutId id="2147483666" r:id="rId12"/>
    <p:sldLayoutId id="2147483667" r:id="rId13"/>
    <p:sldLayoutId id="214748366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nebrychoff.fi/SiteCollectionImages/Olut%20ja%20sen%20tarjoilu%20-kuvat/oluenvalmistuskaavio.gif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fi-FI" dirty="0"/>
              <a:t>KÄYMISTEITSE VALMISTETUT MIEDOT ALKOHOLIJUOMAT</a:t>
            </a:r>
            <a:endParaRPr dirty="0"/>
          </a:p>
        </p:txBody>
      </p:sp>
      <p:sp>
        <p:nvSpPr>
          <p:cNvPr id="112" name="Google Shape;112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OLUEN VALMISTUS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/>
              <a:t>Mallas</a:t>
            </a:r>
          </a:p>
          <a:p>
            <a:pPr lvl="1"/>
            <a:r>
              <a:rPr lang="fi-FI" dirty="0" err="1"/>
              <a:t>Keiskeinen</a:t>
            </a:r>
            <a:r>
              <a:rPr lang="fi-FI" dirty="0"/>
              <a:t> raaka-aine</a:t>
            </a:r>
          </a:p>
          <a:p>
            <a:pPr lvl="1"/>
            <a:r>
              <a:rPr lang="fi-FI" dirty="0"/>
              <a:t>Suomessa käytetään ohraa</a:t>
            </a:r>
          </a:p>
          <a:p>
            <a:pPr lvl="1"/>
            <a:r>
              <a:rPr lang="fi-FI" dirty="0"/>
              <a:t>Muualla maailmassa myös riisi, vehnä, ruis ja maissi</a:t>
            </a:r>
          </a:p>
          <a:p>
            <a:r>
              <a:rPr lang="fi-FI" dirty="0"/>
              <a:t>Humala</a:t>
            </a:r>
          </a:p>
          <a:p>
            <a:pPr lvl="1"/>
            <a:r>
              <a:rPr lang="fi-FI" dirty="0"/>
              <a:t>Oluen mauste</a:t>
            </a:r>
          </a:p>
          <a:p>
            <a:pPr lvl="1"/>
            <a:r>
              <a:rPr lang="fi-FI" dirty="0"/>
              <a:t>Antaa raikkaan aromin</a:t>
            </a:r>
          </a:p>
          <a:p>
            <a:pPr lvl="1"/>
            <a:r>
              <a:rPr lang="fi-FI" dirty="0"/>
              <a:t>Parantaa oluen säilyvyyttä</a:t>
            </a:r>
          </a:p>
          <a:p>
            <a:pPr lvl="1"/>
            <a:r>
              <a:rPr lang="fi-FI" dirty="0"/>
              <a:t>Vaikuttaa kirkkauteen ja vaahtoon</a:t>
            </a:r>
          </a:p>
          <a:p>
            <a:r>
              <a:rPr lang="fi-FI" dirty="0"/>
              <a:t>Vesi </a:t>
            </a:r>
            <a:r>
              <a:rPr lang="fi-FI" dirty="0" err="1"/>
              <a:t>-&gt;oltava</a:t>
            </a:r>
            <a:r>
              <a:rPr lang="fi-FI" dirty="0"/>
              <a:t> puhdasta ja hyvälaatuista</a:t>
            </a:r>
          </a:p>
          <a:p>
            <a:r>
              <a:rPr lang="fi-FI" dirty="0"/>
              <a:t>Hiiva</a:t>
            </a:r>
          </a:p>
          <a:p>
            <a:pPr lvl="1"/>
            <a:r>
              <a:rPr lang="fi-FI" dirty="0"/>
              <a:t>Käyttää sokerin -&gt; syntyy alkoholia ja hiilidioksidia</a:t>
            </a:r>
          </a:p>
          <a:p>
            <a:pPr lvl="1"/>
            <a:r>
              <a:rPr lang="fi-FI" dirty="0"/>
              <a:t>Hiiva vaikuttaa olennaisesti juoman makuun ja vahvuuteen</a:t>
            </a:r>
          </a:p>
          <a:p>
            <a:pPr lvl="1"/>
            <a:r>
              <a:rPr lang="fi-FI" dirty="0"/>
              <a:t>Pintahiiva (15-24astetta)  ja pohjahiiva (3-11 astetta)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pic>
        <p:nvPicPr>
          <p:cNvPr id="4" name="Kuva 3" descr="hum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4233" y="2996952"/>
            <a:ext cx="1876425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OLUEN VALMISTUS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Valmistuksen vaiheet</a:t>
            </a:r>
          </a:p>
          <a:p>
            <a:pPr lvl="1"/>
            <a:r>
              <a:rPr lang="fi-FI" dirty="0"/>
              <a:t>Maltaan rouhinta</a:t>
            </a:r>
          </a:p>
          <a:p>
            <a:pPr lvl="1"/>
            <a:r>
              <a:rPr lang="fi-FI" dirty="0"/>
              <a:t>Mäskäys</a:t>
            </a:r>
          </a:p>
          <a:p>
            <a:pPr lvl="1"/>
            <a:r>
              <a:rPr lang="fi-FI" dirty="0"/>
              <a:t>Vierteen </a:t>
            </a:r>
            <a:r>
              <a:rPr lang="fi-FI" dirty="0" err="1"/>
              <a:t>siivilointi</a:t>
            </a:r>
            <a:endParaRPr lang="fi-FI" dirty="0"/>
          </a:p>
          <a:p>
            <a:pPr lvl="1"/>
            <a:r>
              <a:rPr lang="fi-FI" dirty="0"/>
              <a:t>Keittäminen ja </a:t>
            </a:r>
            <a:r>
              <a:rPr lang="fi-FI" dirty="0" err="1"/>
              <a:t>humalointi</a:t>
            </a:r>
            <a:endParaRPr lang="fi-FI" dirty="0"/>
          </a:p>
          <a:p>
            <a:pPr lvl="1"/>
            <a:r>
              <a:rPr lang="fi-FI" dirty="0"/>
              <a:t>Jäähdytys</a:t>
            </a:r>
          </a:p>
          <a:p>
            <a:pPr lvl="1"/>
            <a:r>
              <a:rPr lang="fi-FI" dirty="0"/>
              <a:t>Hiivan lisäys ja käyminen</a:t>
            </a:r>
          </a:p>
          <a:p>
            <a:pPr lvl="1"/>
            <a:r>
              <a:rPr lang="fi-FI" dirty="0"/>
              <a:t>Suodatus</a:t>
            </a:r>
          </a:p>
          <a:p>
            <a:pPr lvl="1"/>
            <a:r>
              <a:rPr lang="fi-FI" dirty="0"/>
              <a:t>Pastörointi</a:t>
            </a:r>
          </a:p>
          <a:p>
            <a:pPr lvl="1"/>
            <a:r>
              <a:rPr lang="fi-FI" dirty="0">
                <a:hlinkClick r:id="rId2"/>
              </a:rPr>
              <a:t>http://www.sinebrychoff.fi/SiteCollectionImages/Olut%20ja%20sen%20tarjoilu%20-kuvat/oluenvalmistuskaavio.gif</a:t>
            </a:r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OLUIDEN VARASTOINTI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Olut on tuoretavaraa -&gt; parhaillaan viikon kuluttua pullotuksesta</a:t>
            </a:r>
          </a:p>
          <a:p>
            <a:r>
              <a:rPr lang="fi-FI" dirty="0"/>
              <a:t>Säilyy puolivuotta – vuoden. Aikaa myöten maku latistuu, vaahto heikkenee ja väri samenee.</a:t>
            </a:r>
          </a:p>
          <a:p>
            <a:r>
              <a:rPr lang="fi-FI" dirty="0"/>
              <a:t>Kylmä varasto, kellari tai jääkaappi parhaita paikkoja oluen säilytykseen PIMEÄSSÄ</a:t>
            </a:r>
          </a:p>
          <a:p>
            <a:r>
              <a:rPr lang="fi-FI" dirty="0"/>
              <a:t>Olutlaitteiden hygieniasta huolehdittava hyvin</a:t>
            </a:r>
          </a:p>
          <a:p>
            <a:endParaRPr lang="fi-FI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POHJAHIIVAOLUET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Ovat </a:t>
            </a:r>
            <a:r>
              <a:rPr lang="fi-FI" dirty="0" err="1"/>
              <a:t>lagereita</a:t>
            </a:r>
            <a:endParaRPr lang="fi-FI" dirty="0"/>
          </a:p>
          <a:p>
            <a:r>
              <a:rPr lang="fi-FI" dirty="0"/>
              <a:t>Kevyen makuisia, pehmeitä, mietoja ja tasapainoisia sekä hyvin hiilihappopitoisia</a:t>
            </a:r>
          </a:p>
          <a:p>
            <a:r>
              <a:rPr lang="fi-FI" dirty="0"/>
              <a:t>Tarjoilulämpötila 8-12 astetta</a:t>
            </a:r>
          </a:p>
          <a:p>
            <a:endParaRPr lang="fi-FI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PINTAHIIVAOLUET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Rotevamman makuisia kuin pohjahiivaoluet</a:t>
            </a:r>
          </a:p>
          <a:p>
            <a:r>
              <a:rPr lang="fi-FI" dirty="0"/>
              <a:t>Hedelmäisiä ja maultaan ja aromeiltaan monipuolisia</a:t>
            </a:r>
          </a:p>
          <a:p>
            <a:r>
              <a:rPr lang="fi-FI" dirty="0"/>
              <a:t>Tarjoilulämpötila 10-13 astetta</a:t>
            </a:r>
          </a:p>
          <a:p>
            <a:r>
              <a:rPr lang="fi-FI" dirty="0"/>
              <a:t>Vehnäoluet, </a:t>
            </a:r>
            <a:r>
              <a:rPr lang="fi-FI" dirty="0" err="1"/>
              <a:t>stout</a:t>
            </a:r>
            <a:r>
              <a:rPr lang="fi-FI" dirty="0"/>
              <a:t>, portteri ja alet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SIIDERIT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Omenasiiderit</a:t>
            </a:r>
          </a:p>
          <a:p>
            <a:pPr lvl="1"/>
            <a:r>
              <a:rPr lang="fi-FI" dirty="0"/>
              <a:t>Kuivia 18-30g/l, puolikuivia 24-45g/l ja makeita 60-75g/l</a:t>
            </a:r>
          </a:p>
          <a:p>
            <a:r>
              <a:rPr lang="fi-FI" dirty="0"/>
              <a:t>Päärynäsiiderit</a:t>
            </a:r>
          </a:p>
          <a:p>
            <a:pPr lvl="1"/>
            <a:r>
              <a:rPr lang="fi-FI" dirty="0"/>
              <a:t>Kuivahkoja 15-30 g/l ja makeita 55-80 g/l</a:t>
            </a:r>
          </a:p>
          <a:p>
            <a:r>
              <a:rPr lang="fi-FI" dirty="0"/>
              <a:t>Maustetut siiderit</a:t>
            </a:r>
          </a:p>
          <a:p>
            <a:pPr lvl="1"/>
            <a:r>
              <a:rPr lang="fi-FI" dirty="0"/>
              <a:t>Valmistetaan yleensä omenasta tai päärynästä ja maustetaan nimeä antavalla ainesosalla</a:t>
            </a:r>
          </a:p>
          <a:p>
            <a:pPr lvl="1">
              <a:buNone/>
            </a:pPr>
            <a:r>
              <a:rPr lang="fi-FI" dirty="0"/>
              <a:t>	esim. mansikka, </a:t>
            </a:r>
            <a:r>
              <a:rPr lang="fi-FI" dirty="0" err="1"/>
              <a:t>lime</a:t>
            </a:r>
            <a:r>
              <a:rPr lang="fi-FI" dirty="0"/>
              <a:t>, vadelma, kaneli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SIIDERIN VALMISTUS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/>
              <a:t>Mehun puristus</a:t>
            </a:r>
          </a:p>
          <a:p>
            <a:r>
              <a:rPr lang="fi-FI" dirty="0"/>
              <a:t>Käyminen 1,5 kk</a:t>
            </a:r>
          </a:p>
          <a:p>
            <a:r>
              <a:rPr lang="fi-FI" dirty="0"/>
              <a:t>Varastointi</a:t>
            </a:r>
          </a:p>
          <a:p>
            <a:r>
              <a:rPr lang="fi-FI" dirty="0"/>
              <a:t>Sekoitus</a:t>
            </a:r>
          </a:p>
          <a:p>
            <a:r>
              <a:rPr lang="fi-FI" dirty="0" err="1"/>
              <a:t>Hapokkuuden</a:t>
            </a:r>
            <a:r>
              <a:rPr lang="fi-FI" dirty="0"/>
              <a:t> lisäys</a:t>
            </a:r>
          </a:p>
          <a:p>
            <a:r>
              <a:rPr lang="fi-FI" dirty="0"/>
              <a:t>Suodatus</a:t>
            </a:r>
          </a:p>
          <a:p>
            <a:r>
              <a:rPr lang="fi-FI" dirty="0"/>
              <a:t>Jäähdytys</a:t>
            </a:r>
          </a:p>
          <a:p>
            <a:r>
              <a:rPr lang="fi-FI" dirty="0"/>
              <a:t>Makeutus</a:t>
            </a:r>
          </a:p>
          <a:p>
            <a:r>
              <a:rPr lang="fi-FI" dirty="0"/>
              <a:t>Suodatus</a:t>
            </a:r>
          </a:p>
          <a:p>
            <a:r>
              <a:rPr lang="fi-FI" dirty="0"/>
              <a:t>Pastörointi</a:t>
            </a:r>
          </a:p>
          <a:p>
            <a:r>
              <a:rPr lang="fi-FI" dirty="0"/>
              <a:t>pullotus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SIIDERIT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Säilytetään kuten oluet</a:t>
            </a:r>
          </a:p>
          <a:p>
            <a:r>
              <a:rPr lang="fi-FI" dirty="0"/>
              <a:t>Valo on pahasta </a:t>
            </a:r>
            <a:r>
              <a:rPr lang="fi-FI"/>
              <a:t>siiderille säilytyksessä</a:t>
            </a:r>
            <a:endParaRPr lang="fi-FI" dirty="0"/>
          </a:p>
          <a:p>
            <a:r>
              <a:rPr lang="fi-FI" dirty="0"/>
              <a:t>Oikein säilytettynä voi säilyä vuoden</a:t>
            </a:r>
          </a:p>
          <a:p>
            <a:r>
              <a:rPr lang="fi-FI" dirty="0"/>
              <a:t>Tarjoilu</a:t>
            </a:r>
          </a:p>
          <a:p>
            <a:pPr lvl="1"/>
            <a:r>
              <a:rPr lang="fi-FI" dirty="0"/>
              <a:t>Kuohuvat siideri 4-6 astetta</a:t>
            </a:r>
          </a:p>
          <a:p>
            <a:pPr lvl="1"/>
            <a:r>
              <a:rPr lang="fi-FI" dirty="0"/>
              <a:t>Kuivat ja makeat 4-10 astetta</a:t>
            </a:r>
          </a:p>
          <a:p>
            <a:pPr lvl="1"/>
            <a:r>
              <a:rPr lang="fi-FI" dirty="0"/>
              <a:t>Vahvat ja täyteläiset 12-18 astetta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k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77B"/>
      </a:accent1>
      <a:accent2>
        <a:srgbClr val="00A3DF"/>
      </a:accent2>
      <a:accent3>
        <a:srgbClr val="CB5F15"/>
      </a:accent3>
      <a:accent4>
        <a:srgbClr val="FFD000"/>
      </a:accent4>
      <a:accent5>
        <a:srgbClr val="6D702E"/>
      </a:accent5>
      <a:accent6>
        <a:srgbClr val="658D1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6DD50AE8BBBB94ABBB00B3AD00BA09B" ma:contentTypeVersion="7" ma:contentTypeDescription="Luo uusi asiakirja." ma:contentTypeScope="" ma:versionID="a12c3109993c3c8770f636606f872021">
  <xsd:schema xmlns:xsd="http://www.w3.org/2001/XMLSchema" xmlns:xs="http://www.w3.org/2001/XMLSchema" xmlns:p="http://schemas.microsoft.com/office/2006/metadata/properties" xmlns:ns2="335522bc-b297-4fcb-b40c-d8c46e3efde0" targetNamespace="http://schemas.microsoft.com/office/2006/metadata/properties" ma:root="true" ma:fieldsID="3e38cd9f97736ff3900fba1d7489c4ee" ns2:_="">
    <xsd:import namespace="335522bc-b297-4fcb-b40c-d8c46e3efd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522bc-b297-4fcb-b40c-d8c46e3ef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D7BFAB-0BDA-4F4D-B729-5A505D6B37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5522bc-b297-4fcb-b40c-d8c46e3efd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6FEF7C-32F4-4C06-9D51-3D1D7A1B7A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04C16C-9B19-48AA-9FE9-895DF5B29489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35522bc-b297-4fcb-b40c-d8c46e3efde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Laajakuva</PresentationFormat>
  <Paragraphs>70</Paragraphs>
  <Slides>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2" baseType="lpstr">
      <vt:lpstr>Arial</vt:lpstr>
      <vt:lpstr>Source Sans Pro</vt:lpstr>
      <vt:lpstr>Office Theme</vt:lpstr>
      <vt:lpstr>KÄYMISTEITSE VALMISTETUT MIEDOT ALKOHOLIJUOMAT</vt:lpstr>
      <vt:lpstr>OLUEN VALMISTUS</vt:lpstr>
      <vt:lpstr>OLUEN VALMISTUS</vt:lpstr>
      <vt:lpstr>OLUIDEN VARASTOINTI</vt:lpstr>
      <vt:lpstr>POHJAHIIVAOLUET</vt:lpstr>
      <vt:lpstr>PINTAHIIVAOLUET</vt:lpstr>
      <vt:lpstr>SIIDERIT</vt:lpstr>
      <vt:lpstr>SIIDERIN VALMISTUS</vt:lpstr>
      <vt:lpstr>SIIDERIT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Powerpoint-pohja 2019</dc:title>
  <dc:creator>Anniina Oksanen</dc:creator>
  <cp:lastModifiedBy>Anniina Oksanen</cp:lastModifiedBy>
  <cp:revision>13</cp:revision>
  <dcterms:modified xsi:type="dcterms:W3CDTF">2020-12-08T10:23:13Z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0x010100C6DD50AE8BBBB94ABBB00B3AD00BA09B</vt:lpwstr>
  </property>
  <property fmtid="{D5CDD505-2E9C-101B-9397-08002B2CF9AE}" pid="3" name="Asiakirjan tyyppi">
    <vt:lpwstr>16;#Asiakirjapohja|97e70e64-b73e-4a6f-8859-ae5459d45cdd</vt:lpwstr>
  </property>
  <property fmtid="{D5CDD505-2E9C-101B-9397-08002B2CF9AE}" pid="4" name="Asiakirjan avainsana">
    <vt:lpwstr>25;#Viestintä ja markkinointi|5a0c1204-b3bb-48bf-b50c-54d1f0cb6d44</vt:lpwstr>
  </property>
</Properties>
</file>