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9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9703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3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2846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7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4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593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15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399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5400" dirty="0"/>
              <a:t>kypsennysmenetelmät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14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Höyrykeittäminen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635617"/>
            <a:ext cx="9601200" cy="4997003"/>
          </a:xfrm>
        </p:spPr>
        <p:txBody>
          <a:bodyPr>
            <a:normAutofit/>
          </a:bodyPr>
          <a:lstStyle/>
          <a:p>
            <a:r>
              <a:rPr lang="fi-FI" sz="2400" dirty="0"/>
              <a:t>Höyrystyvä vesi kypsentää raaka-aineen</a:t>
            </a:r>
          </a:p>
          <a:p>
            <a:r>
              <a:rPr lang="fi-FI" sz="2400" dirty="0"/>
              <a:t>Vesi höyrystyy noin 100 asteessa</a:t>
            </a:r>
          </a:p>
          <a:p>
            <a:r>
              <a:rPr lang="fi-FI" sz="2400" dirty="0"/>
              <a:t>Vesihöyry tiivistyy kylmemmän aineen pintaan ja lämpö siirtyy ruokaan</a:t>
            </a:r>
          </a:p>
          <a:p>
            <a:r>
              <a:rPr lang="fi-FI" sz="2400" dirty="0"/>
              <a:t>Höyrykypsennyksessä raaka-aineesta liukenee vähemmän esim. väri ja ravintoaineita.</a:t>
            </a:r>
          </a:p>
          <a:p>
            <a:r>
              <a:rPr lang="fi-FI" sz="2400" dirty="0"/>
              <a:t>Kypsennysaika pitempi kuin keittämisessä</a:t>
            </a:r>
          </a:p>
          <a:p>
            <a:r>
              <a:rPr lang="fi-FI" sz="2400" dirty="0"/>
              <a:t>Höyrytykseen sopivia raaka-aineita on esim.</a:t>
            </a:r>
          </a:p>
          <a:p>
            <a:pPr lvl="1"/>
            <a:r>
              <a:rPr lang="fi-FI" sz="2400" dirty="0"/>
              <a:t>Kala ja kasvikset </a:t>
            </a:r>
            <a:r>
              <a:rPr lang="fi-FI" sz="2400" dirty="0">
                <a:sym typeface="Wingdings" panose="05000000000000000000" pitchFamily="2" charset="2"/>
              </a:rPr>
              <a:t> nopeasti kypsyvät raaka-aineet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1798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" y="257577"/>
            <a:ext cx="3605888" cy="4191079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58" y="103032"/>
            <a:ext cx="3498484" cy="467065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88" y="3272292"/>
            <a:ext cx="3902103" cy="30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Höyrykeittäminen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06828"/>
            <a:ext cx="9601200" cy="4360572"/>
          </a:xfrm>
        </p:spPr>
        <p:txBody>
          <a:bodyPr>
            <a:normAutofit/>
          </a:bodyPr>
          <a:lstStyle/>
          <a:p>
            <a:r>
              <a:rPr lang="fi-FI" sz="2800" dirty="0"/>
              <a:t>Voidaan käyttää myös painekeitto kaappeja</a:t>
            </a:r>
          </a:p>
          <a:p>
            <a:pPr marL="0" indent="0">
              <a:buNone/>
            </a:pPr>
            <a:r>
              <a:rPr lang="fi-FI" sz="2800" dirty="0"/>
              <a:t>	- paineen vaikutus</a:t>
            </a:r>
            <a:r>
              <a:rPr lang="fi-FI" sz="2800" dirty="0">
                <a:sym typeface="Wingdings" panose="05000000000000000000" pitchFamily="2" charset="2"/>
              </a:rPr>
              <a:t> höyryn lämpötila nousee yli 100 asteeseen</a:t>
            </a:r>
          </a:p>
          <a:p>
            <a:pPr marL="0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	 kypsymisaika lyhenee</a:t>
            </a:r>
          </a:p>
          <a:p>
            <a:r>
              <a:rPr lang="fi-FI" sz="2800" dirty="0">
                <a:sym typeface="Wingdings" panose="05000000000000000000" pitchFamily="2" charset="2"/>
              </a:rPr>
              <a:t>Painekeittokaapissa voidaan keittää myös nesteessä</a:t>
            </a:r>
          </a:p>
          <a:p>
            <a:r>
              <a:rPr lang="fi-FI" sz="2800" dirty="0">
                <a:sym typeface="Wingdings" panose="05000000000000000000" pitchFamily="2" charset="2"/>
              </a:rPr>
              <a:t>MUISTAKAA TYÖTURVALLISUUS</a:t>
            </a:r>
          </a:p>
          <a:p>
            <a:pPr marL="530352" lvl="1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 Älä avaa painekaappia ennen kuin paine on laskenut</a:t>
            </a:r>
            <a:r>
              <a:rPr lang="fi-FI" dirty="0">
                <a:sym typeface="Wingdings" panose="05000000000000000000" pitchFamily="2" charset="2"/>
              </a:rPr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41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718333"/>
            <a:ext cx="7749594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Vesihauteessa kypsentäminen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62" y="1590542"/>
            <a:ext cx="4775200" cy="3581400"/>
          </a:xfr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428750"/>
            <a:ext cx="4790941" cy="253321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33" y="3961960"/>
            <a:ext cx="2286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Vesihauteessa kypsentäminen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12890"/>
            <a:ext cx="9601200" cy="4154510"/>
          </a:xfrm>
        </p:spPr>
        <p:txBody>
          <a:bodyPr>
            <a:normAutofit/>
          </a:bodyPr>
          <a:lstStyle/>
          <a:p>
            <a:r>
              <a:rPr lang="fi-FI" sz="2800" dirty="0"/>
              <a:t>Keittäminen voi tapahtua hellalla tai uunissa</a:t>
            </a:r>
          </a:p>
          <a:p>
            <a:r>
              <a:rPr lang="fi-FI" sz="2800" dirty="0"/>
              <a:t>Kypsyy tasaisesti, höyryn lämpötila ei nouse yli 100 </a:t>
            </a:r>
            <a:r>
              <a:rPr lang="fi-FI" sz="2800" dirty="0" err="1"/>
              <a:t>asteeen</a:t>
            </a:r>
            <a:endParaRPr lang="fi-FI" sz="2800" dirty="0"/>
          </a:p>
          <a:p>
            <a:r>
              <a:rPr lang="fi-FI" sz="2800" dirty="0"/>
              <a:t>Ruoka ei pala pohjaan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287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Vesihauteessa kypsentäminen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85256"/>
          </a:xfrm>
        </p:spPr>
        <p:txBody>
          <a:bodyPr/>
          <a:lstStyle/>
          <a:p>
            <a:r>
              <a:rPr lang="fi-FI" sz="3200" dirty="0"/>
              <a:t>Sopii hyvin mm.</a:t>
            </a:r>
          </a:p>
          <a:p>
            <a:pPr lvl="1"/>
            <a:r>
              <a:rPr lang="fi-FI" sz="3200" dirty="0"/>
              <a:t>Maitopohjaisiin ruokalajeihin (</a:t>
            </a:r>
            <a:r>
              <a:rPr lang="fi-FI" sz="3200" dirty="0" err="1"/>
              <a:t>creme</a:t>
            </a:r>
            <a:r>
              <a:rPr lang="fi-FI" sz="3200" dirty="0"/>
              <a:t> </a:t>
            </a:r>
            <a:r>
              <a:rPr lang="fi-FI" sz="3200" dirty="0" err="1"/>
              <a:t>brulee</a:t>
            </a:r>
            <a:r>
              <a:rPr lang="fi-FI" sz="3200" dirty="0"/>
              <a:t>, maitopuurot)</a:t>
            </a:r>
          </a:p>
          <a:p>
            <a:pPr lvl="1"/>
            <a:r>
              <a:rPr lang="fi-FI" sz="3200" dirty="0"/>
              <a:t>Kanamunapohjaisiin ruokalajeihin (esim. </a:t>
            </a:r>
            <a:r>
              <a:rPr lang="fi-FI" sz="3200" dirty="0" err="1"/>
              <a:t>bearnaice</a:t>
            </a:r>
            <a:r>
              <a:rPr lang="fi-FI" sz="3200" dirty="0"/>
              <a:t> kastike)</a:t>
            </a:r>
          </a:p>
          <a:p>
            <a:pPr lvl="1"/>
            <a:r>
              <a:rPr lang="fi-FI" sz="3200" dirty="0"/>
              <a:t>Suklaan sulattamiseen</a:t>
            </a:r>
          </a:p>
          <a:p>
            <a:pPr lvl="1"/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82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45673" y="901931"/>
            <a:ext cx="9601200" cy="1485900"/>
          </a:xfrm>
        </p:spPr>
        <p:txBody>
          <a:bodyPr/>
          <a:lstStyle/>
          <a:p>
            <a:r>
              <a:rPr lang="fi-FI" dirty="0"/>
              <a:t>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 err="1"/>
              <a:t>Pannnussa</a:t>
            </a:r>
            <a:r>
              <a:rPr lang="fi-FI" sz="4400" dirty="0"/>
              <a:t>/parilalla</a:t>
            </a:r>
          </a:p>
          <a:p>
            <a:r>
              <a:rPr lang="fi-FI" sz="4400" dirty="0"/>
              <a:t>Uunissa</a:t>
            </a:r>
          </a:p>
          <a:p>
            <a:r>
              <a:rPr lang="fi-FI" sz="4400" dirty="0"/>
              <a:t>yhdistelmäuunissa</a:t>
            </a:r>
          </a:p>
          <a:p>
            <a:r>
              <a:rPr lang="fi-FI" sz="4400" dirty="0"/>
              <a:t>Rasvakeitin (uppopaistaminen)</a:t>
            </a:r>
          </a:p>
          <a:p>
            <a:endParaRPr lang="fi-FI" sz="4400" dirty="0"/>
          </a:p>
          <a:p>
            <a:endParaRPr lang="fi-FI" dirty="0"/>
          </a:p>
        </p:txBody>
      </p:sp>
      <p:sp>
        <p:nvSpPr>
          <p:cNvPr id="4" name="AutoShape 2" descr="Kuvahaun tulos haulle paistinpannu"/>
          <p:cNvSpPr>
            <a:spLocks noChangeAspect="1" noChangeArrowheads="1"/>
          </p:cNvSpPr>
          <p:nvPr/>
        </p:nvSpPr>
        <p:spPr bwMode="auto">
          <a:xfrm>
            <a:off x="155575" y="-2689225"/>
            <a:ext cx="84677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6" descr="Kuvahaun tulos haulle paistinpannu"/>
          <p:cNvSpPr>
            <a:spLocks noChangeAspect="1" noChangeArrowheads="1"/>
          </p:cNvSpPr>
          <p:nvPr/>
        </p:nvSpPr>
        <p:spPr bwMode="auto">
          <a:xfrm>
            <a:off x="155575" y="-1355725"/>
            <a:ext cx="4143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01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86753"/>
            <a:ext cx="9601200" cy="4280647"/>
          </a:xfrm>
        </p:spPr>
        <p:txBody>
          <a:bodyPr/>
          <a:lstStyle/>
          <a:p>
            <a:r>
              <a:rPr lang="fi-FI" sz="3200" dirty="0"/>
              <a:t>Elintarvikkeen pinta ruskistuu ja syntyy makua ja aromeja</a:t>
            </a:r>
          </a:p>
          <a:p>
            <a:r>
              <a:rPr lang="fi-FI" sz="3200" dirty="0"/>
              <a:t>Paistamisessa lämpö siirtyy ruokaan</a:t>
            </a:r>
          </a:p>
          <a:p>
            <a:pPr lvl="1"/>
            <a:r>
              <a:rPr lang="fi-FI" sz="3200" dirty="0"/>
              <a:t>Johtumalla kosketuspinnasta</a:t>
            </a:r>
          </a:p>
          <a:p>
            <a:pPr lvl="1"/>
            <a:r>
              <a:rPr lang="fi-FI" sz="3200" dirty="0"/>
              <a:t>Säteilemällä</a:t>
            </a:r>
          </a:p>
          <a:p>
            <a:pPr lvl="1"/>
            <a:r>
              <a:rPr lang="fi-FI" sz="3200" dirty="0"/>
              <a:t>Rasvan välityksellä</a:t>
            </a:r>
          </a:p>
          <a:p>
            <a:pPr lvl="1"/>
            <a:r>
              <a:rPr lang="fi-FI" sz="3200" dirty="0"/>
              <a:t>Ilman välityksellä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12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UUNISSA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613647"/>
            <a:ext cx="9601200" cy="4253753"/>
          </a:xfrm>
        </p:spPr>
        <p:txBody>
          <a:bodyPr/>
          <a:lstStyle/>
          <a:p>
            <a:r>
              <a:rPr lang="fi-FI" sz="2400" dirty="0"/>
              <a:t>Lämpö siirtyy ruokaan ilman tai säteilyn välityksellä</a:t>
            </a:r>
          </a:p>
          <a:p>
            <a:r>
              <a:rPr lang="fi-FI" sz="2400" dirty="0"/>
              <a:t>Sopii hyvin eri raaka-aineille ja ruuille</a:t>
            </a:r>
          </a:p>
          <a:p>
            <a:pPr lvl="1"/>
            <a:r>
              <a:rPr lang="fi-FI" sz="2400" dirty="0"/>
              <a:t>Laatikkoruuat</a:t>
            </a:r>
          </a:p>
          <a:p>
            <a:pPr lvl="1"/>
            <a:r>
              <a:rPr lang="fi-FI" sz="2400" dirty="0"/>
              <a:t>Liharuuat</a:t>
            </a:r>
          </a:p>
          <a:p>
            <a:pPr lvl="1"/>
            <a:r>
              <a:rPr lang="fi-FI" sz="2400" dirty="0"/>
              <a:t>Kalat</a:t>
            </a:r>
          </a:p>
          <a:p>
            <a:pPr lvl="1"/>
            <a:r>
              <a:rPr lang="fi-FI" sz="2400" dirty="0"/>
              <a:t>Leivonnaiset</a:t>
            </a:r>
          </a:p>
          <a:p>
            <a:pPr lvl="1"/>
            <a:r>
              <a:rPr lang="fi-FI" sz="2400" dirty="0"/>
              <a:t>Jälkiruuat</a:t>
            </a:r>
          </a:p>
          <a:p>
            <a:pPr marL="530352" lvl="1" indent="0">
              <a:buNone/>
            </a:pPr>
            <a:endParaRPr lang="fi-FI" dirty="0"/>
          </a:p>
          <a:p>
            <a:pPr marL="530352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sz="2800" dirty="0">
                <a:sym typeface="Wingdings" panose="05000000000000000000" pitchFamily="2" charset="2"/>
              </a:rPr>
              <a:t>Terveellinen menetelmä  ei tarvitse lisättyä rasvaa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13" y="685800"/>
            <a:ext cx="2673577" cy="35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KYPSENNYS NOPEUTEEN VAIKUTTAA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77788"/>
            <a:ext cx="9601200" cy="4289612"/>
          </a:xfrm>
        </p:spPr>
        <p:txBody>
          <a:bodyPr>
            <a:normAutofit/>
          </a:bodyPr>
          <a:lstStyle/>
          <a:p>
            <a:r>
              <a:rPr lang="fi-FI" sz="2800" dirty="0"/>
              <a:t>Elintarvikkeen lämpötila</a:t>
            </a:r>
          </a:p>
          <a:p>
            <a:r>
              <a:rPr lang="fi-FI" sz="2800" dirty="0"/>
              <a:t>Kemiallinen koostumus</a:t>
            </a:r>
          </a:p>
          <a:p>
            <a:r>
              <a:rPr lang="fi-FI" sz="2800" dirty="0"/>
              <a:t>Palakoko/jauhatus</a:t>
            </a:r>
          </a:p>
          <a:p>
            <a:r>
              <a:rPr lang="fi-FI" sz="2800" dirty="0"/>
              <a:t>Ruuan määrä </a:t>
            </a:r>
            <a:r>
              <a:rPr lang="fi-FI" sz="2800" dirty="0">
                <a:sym typeface="Wingdings" panose="05000000000000000000" pitchFamily="2" charset="2"/>
              </a:rPr>
              <a:t>elintarvikkeen määrä kaksinkertaistuu, kypsennysaika </a:t>
            </a:r>
            <a:r>
              <a:rPr lang="fi-FI" sz="2800" dirty="0" err="1">
                <a:sym typeface="Wingdings" panose="05000000000000000000" pitchFamily="2" charset="2"/>
              </a:rPr>
              <a:t>puolintoista</a:t>
            </a:r>
            <a:r>
              <a:rPr lang="fi-FI" sz="2800" dirty="0">
                <a:sym typeface="Wingdings" panose="05000000000000000000" pitchFamily="2" charset="2"/>
              </a:rPr>
              <a:t> kertaistuu</a:t>
            </a:r>
          </a:p>
          <a:p>
            <a:r>
              <a:rPr lang="fi-FI" sz="2800" dirty="0">
                <a:sym typeface="Wingdings" panose="05000000000000000000" pitchFamily="2" charset="2"/>
              </a:rPr>
              <a:t>Paistoastin materiaali ja muoto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4895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UUNISSA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Yhdistelmä uunit:</a:t>
            </a:r>
          </a:p>
          <a:p>
            <a:pPr lvl="1"/>
            <a:r>
              <a:rPr lang="fi-FI" sz="2800" dirty="0"/>
              <a:t>Kiertoilmatoiminto </a:t>
            </a:r>
            <a:r>
              <a:rPr lang="fi-FI" sz="2800" dirty="0">
                <a:sym typeface="Wingdings" panose="05000000000000000000" pitchFamily="2" charset="2"/>
              </a:rPr>
              <a:t> lämpötila säädetään matalammaksi kuin normaalisti</a:t>
            </a:r>
          </a:p>
          <a:p>
            <a:pPr marL="530352" lvl="1" indent="0">
              <a:buNone/>
            </a:pPr>
            <a:endParaRPr lang="fi-FI" sz="2800" dirty="0"/>
          </a:p>
          <a:p>
            <a:pPr lvl="1"/>
            <a:r>
              <a:rPr lang="fi-FI" sz="2800" dirty="0"/>
              <a:t>Yhdistelmätoiminto </a:t>
            </a:r>
            <a:r>
              <a:rPr lang="fi-FI" sz="2800" dirty="0">
                <a:sym typeface="Wingdings" panose="05000000000000000000" pitchFamily="2" charset="2"/>
              </a:rPr>
              <a:t> lisänä vesihöyryä  </a:t>
            </a:r>
            <a:r>
              <a:rPr lang="fi-FI" sz="2800" dirty="0" err="1">
                <a:sym typeface="Wingdings" panose="05000000000000000000" pitchFamily="2" charset="2"/>
              </a:rPr>
              <a:t>kypsynnys</a:t>
            </a:r>
            <a:r>
              <a:rPr lang="fi-FI" sz="2800" dirty="0">
                <a:sym typeface="Wingdings" panose="05000000000000000000" pitchFamily="2" charset="2"/>
              </a:rPr>
              <a:t> hävikki vähenee</a:t>
            </a:r>
          </a:p>
          <a:p>
            <a:pPr marL="530352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530352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158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UUNISSA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Uuni on hyvä esilämmittää</a:t>
            </a:r>
          </a:p>
          <a:p>
            <a:pPr lvl="1"/>
            <a:r>
              <a:rPr lang="fi-FI" dirty="0"/>
              <a:t>Jos ruoka laitetaan kylmään uuniin, lähtee kypsyminen hitaammin käyntiin</a:t>
            </a:r>
          </a:p>
          <a:p>
            <a:endParaRPr lang="fi-FI" dirty="0"/>
          </a:p>
          <a:p>
            <a:r>
              <a:rPr lang="fi-FI" dirty="0"/>
              <a:t>Kypsennyslämpötilaa voi seurata</a:t>
            </a:r>
          </a:p>
          <a:p>
            <a:pPr lvl="1"/>
            <a:r>
              <a:rPr lang="fi-FI" dirty="0"/>
              <a:t>Mittareilla ja silmämääräisesti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64" y="4502901"/>
            <a:ext cx="2095500" cy="18383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75" y="3547226"/>
            <a:ext cx="2286000" cy="2794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24" y="4438997"/>
            <a:ext cx="2173316" cy="21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8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UUNISSA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85129"/>
          </a:xfrm>
        </p:spPr>
        <p:txBody>
          <a:bodyPr>
            <a:normAutofit/>
          </a:bodyPr>
          <a:lstStyle/>
          <a:p>
            <a:r>
              <a:rPr lang="fi-FI" sz="2800" dirty="0"/>
              <a:t>Paistomittarin käyttö</a:t>
            </a:r>
          </a:p>
          <a:p>
            <a:pPr lvl="1"/>
            <a:r>
              <a:rPr lang="fi-FI" sz="2800" dirty="0"/>
              <a:t>Laita keskelle tuotetta</a:t>
            </a:r>
          </a:p>
          <a:p>
            <a:pPr lvl="1"/>
            <a:r>
              <a:rPr lang="fi-FI" sz="2800" dirty="0"/>
              <a:t>Mittari ei saa koskea vuokaa tai peltiä</a:t>
            </a:r>
          </a:p>
          <a:p>
            <a:pPr lvl="1"/>
            <a:r>
              <a:rPr lang="fi-FI" sz="2800" dirty="0"/>
              <a:t>Voidaan käyttää myös uunissa olevia kiinteitä mittareita</a:t>
            </a:r>
          </a:p>
          <a:p>
            <a:pPr lvl="1"/>
            <a:endParaRPr lang="fi-FI" sz="2800" dirty="0"/>
          </a:p>
          <a:p>
            <a:pPr marL="530352" lvl="1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 Jokaiselle raaka-aineelle oma tavoitelämpötila  kirja s. 415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0296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Selvitä mitä tarkoittaa paahtaminen!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Kypsennetään ilman rasvaa</a:t>
            </a:r>
          </a:p>
          <a:p>
            <a:r>
              <a:rPr lang="fi-FI" dirty="0"/>
              <a:t>Pannulla, uunissa tai grillissä </a:t>
            </a:r>
            <a:r>
              <a:rPr lang="fi-FI" dirty="0">
                <a:sym typeface="Wingdings" panose="05000000000000000000" pitchFamily="2" charset="2"/>
              </a:rPr>
              <a:t>grillaus</a:t>
            </a:r>
          </a:p>
          <a:p>
            <a:r>
              <a:rPr lang="fi-FI" dirty="0">
                <a:sym typeface="Wingdings" panose="05000000000000000000" pitchFamily="2" charset="2"/>
              </a:rPr>
              <a:t>Uunissa  kova </a:t>
            </a:r>
            <a:r>
              <a:rPr lang="fi-FI" dirty="0" err="1">
                <a:sym typeface="Wingdings" panose="05000000000000000000" pitchFamily="2" charset="2"/>
              </a:rPr>
              <a:t>lämötila</a:t>
            </a:r>
            <a:r>
              <a:rPr lang="fi-FI" dirty="0">
                <a:sym typeface="Wingdings" panose="05000000000000000000" pitchFamily="2" charset="2"/>
              </a:rPr>
              <a:t> 175-250 astetta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069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PANNULLA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687484"/>
            <a:ext cx="9601200" cy="4179916"/>
          </a:xfrm>
        </p:spPr>
        <p:txBody>
          <a:bodyPr>
            <a:normAutofit lnSpcReduction="10000"/>
          </a:bodyPr>
          <a:lstStyle/>
          <a:p>
            <a:r>
              <a:rPr lang="fi-FI" sz="2400" dirty="0" err="1"/>
              <a:t>Esi</a:t>
            </a:r>
            <a:r>
              <a:rPr lang="fi-FI" sz="2400" dirty="0"/>
              <a:t> kuumenna pannu</a:t>
            </a:r>
            <a:r>
              <a:rPr lang="fi-FI" sz="2400" dirty="0">
                <a:sym typeface="Wingdings" panose="05000000000000000000" pitchFamily="2" charset="2"/>
              </a:rPr>
              <a:t> tässä voi käyttää myös vettä</a:t>
            </a:r>
            <a:endParaRPr lang="fi-FI" sz="2400" dirty="0"/>
          </a:p>
          <a:p>
            <a:r>
              <a:rPr lang="fi-FI" sz="2400" dirty="0"/>
              <a:t>Lisätään paistorasva tarvittaessa </a:t>
            </a:r>
            <a:r>
              <a:rPr lang="fi-FI" sz="2400" dirty="0">
                <a:sym typeface="Wingdings" panose="05000000000000000000" pitchFamily="2" charset="2"/>
              </a:rPr>
              <a:t> voi, öljy, margariini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rasvan avulla voi seurata pannun lämpötilaa s. 116</a:t>
            </a:r>
          </a:p>
          <a:p>
            <a:r>
              <a:rPr lang="fi-FI" sz="2400" dirty="0">
                <a:sym typeface="Wingdings" panose="05000000000000000000" pitchFamily="2" charset="2"/>
              </a:rPr>
              <a:t>Laita elintarvike etenkin liha kuumalle pannulle!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Kuumalla pannulla lihan ruskistaminen alkaa heti, jolloin lihan pintasolukko sulkeutuu  neste pysyy lihassa  liha ei jää sitkeäksi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Myös lihan väri jää harmaaksi, jos laitat sen liian kylmälle pannulle!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Älä täytä pannua liian täyteen lämpötila laskee liikaa!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1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PANNULLA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454727"/>
            <a:ext cx="9601200" cy="4412673"/>
          </a:xfrm>
        </p:spPr>
        <p:txBody>
          <a:bodyPr/>
          <a:lstStyle/>
          <a:p>
            <a:r>
              <a:rPr lang="fi-FI" sz="2400" dirty="0"/>
              <a:t>Tuotteet pannulle, kun rasva sopivan kuumaa</a:t>
            </a:r>
          </a:p>
          <a:p>
            <a:r>
              <a:rPr lang="fi-FI" sz="2400" dirty="0"/>
              <a:t>Paista aina ensin annoksessa ylöspäin tuleva puoli!</a:t>
            </a:r>
          </a:p>
          <a:p>
            <a:r>
              <a:rPr lang="fi-FI" sz="2400" dirty="0"/>
              <a:t>Käännä vain kerran! </a:t>
            </a:r>
            <a:r>
              <a:rPr lang="fi-FI" sz="2400" dirty="0">
                <a:sym typeface="Wingdings" panose="05000000000000000000" pitchFamily="2" charset="2"/>
              </a:rPr>
              <a:t> paistopinta pysyy kauniina!</a:t>
            </a:r>
          </a:p>
          <a:p>
            <a:r>
              <a:rPr lang="fi-FI" sz="2400" dirty="0">
                <a:sym typeface="Wingdings" panose="05000000000000000000" pitchFamily="2" charset="2"/>
              </a:rPr>
              <a:t>Poista pannulta ylimääräinen karsta!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>
                <a:sym typeface="Wingdings" panose="05000000000000000000" pitchFamily="2" charset="2"/>
              </a:rPr>
              <a:t>Muista työturvallisuus! </a:t>
            </a:r>
          </a:p>
          <a:p>
            <a:pPr lvl="1"/>
            <a:r>
              <a:rPr lang="fi-FI" sz="2400" dirty="0">
                <a:sym typeface="Wingdings" panose="05000000000000000000" pitchFamily="2" charset="2"/>
              </a:rPr>
              <a:t>Rasva roiskuu, kun siihen joutuu vettä!</a:t>
            </a:r>
          </a:p>
          <a:p>
            <a:pPr lvl="1"/>
            <a:r>
              <a:rPr lang="fi-FI" sz="2400" dirty="0">
                <a:sym typeface="Wingdings" panose="05000000000000000000" pitchFamily="2" charset="2"/>
              </a:rPr>
              <a:t>Rasvapalo pitää sammuttaa tukahduttamalla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466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59625"/>
          </a:xfrm>
        </p:spPr>
        <p:txBody>
          <a:bodyPr/>
          <a:lstStyle/>
          <a:p>
            <a:r>
              <a:rPr lang="fi-FI" dirty="0"/>
              <a:t>PANNULLA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Varaa laskutilaa pannun molemmin puolin</a:t>
            </a:r>
          </a:p>
          <a:p>
            <a:pPr lvl="1"/>
            <a:r>
              <a:rPr lang="fi-FI" sz="2800" dirty="0"/>
              <a:t>paistettavat tuotteet pannun vasemmalle puolella</a:t>
            </a:r>
          </a:p>
          <a:p>
            <a:pPr lvl="1"/>
            <a:r>
              <a:rPr lang="fi-FI" sz="2800" dirty="0"/>
              <a:t>Paistetut oikealle</a:t>
            </a:r>
          </a:p>
          <a:p>
            <a:pPr lvl="1"/>
            <a:r>
              <a:rPr lang="fi-FI" sz="2800" dirty="0"/>
              <a:t>Vältä ristikontaminaatiota </a:t>
            </a:r>
            <a:r>
              <a:rPr lang="fi-FI" sz="2800" dirty="0">
                <a:sym typeface="Wingdings" panose="05000000000000000000" pitchFamily="2" charset="2"/>
              </a:rPr>
              <a:t> eri välineet kypsille ja raaoille tuotteille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8623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PANNULLA 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Mitä tarkoittaa </a:t>
            </a:r>
            <a:r>
              <a:rPr lang="fi-FI" sz="2400" dirty="0" err="1"/>
              <a:t>freesaaminen</a:t>
            </a:r>
            <a:r>
              <a:rPr lang="fi-FI" sz="2400" dirty="0"/>
              <a:t>?</a:t>
            </a:r>
          </a:p>
          <a:p>
            <a:pPr marL="530352" lvl="1" indent="0">
              <a:buNone/>
            </a:pPr>
            <a:r>
              <a:rPr lang="fi-FI" sz="2400" dirty="0" err="1"/>
              <a:t>Freesaaminen</a:t>
            </a:r>
            <a:r>
              <a:rPr lang="fi-FI" sz="2400" dirty="0"/>
              <a:t> = kuullottaminen</a:t>
            </a:r>
          </a:p>
          <a:p>
            <a:pPr marL="530352" lvl="1" indent="0">
              <a:buNone/>
            </a:pPr>
            <a:endParaRPr lang="fi-FI" sz="24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esim. sipulia kypsennetään pannulla rasvassa, niin että se ei ruskistu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Myös esim. </a:t>
            </a:r>
            <a:r>
              <a:rPr lang="fi-FI" sz="2400" dirty="0" err="1">
                <a:sym typeface="Wingdings" panose="05000000000000000000" pitchFamily="2" charset="2"/>
              </a:rPr>
              <a:t>tomaattipyrettä</a:t>
            </a:r>
            <a:r>
              <a:rPr lang="fi-FI" sz="2400" dirty="0">
                <a:sym typeface="Wingdings" panose="05000000000000000000" pitchFamily="2" charset="2"/>
              </a:rPr>
              <a:t> ja mausteita (curry) voidaan </a:t>
            </a:r>
            <a:r>
              <a:rPr lang="fi-FI" sz="2400" dirty="0" err="1">
                <a:sym typeface="Wingdings" panose="05000000000000000000" pitchFamily="2" charset="2"/>
              </a:rPr>
              <a:t>freesata</a:t>
            </a:r>
            <a:r>
              <a:rPr lang="fi-FI" sz="2400" dirty="0">
                <a:sym typeface="Wingdings" panose="05000000000000000000" pitchFamily="2" charset="2"/>
              </a:rPr>
              <a:t>  saadaan aikaan pehmeämpi maku!!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685800"/>
            <a:ext cx="2928851" cy="21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6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42753"/>
          </a:xfrm>
        </p:spPr>
        <p:txBody>
          <a:bodyPr/>
          <a:lstStyle/>
          <a:p>
            <a:r>
              <a:rPr lang="fi-FI" dirty="0"/>
              <a:t>UPPOPAISTAMINEN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928553"/>
            <a:ext cx="9601200" cy="3938847"/>
          </a:xfrm>
        </p:spPr>
        <p:txBody>
          <a:bodyPr/>
          <a:lstStyle/>
          <a:p>
            <a:r>
              <a:rPr lang="fi-FI" sz="2800" dirty="0"/>
              <a:t>Uppopaistaminen = friteeraaminen</a:t>
            </a:r>
          </a:p>
          <a:p>
            <a:r>
              <a:rPr lang="fi-FI" sz="2800" dirty="0"/>
              <a:t>Tuote kypsennetään öljyssä, valurautapadassa tai rasvakeittimessä</a:t>
            </a:r>
          </a:p>
          <a:p>
            <a:r>
              <a:rPr lang="fi-FI" sz="2800" dirty="0"/>
              <a:t>Tuote upotetaan öljyyn kokonaan</a:t>
            </a:r>
          </a:p>
          <a:p>
            <a:r>
              <a:rPr lang="fi-FI" sz="2800" dirty="0"/>
              <a:t>Rasva siirtää lämmön tuotteeseen </a:t>
            </a:r>
            <a:r>
              <a:rPr lang="fi-FI" sz="2800" dirty="0">
                <a:sym typeface="Wingdings" panose="05000000000000000000" pitchFamily="2" charset="2"/>
              </a:rPr>
              <a:t> kypsyy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10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87236"/>
            <a:ext cx="9601200" cy="4080164"/>
          </a:xfrm>
        </p:spPr>
        <p:txBody>
          <a:bodyPr>
            <a:normAutofit/>
          </a:bodyPr>
          <a:lstStyle/>
          <a:p>
            <a:r>
              <a:rPr lang="fi-FI" sz="2400" dirty="0"/>
              <a:t>Sopiva lämpötila rasvalle 150-180 astetta</a:t>
            </a:r>
          </a:p>
          <a:p>
            <a:r>
              <a:rPr lang="fi-FI" sz="2400" dirty="0"/>
              <a:t>Paistoaika on lyhyt </a:t>
            </a:r>
          </a:p>
          <a:p>
            <a:r>
              <a:rPr lang="fi-FI" sz="2400" dirty="0"/>
              <a:t>Sopii hyvin </a:t>
            </a:r>
            <a:r>
              <a:rPr lang="fi-FI" sz="2400" dirty="0">
                <a:sym typeface="Wingdings" panose="05000000000000000000" pitchFamily="2" charset="2"/>
              </a:rPr>
              <a:t> ohuet kala-, liha -, kana- ja kasvistuotteet</a:t>
            </a:r>
          </a:p>
          <a:p>
            <a:r>
              <a:rPr lang="fi-FI" sz="2400" dirty="0">
                <a:sym typeface="Wingdings" panose="05000000000000000000" pitchFamily="2" charset="2"/>
              </a:rPr>
              <a:t>Myös leivonnaiset  munkit</a:t>
            </a:r>
            <a:endParaRPr lang="fi-FI" sz="2400" dirty="0"/>
          </a:p>
          <a:p>
            <a:r>
              <a:rPr lang="fi-FI" sz="2400" dirty="0"/>
              <a:t>Testaa lämpöä lämpömittarilla</a:t>
            </a:r>
          </a:p>
          <a:p>
            <a:pPr lvl="1"/>
            <a:r>
              <a:rPr lang="fi-FI" sz="2400" dirty="0"/>
              <a:t>Jos lämpö liian alhainen </a:t>
            </a:r>
            <a:r>
              <a:rPr lang="fi-FI" sz="2400" dirty="0">
                <a:sym typeface="Wingdings" panose="05000000000000000000" pitchFamily="2" charset="2"/>
              </a:rPr>
              <a:t> rasva imeytyy tuotteeseen</a:t>
            </a:r>
          </a:p>
          <a:p>
            <a:pPr lvl="1"/>
            <a:r>
              <a:rPr lang="fi-FI" sz="2400" dirty="0">
                <a:sym typeface="Wingdings" panose="05000000000000000000" pitchFamily="2" charset="2"/>
              </a:rPr>
              <a:t>Jos lämpö liian korkea  syttyy palamaan noin 200 astetta</a:t>
            </a:r>
            <a:endParaRPr lang="fi-FI" sz="2400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UPPOPAISTAMINEN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4" y="443252"/>
            <a:ext cx="2701636" cy="20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Vesi kiehuu 100 asteessa</a:t>
            </a:r>
          </a:p>
          <a:p>
            <a:r>
              <a:rPr lang="fi-FI" sz="2800" dirty="0"/>
              <a:t>Keitetty ruoka on kevyttä ja helposti sulavaa</a:t>
            </a:r>
          </a:p>
          <a:p>
            <a:r>
              <a:rPr lang="fi-FI" sz="2800" dirty="0"/>
              <a:t>Keitettäväksi soveltuvat lähes kaikki elintarvikkeet</a:t>
            </a:r>
          </a:p>
          <a:p>
            <a:r>
              <a:rPr lang="fi-FI" sz="2800" dirty="0"/>
              <a:t>Miksi perunat olisi hyvä keittää kuorineen?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66" y="0"/>
            <a:ext cx="3815366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UPPOPAISTAMINEN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828801"/>
            <a:ext cx="9601200" cy="4563686"/>
          </a:xfrm>
        </p:spPr>
        <p:txBody>
          <a:bodyPr/>
          <a:lstStyle/>
          <a:p>
            <a:r>
              <a:rPr lang="fi-FI" dirty="0"/>
              <a:t>Öljynä voi käyttää</a:t>
            </a:r>
          </a:p>
          <a:p>
            <a:pPr lvl="1"/>
            <a:r>
              <a:rPr lang="fi-FI" dirty="0"/>
              <a:t>Rypsiöljyä</a:t>
            </a:r>
          </a:p>
          <a:p>
            <a:pPr lvl="1"/>
            <a:r>
              <a:rPr lang="fi-FI" dirty="0"/>
              <a:t>Kookosrasvaa</a:t>
            </a:r>
          </a:p>
          <a:p>
            <a:pPr lvl="1"/>
            <a:r>
              <a:rPr lang="fi-FI" dirty="0" err="1"/>
              <a:t>Syväpaistoöljyä</a:t>
            </a:r>
            <a:endParaRPr lang="fi-FI" dirty="0"/>
          </a:p>
          <a:p>
            <a:endParaRPr lang="fi-FI" dirty="0"/>
          </a:p>
          <a:p>
            <a:r>
              <a:rPr lang="fi-FI" dirty="0"/>
              <a:t>Samaa öljyä voi käyttää 2-3 kertaa, mutta välillä rasva on puhdistettava</a:t>
            </a:r>
          </a:p>
          <a:p>
            <a:r>
              <a:rPr lang="fi-FI" dirty="0"/>
              <a:t>Muista TURVALLISUUS!</a:t>
            </a:r>
          </a:p>
          <a:p>
            <a:pPr lvl="1"/>
            <a:r>
              <a:rPr lang="fi-FI" dirty="0"/>
              <a:t>Jos rasvaan joutuu vettä se räiskyy </a:t>
            </a:r>
            <a:r>
              <a:rPr lang="fi-FI" dirty="0">
                <a:sym typeface="Wingdings" panose="05000000000000000000" pitchFamily="2" charset="2"/>
              </a:rPr>
              <a:t> palovammoja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Kuivaa astiat huolellisesti ennen rasvan lisäämistä!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Varaa lähelle aina kansi, millä voit sammuttaa mahdollisen palon</a:t>
            </a:r>
          </a:p>
          <a:p>
            <a:pPr lvl="1"/>
            <a:r>
              <a:rPr lang="fi-FI" u="sng" dirty="0">
                <a:sym typeface="Wingdings" panose="05000000000000000000" pitchFamily="2" charset="2"/>
              </a:rPr>
              <a:t>Vettä EI saa käyttää </a:t>
            </a:r>
            <a:r>
              <a:rPr lang="fi-FI" u="sng" dirty="0" err="1">
                <a:sym typeface="Wingdings" panose="05000000000000000000" pitchFamily="2" charset="2"/>
              </a:rPr>
              <a:t>sammutamisessa</a:t>
            </a:r>
            <a:endParaRPr lang="fi-FI" u="sng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09" y="1219200"/>
            <a:ext cx="2181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57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SAVUSTAMINEN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Lämminsavustus</a:t>
            </a:r>
          </a:p>
          <a:p>
            <a:r>
              <a:rPr lang="fi-FI" dirty="0"/>
              <a:t>Kylmäsavustus</a:t>
            </a:r>
          </a:p>
        </p:txBody>
      </p:sp>
    </p:spTree>
    <p:extLst>
      <p:ext uri="{BB962C8B-B14F-4D97-AF65-F5344CB8AC3E}">
        <p14:creationId xmlns:p14="http://schemas.microsoft.com/office/powerpoint/2010/main" val="132441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LOIMUTTAMINEN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080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465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06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KEITTÄMINEN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Erilaisia tapoja keittää:</a:t>
            </a:r>
          </a:p>
          <a:p>
            <a:pPr marL="0" indent="0">
              <a:buNone/>
            </a:pPr>
            <a:r>
              <a:rPr lang="fi-FI" sz="2800" dirty="0"/>
              <a:t>	1. Nesteessä keittäminen</a:t>
            </a:r>
          </a:p>
          <a:p>
            <a:pPr marL="0" indent="0">
              <a:buNone/>
            </a:pPr>
            <a:r>
              <a:rPr lang="fi-FI" sz="2800" dirty="0"/>
              <a:t>	2. Hauduttaminen</a:t>
            </a:r>
          </a:p>
          <a:p>
            <a:pPr marL="0" indent="0">
              <a:buNone/>
            </a:pPr>
            <a:r>
              <a:rPr lang="fi-FI" sz="2800" dirty="0"/>
              <a:t>	3. Höyrykeittäminen</a:t>
            </a:r>
          </a:p>
          <a:p>
            <a:pPr marL="0" indent="0">
              <a:buNone/>
            </a:pPr>
            <a:r>
              <a:rPr lang="fi-FI" sz="2800" dirty="0"/>
              <a:t>	4. vesihauteessa kypsentäminen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AutoShape 2" descr="Kuvahaun tulos haulle nesteessä keittäm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25" y="1575730"/>
            <a:ext cx="4227705" cy="2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168496"/>
            <a:ext cx="8783393" cy="6587545"/>
          </a:xfrm>
        </p:spPr>
      </p:pic>
    </p:spTree>
    <p:extLst>
      <p:ext uri="{BB962C8B-B14F-4D97-AF65-F5344CB8AC3E}">
        <p14:creationId xmlns:p14="http://schemas.microsoft.com/office/powerpoint/2010/main" val="114626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Nesteessä keittäminen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Sopii esim. </a:t>
            </a:r>
          </a:p>
          <a:p>
            <a:pPr lvl="1"/>
            <a:r>
              <a:rPr lang="fi-FI" sz="3200" dirty="0"/>
              <a:t>Pastalle</a:t>
            </a:r>
          </a:p>
          <a:p>
            <a:pPr lvl="1"/>
            <a:r>
              <a:rPr lang="fi-FI" sz="3200" dirty="0"/>
              <a:t>Riisille</a:t>
            </a:r>
          </a:p>
          <a:p>
            <a:pPr lvl="1"/>
            <a:r>
              <a:rPr lang="fi-FI" sz="3200" dirty="0"/>
              <a:t>Kasviksille</a:t>
            </a:r>
          </a:p>
          <a:p>
            <a:pPr lvl="1"/>
            <a:r>
              <a:rPr lang="fi-FI" sz="3200" dirty="0"/>
              <a:t>Sitkeät lihan osat</a:t>
            </a:r>
          </a:p>
          <a:p>
            <a:pPr lvl="1"/>
            <a:r>
              <a:rPr lang="fi-FI" sz="3200" dirty="0"/>
              <a:t>herne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98" y="1803042"/>
            <a:ext cx="3908738" cy="3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Nesteessä keittäminen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468192"/>
            <a:ext cx="9601200" cy="5087154"/>
          </a:xfrm>
        </p:spPr>
        <p:txBody>
          <a:bodyPr>
            <a:normAutofit/>
          </a:bodyPr>
          <a:lstStyle/>
          <a:p>
            <a:r>
              <a:rPr lang="fi-FI" sz="2800" dirty="0"/>
              <a:t>Nesteenä voi olla vesi tai esim. lihaliemi</a:t>
            </a:r>
          </a:p>
          <a:p>
            <a:r>
              <a:rPr lang="fi-FI" sz="2800" dirty="0"/>
              <a:t>Nestettä vain vähän, niin että raaka-aine juuri ja juuri peittyy (</a:t>
            </a:r>
            <a:r>
              <a:rPr lang="fi-FI" sz="2800" dirty="0" err="1"/>
              <a:t>huom</a:t>
            </a:r>
            <a:r>
              <a:rPr lang="fi-FI" sz="2800" dirty="0"/>
              <a:t>! Pasta)</a:t>
            </a:r>
          </a:p>
          <a:p>
            <a:r>
              <a:rPr lang="fi-FI" sz="2800" dirty="0"/>
              <a:t>Lisää elintarvike kiehuvaan veteen, poikkeuksena liha</a:t>
            </a:r>
            <a:r>
              <a:rPr lang="fi-FI" sz="2800" dirty="0">
                <a:sym typeface="Wingdings" panose="05000000000000000000" pitchFamily="2" charset="2"/>
              </a:rPr>
              <a:t> lisätään kylmään nesteeseen</a:t>
            </a:r>
          </a:p>
          <a:p>
            <a:r>
              <a:rPr lang="fi-FI" sz="2800" dirty="0">
                <a:sym typeface="Wingdings" panose="05000000000000000000" pitchFamily="2" charset="2"/>
              </a:rPr>
              <a:t>Älä anna nesteen kiehua voimakkaasti</a:t>
            </a:r>
          </a:p>
          <a:p>
            <a:r>
              <a:rPr lang="fi-FI" sz="2800" dirty="0">
                <a:sym typeface="Wingdings" panose="05000000000000000000" pitchFamily="2" charset="2"/>
              </a:rPr>
              <a:t> </a:t>
            </a:r>
            <a:r>
              <a:rPr lang="fi-FI" sz="2800" dirty="0"/>
              <a:t>Käytä kantta </a:t>
            </a:r>
            <a:r>
              <a:rPr lang="fi-FI" sz="2800" dirty="0">
                <a:sym typeface="Wingdings" panose="05000000000000000000" pitchFamily="2" charset="2"/>
              </a:rPr>
              <a:t> säästää energiaa ja pienentää hävikkiä</a:t>
            </a:r>
          </a:p>
          <a:p>
            <a:r>
              <a:rPr lang="fi-FI" sz="2800" dirty="0">
                <a:sym typeface="Wingdings" panose="05000000000000000000" pitchFamily="2" charset="2"/>
              </a:rPr>
              <a:t>Keitin liemi kannattaa käyttää hyväksi siihen irtoaa makua ja ravintoaineita keitettävästä tuotteesta</a:t>
            </a:r>
            <a:endParaRPr lang="fi-FI" sz="2800" dirty="0"/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53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Nesteessä keittäminen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Nesteessä voidaan keittää myös muuten kuin kattilassa!!</a:t>
            </a:r>
          </a:p>
          <a:p>
            <a:r>
              <a:rPr lang="fi-FI" sz="3200" dirty="0"/>
              <a:t>Laitoskeittiöissä yhdistelmä uunit, joissa keittotoiminto!</a:t>
            </a:r>
          </a:p>
          <a:p>
            <a:endParaRPr lang="fi-FI" sz="3200" dirty="0"/>
          </a:p>
        </p:txBody>
      </p:sp>
      <p:sp>
        <p:nvSpPr>
          <p:cNvPr id="5" name="AutoShape 4" descr="Kuvahaun tulos haulle yhdistelmäuuni"/>
          <p:cNvSpPr>
            <a:spLocks noChangeAspect="1" noChangeArrowheads="1"/>
          </p:cNvSpPr>
          <p:nvPr/>
        </p:nvSpPr>
        <p:spPr bwMode="auto">
          <a:xfrm>
            <a:off x="155575" y="-1050925"/>
            <a:ext cx="2381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56" y="4086634"/>
            <a:ext cx="2875946" cy="25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Hauduttaminen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3217" y="1700011"/>
            <a:ext cx="9601200" cy="4868214"/>
          </a:xfrm>
        </p:spPr>
        <p:txBody>
          <a:bodyPr>
            <a:normAutofit/>
          </a:bodyPr>
          <a:lstStyle/>
          <a:p>
            <a:r>
              <a:rPr lang="fi-FI" sz="2800" dirty="0"/>
              <a:t>Hellävaraisempi kypsennysmenetelmä kuin keittäminen</a:t>
            </a:r>
          </a:p>
          <a:p>
            <a:r>
              <a:rPr lang="fi-FI" sz="2800" dirty="0"/>
              <a:t>Alhainen lämpötila noin 80 astetta</a:t>
            </a:r>
          </a:p>
          <a:p>
            <a:r>
              <a:rPr lang="fi-FI" sz="2800" dirty="0"/>
              <a:t>Raaka-aine pysyy paremmin ehjänä kuin keitettäessä</a:t>
            </a:r>
          </a:p>
          <a:p>
            <a:r>
              <a:rPr lang="fi-FI" sz="2800" dirty="0"/>
              <a:t>Hauduttamisessa nesteessä tulee olla hyvin makua </a:t>
            </a:r>
            <a:r>
              <a:rPr lang="fi-FI" sz="2800" dirty="0">
                <a:sym typeface="Wingdings" panose="05000000000000000000" pitchFamily="2" charset="2"/>
              </a:rPr>
              <a:t> maustaminen</a:t>
            </a:r>
          </a:p>
          <a:p>
            <a:r>
              <a:rPr lang="fi-FI" sz="2800" dirty="0">
                <a:sym typeface="Wingdings" panose="05000000000000000000" pitchFamily="2" charset="2"/>
              </a:rPr>
              <a:t>Neste käytetään hyväksi, esim. kastikkeeseen</a:t>
            </a:r>
          </a:p>
          <a:p>
            <a:r>
              <a:rPr lang="fi-FI" sz="2800" dirty="0">
                <a:sym typeface="Wingdings" panose="05000000000000000000" pitchFamily="2" charset="2"/>
              </a:rPr>
              <a:t>Hauduttaminen sopii hyvin esim.</a:t>
            </a:r>
          </a:p>
          <a:p>
            <a:pPr lvl="1"/>
            <a:r>
              <a:rPr lang="fi-FI" sz="2800" dirty="0">
                <a:sym typeface="Wingdings" panose="05000000000000000000" pitchFamily="2" charset="2"/>
              </a:rPr>
              <a:t>Pataruuille ja höystöille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723799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TM10001105[[fn=Rajattu]]</Template>
  <TotalTime>683</TotalTime>
  <Words>801</Words>
  <Application>Microsoft Office PowerPoint</Application>
  <PresentationFormat>Laajakuva</PresentationFormat>
  <Paragraphs>170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7" baseType="lpstr">
      <vt:lpstr>Franklin Gothic Book</vt:lpstr>
      <vt:lpstr>Wingdings</vt:lpstr>
      <vt:lpstr>Crop</vt:lpstr>
      <vt:lpstr>kypsennysmenetelmät</vt:lpstr>
      <vt:lpstr>KYPSENNYS NOPEUTEEN VAIKUTTAA</vt:lpstr>
      <vt:lpstr>KEITTÄMINEN</vt:lpstr>
      <vt:lpstr>KEITTÄMINEN  </vt:lpstr>
      <vt:lpstr>PowerPoint-esitys</vt:lpstr>
      <vt:lpstr>Nesteessä keittäminen</vt:lpstr>
      <vt:lpstr>Nesteessä keittäminen</vt:lpstr>
      <vt:lpstr>Nesteessä keittäminen</vt:lpstr>
      <vt:lpstr>Hauduttaminen</vt:lpstr>
      <vt:lpstr>Höyrykeittäminen</vt:lpstr>
      <vt:lpstr>PowerPoint-esitys</vt:lpstr>
      <vt:lpstr>Höyrykeittäminen</vt:lpstr>
      <vt:lpstr>PowerPoint-esitys</vt:lpstr>
      <vt:lpstr>Vesihauteessa kypsentäminen</vt:lpstr>
      <vt:lpstr>Vesihauteessa kypsentäminen</vt:lpstr>
      <vt:lpstr>Vesihauteessa kypsentäminen</vt:lpstr>
      <vt:lpstr>PAISTAMINEN</vt:lpstr>
      <vt:lpstr>PAISTAMINEN</vt:lpstr>
      <vt:lpstr>UUNISSA PAISTAMINEN</vt:lpstr>
      <vt:lpstr>UUNISSA PAISTAMINEN</vt:lpstr>
      <vt:lpstr>UUNISSA PAISTAMINEN</vt:lpstr>
      <vt:lpstr>UUNISSA PAISTAMINEN</vt:lpstr>
      <vt:lpstr>Selvitä mitä tarkoittaa paahtaminen!</vt:lpstr>
      <vt:lpstr>PANNULLA PAISTAMINEN</vt:lpstr>
      <vt:lpstr>PANNULLA PAISTAMINEN</vt:lpstr>
      <vt:lpstr>PANNULLA PAISTAMINEN</vt:lpstr>
      <vt:lpstr>PANNULLA PAISTAMINEN</vt:lpstr>
      <vt:lpstr>UPPOPAISTAMINEN</vt:lpstr>
      <vt:lpstr>UPPOPAISTAMINEN</vt:lpstr>
      <vt:lpstr>UPPOPAISTAMINEN</vt:lpstr>
      <vt:lpstr>SAVUSTAMINEN</vt:lpstr>
      <vt:lpstr>LOIMUTTAMINEN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kypsennysmenetelmät</dc:title>
  <dc:creator>Anniina Oksanen</dc:creator>
  <cp:lastModifiedBy>Anniina Oksanen</cp:lastModifiedBy>
  <cp:revision>17</cp:revision>
  <dcterms:created xsi:type="dcterms:W3CDTF">2018-09-22T07:53:01Z</dcterms:created>
  <dcterms:modified xsi:type="dcterms:W3CDTF">2021-09-27T11:51:05Z</dcterms:modified>
</cp:coreProperties>
</file>