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2" r:id="rId3"/>
    <p:sldId id="272" r:id="rId4"/>
    <p:sldId id="273" r:id="rId5"/>
    <p:sldId id="280" r:id="rId6"/>
    <p:sldId id="281" r:id="rId7"/>
    <p:sldId id="274" r:id="rId8"/>
    <p:sldId id="275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76" r:id="rId17"/>
    <p:sldId id="266" r:id="rId18"/>
    <p:sldId id="267" r:id="rId19"/>
    <p:sldId id="268" r:id="rId20"/>
    <p:sldId id="269" r:id="rId21"/>
    <p:sldId id="270" r:id="rId22"/>
    <p:sldId id="271" r:id="rId23"/>
    <p:sldId id="284" r:id="rId24"/>
    <p:sldId id="278" r:id="rId25"/>
    <p:sldId id="279" r:id="rId26"/>
    <p:sldId id="285" r:id="rId27"/>
    <p:sldId id="283" r:id="rId2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22955-2653-82B9-C658-70ACFCC4B20D}" v="1" dt="2021-09-20T10:10:07.745"/>
    <p1510:client id="{74D9F9DC-6476-E7A4-9762-B98D4B6F4939}" v="49" dt="2021-09-27T09:09:32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599B7-EA93-4C8E-8A79-E8E12BB14C57}" type="datetimeFigureOut">
              <a:rPr lang="fi-FI" smtClean="0"/>
              <a:t>27.9.2021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389AE-A098-4AEC-96EA-FBAC24941E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9908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2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4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3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6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0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2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5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6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8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3504" y="4267832"/>
            <a:ext cx="3604497" cy="1297115"/>
          </a:xfrm>
        </p:spPr>
        <p:txBody>
          <a:bodyPr anchor="t">
            <a:normAutofit/>
          </a:bodyPr>
          <a:lstStyle/>
          <a:p>
            <a:pPr algn="l"/>
            <a:r>
              <a:rPr lang="fi-FI" sz="3500">
                <a:solidFill>
                  <a:schemeClr val="tx2"/>
                </a:solidFill>
                <a:latin typeface="Comic Sans MS" pitchFamily="66" charset="0"/>
              </a:rPr>
              <a:t>Hiivataikinat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3504" y="3428999"/>
            <a:ext cx="3604268" cy="838831"/>
          </a:xfrm>
        </p:spPr>
        <p:txBody>
          <a:bodyPr anchor="b">
            <a:normAutofit/>
          </a:bodyPr>
          <a:lstStyle/>
          <a:p>
            <a:pPr algn="l"/>
            <a:endParaRPr lang="fi-FI" sz="1700">
              <a:solidFill>
                <a:schemeClr val="tx2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75767" y="52996"/>
            <a:ext cx="4570022" cy="6805005"/>
            <a:chOff x="6101023" y="52996"/>
            <a:chExt cx="6093363" cy="6805005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Kuva 5" descr="jauhopeuka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76992" y="2613789"/>
            <a:ext cx="3106320" cy="2311680"/>
          </a:xfrm>
          <a:prstGeom prst="rect">
            <a:avLst/>
          </a:prstGeom>
          <a:ln>
            <a:noFill/>
          </a:ln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3"/>
            <a:ext cx="3574461" cy="3353476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fi-FI" sz="2400" b="1" dirty="0">
                <a:solidFill>
                  <a:schemeClr val="tx2"/>
                </a:solidFill>
                <a:latin typeface="+mj-lt"/>
              </a:rPr>
              <a:t>TAIKINAN TEKO</a:t>
            </a:r>
            <a:endParaRPr lang="fi-FI" sz="2400" b="1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Font typeface="Arial" charset="0"/>
              <a:buChar char="•"/>
            </a:pPr>
            <a:r>
              <a:rPr lang="fi-FI" sz="2400" b="1" dirty="0">
                <a:solidFill>
                  <a:schemeClr val="tx2"/>
                </a:solidFill>
                <a:latin typeface="+mj-lt"/>
              </a:rPr>
              <a:t>kädenlämpöinen vesi/maito</a:t>
            </a:r>
            <a:endParaRPr lang="fi-FI" sz="2400" b="1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Font typeface="Arial" charset="0"/>
              <a:buChar char="•"/>
            </a:pPr>
            <a:r>
              <a:rPr lang="fi-FI" sz="2400" b="1" dirty="0">
                <a:solidFill>
                  <a:schemeClr val="tx2"/>
                </a:solidFill>
                <a:latin typeface="+mj-lt"/>
              </a:rPr>
              <a:t>Hiiva liuotettuna nesteeseen</a:t>
            </a:r>
            <a:endParaRPr lang="fi-FI" sz="2400" b="1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Font typeface="Arial" charset="0"/>
              <a:buChar char="•"/>
            </a:pPr>
            <a:r>
              <a:rPr lang="fi-FI" sz="2400" b="1" dirty="0">
                <a:solidFill>
                  <a:schemeClr val="tx2"/>
                </a:solidFill>
                <a:latin typeface="+mj-lt"/>
              </a:rPr>
              <a:t>Ravinnoksi jauhoja (sokeria)</a:t>
            </a:r>
            <a:endParaRPr lang="fi-FI" sz="2400" b="1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Font typeface="Arial" charset="0"/>
              <a:buChar char="•"/>
            </a:pPr>
            <a:endParaRPr lang="fi-FI" sz="24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63680" y="-16714"/>
            <a:ext cx="4780320" cy="6874714"/>
            <a:chOff x="5818240" y="-1"/>
            <a:chExt cx="6373761" cy="687471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Kuva 3" descr="taikina aluk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1294" y="2725769"/>
            <a:ext cx="3106674" cy="2330005"/>
          </a:xfrm>
          <a:prstGeom prst="rect">
            <a:avLst/>
          </a:prstGeom>
        </p:spPr>
      </p:pic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10</a:t>
            </a:fld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AE6CA01B-0DEB-4E9A-9768-B728DA42C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4">
            <a:extLst>
              <a:ext uri="{FF2B5EF4-FFF2-40B4-BE49-F238E27FC236}">
                <a16:creationId xmlns:a16="http://schemas.microsoft.com/office/drawing/2014/main" id="{A57D8C8E-634E-4E83-9657-225A4DFE4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4155"/>
            <a:ext cx="1886211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D5D1578-BE90-4A7E-9856-BB4025E5A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ADDDE1-EC05-4BE5-9866-89714E0B73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A118A52-E1FF-455C-B1A1-1CF50EE05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0E1677B-677B-48F1-971D-9E7F3CA51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Kuva 3" descr="alustu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0808" y="451945"/>
            <a:ext cx="2541756" cy="1906317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2"/>
            <a:ext cx="3487893" cy="3639289"/>
          </a:xfrm>
        </p:spPr>
        <p:txBody>
          <a:bodyPr anchor="ctr">
            <a:normAutofit/>
          </a:bodyPr>
          <a:lstStyle/>
          <a:p>
            <a:r>
              <a:rPr lang="fi-FI" sz="1800" b="1" dirty="0">
                <a:solidFill>
                  <a:schemeClr val="tx2"/>
                </a:solidFill>
                <a:latin typeface="+mj-lt"/>
              </a:rPr>
              <a:t>Taikinaa vaivataan/alustetaan sitkon syntymiseksi</a:t>
            </a:r>
            <a:endParaRPr 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1800" b="1" dirty="0">
                <a:solidFill>
                  <a:schemeClr val="tx2"/>
                </a:solidFill>
                <a:latin typeface="+mj-lt"/>
              </a:rPr>
              <a:t>Sitko on syntynyt kun taikina irtoaa käsistä</a:t>
            </a:r>
            <a:endParaRPr 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</p:txBody>
      </p:sp>
      <p:pic>
        <p:nvPicPr>
          <p:cNvPr id="6" name="Kuva 5" descr="alust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89170" y="2382727"/>
            <a:ext cx="2545031" cy="1906317"/>
          </a:xfrm>
          <a:prstGeom prst="rect">
            <a:avLst/>
          </a:prstGeom>
        </p:spPr>
      </p:pic>
      <p:pic>
        <p:nvPicPr>
          <p:cNvPr id="5" name="Kuva 4" descr="alustus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89170" y="4313508"/>
            <a:ext cx="2545031" cy="1906317"/>
          </a:xfrm>
          <a:prstGeom prst="rect">
            <a:avLst/>
          </a:prstGeom>
        </p:spPr>
      </p:pic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11</a:t>
            </a:fld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2"/>
            <a:ext cx="3733183" cy="3639289"/>
          </a:xfrm>
        </p:spPr>
        <p:txBody>
          <a:bodyPr anchor="ctr">
            <a:normAutofit/>
          </a:bodyPr>
          <a:lstStyle/>
          <a:p>
            <a:r>
              <a:rPr lang="fi-FI" sz="1600" b="1" dirty="0">
                <a:solidFill>
                  <a:schemeClr val="tx2"/>
                </a:solidFill>
                <a:latin typeface="+mj-lt"/>
              </a:rPr>
              <a:t>Alustuksen loppuvaiheessa lisätään r</a:t>
            </a:r>
            <a:r>
              <a:rPr lang="fi-FI" sz="2000" b="1" dirty="0">
                <a:solidFill>
                  <a:schemeClr val="tx2"/>
                </a:solidFill>
                <a:latin typeface="+mj-lt"/>
              </a:rPr>
              <a:t>asva</a:t>
            </a:r>
            <a:endParaRPr lang="fi-FI" sz="2000" b="1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Rasva ympäröi jauhohiukkaset eikä sitko enää synny kunnolla</a:t>
            </a:r>
            <a:endParaRPr lang="fi-FI" sz="2000" b="1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Suolan lisääminen vahvistaa sitkoa</a:t>
            </a:r>
            <a:endParaRPr lang="fi-FI" sz="2000" b="1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Sitkon annetaan levätä, jota se vahvistuu</a:t>
            </a:r>
            <a:endParaRPr lang="fi-FI" sz="2000" b="1">
              <a:solidFill>
                <a:schemeClr val="tx2"/>
              </a:solidFill>
              <a:latin typeface="+mj-lt"/>
              <a:cs typeface="Calibri Light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77422" y="0"/>
            <a:ext cx="4366578" cy="6685267"/>
            <a:chOff x="6357228" y="0"/>
            <a:chExt cx="5822103" cy="668526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Kuva 3" descr="taikina koho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5615" y="2528617"/>
            <a:ext cx="2746374" cy="1820965"/>
          </a:xfrm>
          <a:prstGeom prst="rect">
            <a:avLst/>
          </a:prstGeom>
        </p:spPr>
      </p:pic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12</a:t>
            </a:fld>
            <a:endParaRPr 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2"/>
            <a:ext cx="3733183" cy="3639289"/>
          </a:xfrm>
        </p:spPr>
        <p:txBody>
          <a:bodyPr anchor="ctr">
            <a:normAutofit/>
          </a:bodyPr>
          <a:lstStyle/>
          <a:p>
            <a:r>
              <a:rPr lang="fi-FI" sz="1800" b="1" dirty="0">
                <a:solidFill>
                  <a:schemeClr val="tx2"/>
                </a:solidFill>
                <a:latin typeface="+mj-lt"/>
              </a:rPr>
              <a:t>Hiiva lisääntyy ja kasvaa</a:t>
            </a:r>
            <a:endParaRPr 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1800" b="1" dirty="0">
                <a:solidFill>
                  <a:schemeClr val="tx2"/>
                </a:solidFill>
                <a:latin typeface="+mj-lt"/>
              </a:rPr>
              <a:t>Elävä hiivasolu tuottaa hiilidioksidia</a:t>
            </a:r>
            <a:endParaRPr 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1800" b="1" dirty="0">
                <a:solidFill>
                  <a:schemeClr val="tx2"/>
                </a:solidFill>
                <a:latin typeface="+mj-lt"/>
              </a:rPr>
              <a:t>Sitkon kumimainen rakenne sitoo kaasun ja antaa periksi</a:t>
            </a:r>
            <a:endParaRPr 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1800" b="1" dirty="0">
                <a:solidFill>
                  <a:schemeClr val="tx2"/>
                </a:solidFill>
                <a:latin typeface="+mj-lt"/>
              </a:rPr>
              <a:t>Liika kohoaminen saa sitkon katkeilemaan eikä taikina enää toimi yhtä hyvin</a:t>
            </a:r>
            <a:endParaRPr 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77422" y="0"/>
            <a:ext cx="4366578" cy="6685267"/>
            <a:chOff x="6357228" y="0"/>
            <a:chExt cx="5822103" cy="668526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Kuva 3" descr="liian kohonnut taik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5615" y="2410535"/>
            <a:ext cx="2746374" cy="2057129"/>
          </a:xfrm>
          <a:prstGeom prst="rect">
            <a:avLst/>
          </a:prstGeom>
        </p:spPr>
      </p:pic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13</a:t>
            </a:fld>
            <a:endParaRPr 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1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3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91644" y="2227167"/>
            <a:ext cx="3252126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15" name="Freeform: Shape 14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9" name="Freeform: Shape 15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8" name="Freeform: Shape 17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5" name="Group 19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834244" y="0"/>
            <a:ext cx="3512956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4" descr="kohotus leivottu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9139" y="476821"/>
            <a:ext cx="1972029" cy="1307042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2"/>
            <a:ext cx="3415431" cy="3639289"/>
          </a:xfrm>
        </p:spPr>
        <p:txBody>
          <a:bodyPr anchor="ctr">
            <a:normAutofit/>
          </a:bodyPr>
          <a:lstStyle/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Taikina siirretään pöydälle, jossa vielä alustetaan vähän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Leivotaan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Taas kohotetaan ja hiiva jatkaa toimintaansa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2000" b="1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fi-FI" sz="1600" b="1">
              <a:solidFill>
                <a:schemeClr val="tx2"/>
              </a:solidFill>
              <a:latin typeface="Comic Sans MS" pitchFamily="66" charset="0"/>
            </a:endParaRPr>
          </a:p>
          <a:p>
            <a:endParaRPr lang="fi-FI" sz="1600" b="1">
              <a:solidFill>
                <a:schemeClr val="tx2"/>
              </a:solidFill>
              <a:latin typeface="Comic Sans MS" pitchFamily="66" charset="0"/>
            </a:endParaRPr>
          </a:p>
          <a:p>
            <a:endParaRPr lang="fi-FI" sz="1600" b="1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endParaRPr lang="fi-FI" sz="1600" b="1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4" name="Kuva 3" descr="paloittel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6966" y="4054667"/>
            <a:ext cx="2153929" cy="1613367"/>
          </a:xfrm>
          <a:prstGeom prst="rect">
            <a:avLst/>
          </a:prstGeom>
        </p:spPr>
      </p:pic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14</a:t>
            </a:fld>
            <a:endParaRPr lang="fi-F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2">
            <a:extLst>
              <a:ext uri="{FF2B5EF4-FFF2-40B4-BE49-F238E27FC236}">
                <a16:creationId xmlns:a16="http://schemas.microsoft.com/office/drawing/2014/main" id="{4BA40F49-6490-49E1-AB89-4B5946083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322" y="1"/>
            <a:ext cx="9143770" cy="68474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272143"/>
            <a:ext cx="3602727" cy="378883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z="1800" b="1" dirty="0">
                <a:solidFill>
                  <a:schemeClr val="tx2"/>
                </a:solidFill>
                <a:latin typeface="Comic Sans MS"/>
              </a:rPr>
              <a:t>Leivonnainen on kohonnut sopivasti kun siihen sormella painettu kolo pysyy vähän aikaa ”monttuna”</a:t>
            </a:r>
          </a:p>
          <a:p>
            <a:endParaRPr lang="fi-FI" sz="1800" b="1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fi-FI" sz="1800" b="1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fi-FI" sz="1800" b="1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fi-FI" sz="1800" b="1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fi-FI" sz="1800" b="1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fi-FI" sz="1800" b="1" dirty="0">
                <a:solidFill>
                  <a:schemeClr val="tx2"/>
                </a:solidFill>
                <a:latin typeface="Comic Sans MS"/>
              </a:rPr>
              <a:t>Silloin hiivaa sitoo niin paljon hiilidioksidi kaasua kun pystyy</a:t>
            </a:r>
          </a:p>
        </p:txBody>
      </p:sp>
      <p:pic>
        <p:nvPicPr>
          <p:cNvPr id="8" name="Kuva 7" descr="pitko.jpg"/>
          <p:cNvPicPr>
            <a:picLocks noChangeAspect="1"/>
          </p:cNvPicPr>
          <p:nvPr/>
        </p:nvPicPr>
        <p:blipFill rotWithShape="1">
          <a:blip r:embed="rId2" cstate="print"/>
          <a:srcRect t="510" r="2" b="2"/>
          <a:stretch/>
        </p:blipFill>
        <p:spPr>
          <a:xfrm>
            <a:off x="4636308" y="136525"/>
            <a:ext cx="4507551" cy="3359093"/>
          </a:xfrm>
          <a:prstGeom prst="rect">
            <a:avLst/>
          </a:prstGeom>
        </p:spPr>
      </p:pic>
      <p:pic>
        <p:nvPicPr>
          <p:cNvPr id="5" name="Kuva 4" descr="raaka pulla.jpg"/>
          <p:cNvPicPr>
            <a:picLocks noChangeAspect="1"/>
          </p:cNvPicPr>
          <p:nvPr/>
        </p:nvPicPr>
        <p:blipFill rotWithShape="1">
          <a:blip r:embed="rId3" cstate="print"/>
          <a:srcRect r="2" b="512"/>
          <a:stretch/>
        </p:blipFill>
        <p:spPr>
          <a:xfrm>
            <a:off x="4636308" y="3495618"/>
            <a:ext cx="4507551" cy="3359093"/>
          </a:xfrm>
          <a:prstGeom prst="rect">
            <a:avLst/>
          </a:prstGeom>
        </p:spPr>
      </p:pic>
      <p:grpSp>
        <p:nvGrpSpPr>
          <p:cNvPr id="11" name="Group 14">
            <a:extLst>
              <a:ext uri="{FF2B5EF4-FFF2-40B4-BE49-F238E27FC236}">
                <a16:creationId xmlns:a16="http://schemas.microsoft.com/office/drawing/2014/main" id="{DC406F5B-6AB1-4F59-BBBB-3488A390D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26570" y="15796"/>
            <a:ext cx="4817288" cy="6838915"/>
            <a:chOff x="5742280" y="15796"/>
            <a:chExt cx="6423053" cy="6838915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E373B8-6DB0-44E7-9D9A-501B6FDFC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57719" y="75800"/>
              <a:ext cx="6007612" cy="6778911"/>
            </a:xfrm>
            <a:custGeom>
              <a:avLst/>
              <a:gdLst>
                <a:gd name="connsiteX0" fmla="*/ 4493599 w 6007612"/>
                <a:gd name="connsiteY0" fmla="*/ 0 h 6797829"/>
                <a:gd name="connsiteX1" fmla="*/ 5981837 w 6007612"/>
                <a:gd name="connsiteY1" fmla="*/ 314220 h 6797829"/>
                <a:gd name="connsiteX2" fmla="*/ 6007612 w 6007612"/>
                <a:gd name="connsiteY2" fmla="*/ 327088 h 6797829"/>
                <a:gd name="connsiteX3" fmla="*/ 6007612 w 6007612"/>
                <a:gd name="connsiteY3" fmla="*/ 1316637 h 6797829"/>
                <a:gd name="connsiteX4" fmla="*/ 5852405 w 6007612"/>
                <a:gd name="connsiteY4" fmla="*/ 1209899 h 6797829"/>
                <a:gd name="connsiteX5" fmla="*/ 5622498 w 6007612"/>
                <a:gd name="connsiteY5" fmla="*/ 1086619 h 6797829"/>
                <a:gd name="connsiteX6" fmla="*/ 4493032 w 6007612"/>
                <a:gd name="connsiteY6" fmla="*/ 851533 h 6797829"/>
                <a:gd name="connsiteX7" fmla="*/ 3155579 w 6007612"/>
                <a:gd name="connsiteY7" fmla="*/ 1108326 h 6797829"/>
                <a:gd name="connsiteX8" fmla="*/ 1963832 w 6007612"/>
                <a:gd name="connsiteY8" fmla="*/ 1817700 h 6797829"/>
                <a:gd name="connsiteX9" fmla="*/ 1144646 w 6007612"/>
                <a:gd name="connsiteY9" fmla="*/ 2832814 h 6797829"/>
                <a:gd name="connsiteX10" fmla="*/ 851249 w 6007612"/>
                <a:gd name="connsiteY10" fmla="*/ 3998599 h 6797829"/>
                <a:gd name="connsiteX11" fmla="*/ 1336319 w 6007612"/>
                <a:gd name="connsiteY11" fmla="*/ 5057837 h 6797829"/>
                <a:gd name="connsiteX12" fmla="*/ 1597084 w 6007612"/>
                <a:gd name="connsiteY12" fmla="*/ 5424583 h 6797829"/>
                <a:gd name="connsiteX13" fmla="*/ 2591910 w 6007612"/>
                <a:gd name="connsiteY13" fmla="*/ 6440122 h 6797829"/>
                <a:gd name="connsiteX14" fmla="*/ 3899854 w 6007612"/>
                <a:gd name="connsiteY14" fmla="*/ 6780621 h 6797829"/>
                <a:gd name="connsiteX15" fmla="*/ 4741172 w 6007612"/>
                <a:gd name="connsiteY15" fmla="*/ 6563979 h 6797829"/>
                <a:gd name="connsiteX16" fmla="*/ 5649171 w 6007612"/>
                <a:gd name="connsiteY16" fmla="*/ 5938452 h 6797829"/>
                <a:gd name="connsiteX17" fmla="*/ 5873475 w 6007612"/>
                <a:gd name="connsiteY17" fmla="*/ 5764656 h 6797829"/>
                <a:gd name="connsiteX18" fmla="*/ 6007612 w 6007612"/>
                <a:gd name="connsiteY18" fmla="*/ 5660343 h 6797829"/>
                <a:gd name="connsiteX19" fmla="*/ 6007612 w 6007612"/>
                <a:gd name="connsiteY19" fmla="*/ 6737454 h 6797829"/>
                <a:gd name="connsiteX20" fmla="*/ 5929386 w 6007612"/>
                <a:gd name="connsiteY20" fmla="*/ 6797829 h 6797829"/>
                <a:gd name="connsiteX21" fmla="*/ 1656512 w 6007612"/>
                <a:gd name="connsiteY21" fmla="*/ 6797829 h 6797829"/>
                <a:gd name="connsiteX22" fmla="*/ 1630254 w 6007612"/>
                <a:gd name="connsiteY22" fmla="*/ 6775222 h 6797829"/>
                <a:gd name="connsiteX23" fmla="*/ 892250 w 6007612"/>
                <a:gd name="connsiteY23" fmla="*/ 5902700 h 6797829"/>
                <a:gd name="connsiteX24" fmla="*/ 0 w 6007612"/>
                <a:gd name="connsiteY24" fmla="*/ 3998599 h 6797829"/>
                <a:gd name="connsiteX25" fmla="*/ 4493032 w 6007612"/>
                <a:gd name="connsiteY25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07612" h="6797829"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07612" y="327088"/>
                  </a:lnTo>
                  <a:lnTo>
                    <a:pt x="6007612" y="1316637"/>
                  </a:lnTo>
                  <a:lnTo>
                    <a:pt x="5852405" y="1209899"/>
                  </a:lnTo>
                  <a:cubicBezTo>
                    <a:pt x="5778266" y="1164709"/>
                    <a:pt x="5701526" y="1123535"/>
                    <a:pt x="5622498" y="1086619"/>
                  </a:cubicBezTo>
                  <a:cubicBezTo>
                    <a:pt x="5286822" y="930699"/>
                    <a:pt x="4906882" y="851533"/>
                    <a:pt x="4493032" y="851533"/>
                  </a:cubicBezTo>
                  <a:cubicBezTo>
                    <a:pt x="4056201" y="851533"/>
                    <a:pt x="3593263" y="940631"/>
                    <a:pt x="3155579" y="1108326"/>
                  </a:cubicBezTo>
                  <a:cubicBezTo>
                    <a:pt x="2721215" y="1275979"/>
                    <a:pt x="2318305" y="1515819"/>
                    <a:pt x="1963832" y="1817700"/>
                  </a:cubicBezTo>
                  <a:cubicBezTo>
                    <a:pt x="1617657" y="2114360"/>
                    <a:pt x="1334332" y="2465358"/>
                    <a:pt x="1144646" y="2832814"/>
                  </a:cubicBezTo>
                  <a:cubicBezTo>
                    <a:pt x="950561" y="3210060"/>
                    <a:pt x="851249" y="3602202"/>
                    <a:pt x="851249" y="3998599"/>
                  </a:cubicBezTo>
                  <a:cubicBezTo>
                    <a:pt x="851249" y="4377547"/>
                    <a:pt x="999792" y="4597311"/>
                    <a:pt x="1336319" y="5057837"/>
                  </a:cubicBezTo>
                  <a:cubicBezTo>
                    <a:pt x="1420450" y="5173181"/>
                    <a:pt x="1507419" y="5292497"/>
                    <a:pt x="1597084" y="5424583"/>
                  </a:cubicBezTo>
                  <a:cubicBezTo>
                    <a:pt x="1914175" y="5891917"/>
                    <a:pt x="2239493" y="6224189"/>
                    <a:pt x="2591910" y="6440122"/>
                  </a:cubicBezTo>
                  <a:cubicBezTo>
                    <a:pt x="2965467" y="6669393"/>
                    <a:pt x="3393219" y="6780621"/>
                    <a:pt x="3899854" y="6780621"/>
                  </a:cubicBezTo>
                  <a:cubicBezTo>
                    <a:pt x="4187861" y="6780621"/>
                    <a:pt x="4454583" y="6711812"/>
                    <a:pt x="4741172" y="6563979"/>
                  </a:cubicBezTo>
                  <a:cubicBezTo>
                    <a:pt x="5034852" y="6412173"/>
                    <a:pt x="5326263" y="6190848"/>
                    <a:pt x="5649171" y="5938452"/>
                  </a:cubicBezTo>
                  <a:cubicBezTo>
                    <a:pt x="5724931" y="5879291"/>
                    <a:pt x="5800409" y="5821406"/>
                    <a:pt x="5873475" y="5764656"/>
                  </a:cubicBezTo>
                  <a:lnTo>
                    <a:pt x="6007612" y="5660343"/>
                  </a:lnTo>
                  <a:lnTo>
                    <a:pt x="6007612" y="6737454"/>
                  </a:lnTo>
                  <a:lnTo>
                    <a:pt x="5929386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: Shape 16">
              <a:extLst>
                <a:ext uri="{FF2B5EF4-FFF2-40B4-BE49-F238E27FC236}">
                  <a16:creationId xmlns:a16="http://schemas.microsoft.com/office/drawing/2014/main" id="{32B7F0B0-E102-4757-9055-800A572A4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9360" y="75800"/>
              <a:ext cx="6025971" cy="6778911"/>
            </a:xfrm>
            <a:custGeom>
              <a:avLst/>
              <a:gdLst>
                <a:gd name="connsiteX0" fmla="*/ 6025971 w 6025971"/>
                <a:gd name="connsiteY0" fmla="*/ 5825635 h 6797829"/>
                <a:gd name="connsiteX1" fmla="*/ 6025971 w 6025971"/>
                <a:gd name="connsiteY1" fmla="*/ 6723285 h 6797829"/>
                <a:gd name="connsiteX2" fmla="*/ 5929386 w 6025971"/>
                <a:gd name="connsiteY2" fmla="*/ 6797829 h 6797829"/>
                <a:gd name="connsiteX3" fmla="*/ 4560411 w 6025971"/>
                <a:gd name="connsiteY3" fmla="*/ 6797829 h 6797829"/>
                <a:gd name="connsiteX4" fmla="*/ 4597731 w 6025971"/>
                <a:gd name="connsiteY4" fmla="*/ 6785305 h 6797829"/>
                <a:gd name="connsiteX5" fmla="*/ 5736707 w 6025971"/>
                <a:gd name="connsiteY5" fmla="*/ 6050108 h 6797829"/>
                <a:gd name="connsiteX6" fmla="*/ 5960301 w 6025971"/>
                <a:gd name="connsiteY6" fmla="*/ 5876738 h 6797829"/>
                <a:gd name="connsiteX7" fmla="*/ 4493599 w 6025971"/>
                <a:gd name="connsiteY7" fmla="*/ 0 h 6797829"/>
                <a:gd name="connsiteX8" fmla="*/ 5981837 w 6025971"/>
                <a:gd name="connsiteY8" fmla="*/ 314220 h 6797829"/>
                <a:gd name="connsiteX9" fmla="*/ 6025971 w 6025971"/>
                <a:gd name="connsiteY9" fmla="*/ 336254 h 6797829"/>
                <a:gd name="connsiteX10" fmla="*/ 6025971 w 6025971"/>
                <a:gd name="connsiteY10" fmla="*/ 1157325 h 6797829"/>
                <a:gd name="connsiteX11" fmla="*/ 5925889 w 6025971"/>
                <a:gd name="connsiteY11" fmla="*/ 1088522 h 6797829"/>
                <a:gd name="connsiteX12" fmla="*/ 5682227 w 6025971"/>
                <a:gd name="connsiteY12" fmla="*/ 957939 h 6797829"/>
                <a:gd name="connsiteX13" fmla="*/ 4493032 w 6025971"/>
                <a:gd name="connsiteY13" fmla="*/ 709658 h 6797829"/>
                <a:gd name="connsiteX14" fmla="*/ 3104646 w 6025971"/>
                <a:gd name="connsiteY14" fmla="*/ 976666 h 6797829"/>
                <a:gd name="connsiteX15" fmla="*/ 1871612 w 6025971"/>
                <a:gd name="connsiteY15" fmla="*/ 1710017 h 6797829"/>
                <a:gd name="connsiteX16" fmla="*/ 1018661 w 6025971"/>
                <a:gd name="connsiteY16" fmla="*/ 2767694 h 6797829"/>
                <a:gd name="connsiteX17" fmla="*/ 709374 w 6025971"/>
                <a:gd name="connsiteY17" fmla="*/ 3998599 h 6797829"/>
                <a:gd name="connsiteX18" fmla="*/ 1221258 w 6025971"/>
                <a:gd name="connsiteY18" fmla="*/ 5141684 h 6797829"/>
                <a:gd name="connsiteX19" fmla="*/ 1479187 w 6025971"/>
                <a:gd name="connsiteY19" fmla="*/ 5504459 h 6797829"/>
                <a:gd name="connsiteX20" fmla="*/ 3021272 w 6025971"/>
                <a:gd name="connsiteY20" fmla="*/ 6793670 h 6797829"/>
                <a:gd name="connsiteX21" fmla="*/ 3035805 w 6025971"/>
                <a:gd name="connsiteY21" fmla="*/ 6797829 h 6797829"/>
                <a:gd name="connsiteX22" fmla="*/ 1656512 w 6025971"/>
                <a:gd name="connsiteY22" fmla="*/ 6797829 h 6797829"/>
                <a:gd name="connsiteX23" fmla="*/ 1630254 w 6025971"/>
                <a:gd name="connsiteY23" fmla="*/ 6775222 h 6797829"/>
                <a:gd name="connsiteX24" fmla="*/ 892250 w 6025971"/>
                <a:gd name="connsiteY24" fmla="*/ 5902700 h 6797829"/>
                <a:gd name="connsiteX25" fmla="*/ 0 w 6025971"/>
                <a:gd name="connsiteY25" fmla="*/ 3998599 h 6797829"/>
                <a:gd name="connsiteX26" fmla="*/ 4493032 w 6025971"/>
                <a:gd name="connsiteY26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25971" h="6797829">
                  <a:moveTo>
                    <a:pt x="6025971" y="5825635"/>
                  </a:moveTo>
                  <a:lnTo>
                    <a:pt x="6025971" y="6723285"/>
                  </a:lnTo>
                  <a:lnTo>
                    <a:pt x="5929386" y="6797829"/>
                  </a:lnTo>
                  <a:lnTo>
                    <a:pt x="4560411" y="6797829"/>
                  </a:lnTo>
                  <a:lnTo>
                    <a:pt x="4597731" y="6785305"/>
                  </a:lnTo>
                  <a:cubicBezTo>
                    <a:pt x="4964953" y="6637825"/>
                    <a:pt x="5315251" y="6379435"/>
                    <a:pt x="5736707" y="6050108"/>
                  </a:cubicBezTo>
                  <a:cubicBezTo>
                    <a:pt x="5812043" y="5991230"/>
                    <a:pt x="5887377" y="5933488"/>
                    <a:pt x="5960301" y="5876738"/>
                  </a:cubicBezTo>
                  <a:close/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25971" y="336254"/>
                  </a:lnTo>
                  <a:lnTo>
                    <a:pt x="6025971" y="1157325"/>
                  </a:lnTo>
                  <a:lnTo>
                    <a:pt x="5925889" y="1088522"/>
                  </a:lnTo>
                  <a:cubicBezTo>
                    <a:pt x="5847314" y="1040649"/>
                    <a:pt x="5765982" y="997036"/>
                    <a:pt x="5682227" y="957939"/>
                  </a:cubicBezTo>
                  <a:cubicBezTo>
                    <a:pt x="5327823" y="793222"/>
                    <a:pt x="4927595" y="709658"/>
                    <a:pt x="4493032" y="709658"/>
                  </a:cubicBezTo>
                  <a:cubicBezTo>
                    <a:pt x="4031940" y="709658"/>
                    <a:pt x="3564888" y="799465"/>
                    <a:pt x="3104646" y="976666"/>
                  </a:cubicBezTo>
                  <a:cubicBezTo>
                    <a:pt x="2655243" y="1149867"/>
                    <a:pt x="2238358" y="1397822"/>
                    <a:pt x="1871612" y="1710017"/>
                  </a:cubicBezTo>
                  <a:cubicBezTo>
                    <a:pt x="1506427" y="2022852"/>
                    <a:pt x="1219414" y="2378815"/>
                    <a:pt x="1018661" y="2767694"/>
                  </a:cubicBezTo>
                  <a:cubicBezTo>
                    <a:pt x="813368" y="3165227"/>
                    <a:pt x="709374" y="3579358"/>
                    <a:pt x="709374" y="3998599"/>
                  </a:cubicBezTo>
                  <a:cubicBezTo>
                    <a:pt x="709374" y="4421103"/>
                    <a:pt x="875510" y="4667680"/>
                    <a:pt x="1221258" y="5141684"/>
                  </a:cubicBezTo>
                  <a:cubicBezTo>
                    <a:pt x="1304681" y="5256035"/>
                    <a:pt x="1390941" y="5374217"/>
                    <a:pt x="1479187" y="5504459"/>
                  </a:cubicBezTo>
                  <a:cubicBezTo>
                    <a:pt x="1942790" y="6187719"/>
                    <a:pt x="2430063" y="6601673"/>
                    <a:pt x="3021272" y="6793670"/>
                  </a:cubicBezTo>
                  <a:lnTo>
                    <a:pt x="3035805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B4BAB0-028A-4315-907B-73C93ECCB0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6634" y="56513"/>
              <a:ext cx="6028697" cy="6798198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 useBgFill="1"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C0146C-E4E0-4055-8429-E93F25CA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00215" y="15796"/>
              <a:ext cx="6165116" cy="6838915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 useBgFill="1">
          <p:nvSpPr>
            <p:cNvPr id="20" name="Freeform: Shape 19">
              <a:extLst>
                <a:ext uri="{FF2B5EF4-FFF2-40B4-BE49-F238E27FC236}">
                  <a16:creationId xmlns:a16="http://schemas.microsoft.com/office/drawing/2014/main" id="{4D7E2836-120A-433B-84C1-FA3AC0D65E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42280" y="15796"/>
              <a:ext cx="6423053" cy="6838915"/>
            </a:xfrm>
            <a:custGeom>
              <a:avLst/>
              <a:gdLst>
                <a:gd name="connsiteX0" fmla="*/ 5953481 w 6423053"/>
                <a:gd name="connsiteY0" fmla="*/ 0 h 6858000"/>
                <a:gd name="connsiteX1" fmla="*/ 6423053 w 6423053"/>
                <a:gd name="connsiteY1" fmla="*/ 0 h 6858000"/>
                <a:gd name="connsiteX2" fmla="*/ 6423053 w 6423053"/>
                <a:gd name="connsiteY2" fmla="*/ 198945 h 6858000"/>
                <a:gd name="connsiteX3" fmla="*/ 6376812 w 6423053"/>
                <a:gd name="connsiteY3" fmla="*/ 175262 h 6858000"/>
                <a:gd name="connsiteX4" fmla="*/ 5997696 w 6423053"/>
                <a:gd name="connsiteY4" fmla="*/ 14961 h 6858000"/>
                <a:gd name="connsiteX5" fmla="*/ 0 w 6423053"/>
                <a:gd name="connsiteY5" fmla="*/ 0 h 6858000"/>
                <a:gd name="connsiteX6" fmla="*/ 3135749 w 6423053"/>
                <a:gd name="connsiteY6" fmla="*/ 0 h 6858000"/>
                <a:gd name="connsiteX7" fmla="*/ 3091534 w 6423053"/>
                <a:gd name="connsiteY7" fmla="*/ 14961 h 6858000"/>
                <a:gd name="connsiteX8" fmla="*/ 318496 w 6423053"/>
                <a:gd name="connsiteY8" fmla="*/ 3984640 h 6858000"/>
                <a:gd name="connsiteX9" fmla="*/ 1283537 w 6423053"/>
                <a:gd name="connsiteY9" fmla="*/ 6672844 h 6858000"/>
                <a:gd name="connsiteX10" fmla="*/ 1451818 w 6423053"/>
                <a:gd name="connsiteY10" fmla="*/ 6858000 h 6858000"/>
                <a:gd name="connsiteX11" fmla="*/ 0 w 6423053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23053" h="6858000">
                  <a:moveTo>
                    <a:pt x="5953481" y="0"/>
                  </a:moveTo>
                  <a:lnTo>
                    <a:pt x="6423053" y="0"/>
                  </a:lnTo>
                  <a:lnTo>
                    <a:pt x="6423053" y="198945"/>
                  </a:lnTo>
                  <a:lnTo>
                    <a:pt x="6376812" y="175262"/>
                  </a:lnTo>
                  <a:cubicBezTo>
                    <a:pt x="6253642" y="115913"/>
                    <a:pt x="6127152" y="62361"/>
                    <a:pt x="5997696" y="14961"/>
                  </a:cubicBezTo>
                  <a:close/>
                  <a:moveTo>
                    <a:pt x="0" y="0"/>
                  </a:moveTo>
                  <a:lnTo>
                    <a:pt x="3135749" y="0"/>
                  </a:lnTo>
                  <a:lnTo>
                    <a:pt x="3091534" y="14961"/>
                  </a:lnTo>
                  <a:cubicBezTo>
                    <a:pt x="1473341" y="607461"/>
                    <a:pt x="318496" y="2161186"/>
                    <a:pt x="318496" y="3984640"/>
                  </a:cubicBezTo>
                  <a:cubicBezTo>
                    <a:pt x="318496" y="5005774"/>
                    <a:pt x="680656" y="5942322"/>
                    <a:pt x="1283537" y="6672844"/>
                  </a:cubicBezTo>
                  <a:lnTo>
                    <a:pt x="1451818" y="6858000"/>
                  </a:ln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15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2482589"/>
            <a:ext cx="2862072" cy="3694373"/>
          </a:xfrm>
        </p:spPr>
        <p:txBody>
          <a:bodyPr>
            <a:normAutofit/>
          </a:bodyPr>
          <a:lstStyle/>
          <a:p>
            <a:r>
              <a:rPr lang="fi-FI" sz="1700" b="1">
                <a:latin typeface="+mj-lt"/>
              </a:rPr>
              <a:t>Liikaa kohonnut leivonnainen ”lätsähtää” paistettaessa, kun sitko antaa periksi eikä pidätä kaasua sisällään</a:t>
            </a:r>
          </a:p>
          <a:p>
            <a:endParaRPr lang="fi-FI" sz="1700" b="1">
              <a:latin typeface="+mj-lt"/>
            </a:endParaRPr>
          </a:p>
          <a:p>
            <a:endParaRPr lang="fi-FI" sz="1700" b="1">
              <a:latin typeface="+mj-lt"/>
            </a:endParaRPr>
          </a:p>
          <a:p>
            <a:r>
              <a:rPr lang="fi-FI" sz="1700" b="1">
                <a:latin typeface="+mj-lt"/>
              </a:rPr>
              <a:t>Liian vähän kohonnut leivonnainen repeilee paistettaessa</a:t>
            </a:r>
          </a:p>
        </p:txBody>
      </p:sp>
      <p:pic>
        <p:nvPicPr>
          <p:cNvPr id="6" name="Kuva 5" descr="lätsähtänyt leipä.jpg"/>
          <p:cNvPicPr>
            <a:picLocks noChangeAspect="1"/>
          </p:cNvPicPr>
          <p:nvPr/>
        </p:nvPicPr>
        <p:blipFill rotWithShape="1">
          <a:blip r:embed="rId2" cstate="print"/>
          <a:srcRect t="9762" r="-2" b="-2"/>
          <a:stretch/>
        </p:blipFill>
        <p:spPr>
          <a:xfrm>
            <a:off x="3678237" y="-4"/>
            <a:ext cx="5465763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7" name="Kuva 6" descr="kohoamaton leipä.jpg"/>
          <p:cNvPicPr>
            <a:picLocks noChangeAspect="1"/>
          </p:cNvPicPr>
          <p:nvPr/>
        </p:nvPicPr>
        <p:blipFill rotWithShape="1">
          <a:blip r:embed="rId3" cstate="print"/>
          <a:srcRect r="-1" b="18081"/>
          <a:stretch/>
        </p:blipFill>
        <p:spPr>
          <a:xfrm>
            <a:off x="3545046" y="3802961"/>
            <a:ext cx="5604285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4887738" y="6356350"/>
            <a:ext cx="3086100" cy="365125"/>
          </a:xfrm>
        </p:spPr>
        <p:txBody>
          <a:bodyPr>
            <a:normAutofit/>
          </a:bodyPr>
          <a:lstStyle/>
          <a:p>
            <a:pPr algn="l"/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7886700" y="6356350"/>
            <a:ext cx="6286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2013625"/>
            <a:ext cx="3461070" cy="4163337"/>
          </a:xfrm>
        </p:spPr>
        <p:txBody>
          <a:bodyPr>
            <a:normAutofit/>
          </a:bodyPr>
          <a:lstStyle/>
          <a:p>
            <a:r>
              <a:rPr lang="fi-FI" sz="1700" b="1">
                <a:latin typeface="+mj-lt"/>
              </a:rPr>
              <a:t>Leivonnainen siirtyy uuniin</a:t>
            </a:r>
          </a:p>
          <a:p>
            <a:r>
              <a:rPr lang="fi-FI" sz="1700" b="1">
                <a:latin typeface="+mj-lt"/>
              </a:rPr>
              <a:t>Hiiva kuolee kuumuuteen</a:t>
            </a:r>
          </a:p>
          <a:p>
            <a:r>
              <a:rPr lang="fi-FI" sz="1700" b="1">
                <a:latin typeface="+mj-lt"/>
              </a:rPr>
              <a:t>Hiivan tuottama kaasu laajenee kuumassa kuten kaikki kaasut</a:t>
            </a:r>
          </a:p>
          <a:p>
            <a:r>
              <a:rPr lang="fi-FI" sz="1700" b="1">
                <a:latin typeface="+mj-lt"/>
              </a:rPr>
              <a:t>Sitko jäykistyy ja pitää sisällään kaasun</a:t>
            </a:r>
          </a:p>
        </p:txBody>
      </p:sp>
      <p:pic>
        <p:nvPicPr>
          <p:cNvPr id="4" name="Kuva 3" descr="pulla.jpg"/>
          <p:cNvPicPr>
            <a:picLocks noChangeAspect="1"/>
          </p:cNvPicPr>
          <p:nvPr/>
        </p:nvPicPr>
        <p:blipFill rotWithShape="1">
          <a:blip r:embed="rId2" cstate="print"/>
          <a:srcRect l="22736" r="22753"/>
          <a:stretch/>
        </p:blipFill>
        <p:spPr>
          <a:xfrm>
            <a:off x="4576003" y="2015168"/>
            <a:ext cx="3962900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17</a:t>
            </a:fld>
            <a:endParaRPr lang="fi-F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2013625"/>
            <a:ext cx="3461070" cy="4163337"/>
          </a:xfrm>
        </p:spPr>
        <p:txBody>
          <a:bodyPr>
            <a:normAutofit/>
          </a:bodyPr>
          <a:lstStyle/>
          <a:p>
            <a:r>
              <a:rPr lang="fi-FI" sz="1700" b="1">
                <a:latin typeface="+mj-lt"/>
              </a:rPr>
              <a:t>Uunista otettu pulla jäähtyy</a:t>
            </a:r>
          </a:p>
          <a:p>
            <a:r>
              <a:rPr lang="fi-FI" sz="1700" b="1">
                <a:latin typeface="+mj-lt"/>
              </a:rPr>
              <a:t>Jäähtymisen aikana se kutistuu, koska kaasu ”kutistuu” jäähtyessään</a:t>
            </a:r>
          </a:p>
          <a:p>
            <a:pPr>
              <a:buNone/>
            </a:pPr>
            <a:r>
              <a:rPr lang="fi-FI" sz="1700" b="1">
                <a:latin typeface="Comic Sans MS" pitchFamily="66" charset="0"/>
              </a:rPr>
              <a:t> </a:t>
            </a:r>
          </a:p>
        </p:txBody>
      </p:sp>
      <p:pic>
        <p:nvPicPr>
          <p:cNvPr id="4" name="Kuva 3" descr="leipä jäähtyy.jpg"/>
          <p:cNvPicPr>
            <a:picLocks noChangeAspect="1"/>
          </p:cNvPicPr>
          <p:nvPr/>
        </p:nvPicPr>
        <p:blipFill rotWithShape="1">
          <a:blip r:embed="rId2" cstate="print"/>
          <a:srcRect l="13029" r="24100" b="-2"/>
          <a:stretch/>
        </p:blipFill>
        <p:spPr>
          <a:xfrm>
            <a:off x="4576003" y="2015168"/>
            <a:ext cx="3962900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18</a:t>
            </a:fld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87AFE0E-B37D-4531-AFE8-231C8348E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2013625"/>
            <a:ext cx="3461070" cy="4163337"/>
          </a:xfrm>
        </p:spPr>
        <p:txBody>
          <a:bodyPr>
            <a:normAutofit/>
          </a:bodyPr>
          <a:lstStyle/>
          <a:p>
            <a:r>
              <a:rPr lang="fi-FI" sz="1700" b="1">
                <a:latin typeface="+mj-lt"/>
              </a:rPr>
              <a:t>Jos kaikki vaiheet onnistuvat hienosti niin syntyy erinomainen leivän/pullan rakenne</a:t>
            </a:r>
          </a:p>
        </p:txBody>
      </p:sp>
      <p:pic>
        <p:nvPicPr>
          <p:cNvPr id="4" name="Kuva 3" descr="leipä.jpg"/>
          <p:cNvPicPr>
            <a:picLocks noChangeAspect="1"/>
          </p:cNvPicPr>
          <p:nvPr/>
        </p:nvPicPr>
        <p:blipFill rotWithShape="1">
          <a:blip r:embed="rId2" cstate="print"/>
          <a:srcRect l="12352" r="17147" b="-1"/>
          <a:stretch/>
        </p:blipFill>
        <p:spPr>
          <a:xfrm>
            <a:off x="4576003" y="2015168"/>
            <a:ext cx="3962900" cy="4210442"/>
          </a:xfrm>
          <a:custGeom>
            <a:avLst/>
            <a:gdLst/>
            <a:ahLst/>
            <a:cxnLst/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</p:spPr>
      </p:pic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19</a:t>
            </a:fld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3504" y="802955"/>
            <a:ext cx="3574747" cy="1454051"/>
          </a:xfrm>
        </p:spPr>
        <p:txBody>
          <a:bodyPr>
            <a:normAutofit/>
          </a:bodyPr>
          <a:lstStyle/>
          <a:p>
            <a:r>
              <a:rPr lang="fi-FI" sz="3100">
                <a:solidFill>
                  <a:schemeClr val="tx2"/>
                </a:solidFill>
              </a:rPr>
              <a:t>HIIVA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3"/>
            <a:ext cx="3574461" cy="3353476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fi-FI" altLang="fi-FI" sz="2000" dirty="0">
                <a:solidFill>
                  <a:schemeClr val="tx2"/>
                </a:solidFill>
                <a:latin typeface="+mj-lt"/>
              </a:rPr>
              <a:t>Hiiva on elävää solukkoa, joka tarvitsee</a:t>
            </a:r>
            <a:endParaRPr lang="fi-FI" altLang="fi-FI" sz="2000">
              <a:solidFill>
                <a:schemeClr val="tx2"/>
              </a:solidFill>
              <a:latin typeface="+mj-lt"/>
              <a:cs typeface="Calibri Light"/>
            </a:endParaRPr>
          </a:p>
          <a:p>
            <a:pPr marL="457200" indent="-457200">
              <a:buFontTx/>
              <a:buAutoNum type="arabicPeriod"/>
            </a:pPr>
            <a:r>
              <a:rPr lang="fi-FI" altLang="fi-FI" sz="2000" b="1" dirty="0">
                <a:solidFill>
                  <a:schemeClr val="tx2"/>
                </a:solidFill>
                <a:latin typeface="+mj-lt"/>
              </a:rPr>
              <a:t>Ravintoa (elintarvikkeesta)</a:t>
            </a:r>
            <a:endParaRPr lang="fi-FI" altLang="fi-FI" sz="2000" b="1">
              <a:solidFill>
                <a:schemeClr val="tx2"/>
              </a:solidFill>
              <a:latin typeface="+mj-lt"/>
              <a:cs typeface="Calibri Light"/>
            </a:endParaRPr>
          </a:p>
          <a:p>
            <a:pPr marL="457200" indent="-457200">
              <a:buFontTx/>
              <a:buAutoNum type="arabicPeriod"/>
            </a:pPr>
            <a:r>
              <a:rPr lang="fi-FI" altLang="fi-FI" sz="2000" b="1" dirty="0">
                <a:solidFill>
                  <a:schemeClr val="tx2"/>
                </a:solidFill>
                <a:latin typeface="+mj-lt"/>
              </a:rPr>
              <a:t>Lämpöä ( nesteestä)</a:t>
            </a:r>
            <a:endParaRPr lang="fi-FI" altLang="fi-FI" sz="2000" b="1">
              <a:solidFill>
                <a:schemeClr val="tx2"/>
              </a:solidFill>
              <a:latin typeface="+mj-lt"/>
              <a:cs typeface="Calibri Light"/>
            </a:endParaRPr>
          </a:p>
          <a:p>
            <a:pPr marL="457200" indent="-457200">
              <a:buFontTx/>
              <a:buAutoNum type="arabicPeriod"/>
            </a:pPr>
            <a:r>
              <a:rPr lang="fi-FI" altLang="fi-FI" sz="2000" b="1" dirty="0">
                <a:solidFill>
                  <a:schemeClr val="tx2"/>
                </a:solidFill>
                <a:latin typeface="+mj-lt"/>
              </a:rPr>
              <a:t>Nestettä (elintarvikkeesta)</a:t>
            </a:r>
            <a:endParaRPr lang="fi-FI" altLang="fi-FI" sz="2000" b="1">
              <a:solidFill>
                <a:schemeClr val="tx2"/>
              </a:solidFill>
              <a:latin typeface="+mj-lt"/>
              <a:cs typeface="Calibri Light"/>
            </a:endParaRPr>
          </a:p>
          <a:p>
            <a:pPr marL="457200" indent="-457200">
              <a:buFontTx/>
              <a:buAutoNum type="arabicPeriod"/>
            </a:pPr>
            <a:r>
              <a:rPr lang="fi-FI" altLang="fi-FI" sz="2000" b="1" dirty="0">
                <a:solidFill>
                  <a:schemeClr val="tx2"/>
                </a:solidFill>
                <a:latin typeface="+mj-lt"/>
              </a:rPr>
              <a:t>Happea (ilmasta)</a:t>
            </a:r>
            <a:endParaRPr lang="fi-FI" altLang="fi-FI" sz="2000" b="1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20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63680" y="-16714"/>
            <a:ext cx="4780320" cy="6874714"/>
            <a:chOff x="5818240" y="-1"/>
            <a:chExt cx="6373761" cy="687471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Kuva 3" descr="hii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1294" y="2913761"/>
            <a:ext cx="3106674" cy="195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22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fi-FI" sz="2000" b="1" dirty="0">
                <a:solidFill>
                  <a:schemeClr val="tx2"/>
                </a:solidFill>
                <a:latin typeface="+mj-lt"/>
              </a:rPr>
              <a:t>LEIPOMISEEN VAIKUTTAA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r>
              <a:rPr lang="fi-FI" sz="2000" b="1" dirty="0">
                <a:solidFill>
                  <a:schemeClr val="tx2"/>
                </a:solidFill>
                <a:latin typeface="+mj-lt"/>
              </a:rPr>
              <a:t>Hiivan määrä… 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Font typeface="Arial" charset="0"/>
              <a:buChar char="•"/>
            </a:pPr>
            <a:r>
              <a:rPr lang="fi-FI" sz="2000" b="1" dirty="0">
                <a:solidFill>
                  <a:schemeClr val="tx2"/>
                </a:solidFill>
                <a:latin typeface="+mj-lt"/>
              </a:rPr>
              <a:t>paljon hiivaa kohoaa nopeasti… voi maistua hiivalta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Font typeface="Arial" charset="0"/>
              <a:buChar char="•"/>
            </a:pPr>
            <a:r>
              <a:rPr lang="fi-FI" sz="2000" b="1" dirty="0">
                <a:solidFill>
                  <a:schemeClr val="tx2"/>
                </a:solidFill>
                <a:latin typeface="+mj-lt"/>
              </a:rPr>
              <a:t>vähän hiivaa… taikina ei kohoa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20</a:t>
            </a:fld>
            <a:endParaRPr 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 algn="ctr"/>
            <a:r>
              <a:rPr lang="fi-FI" sz="3100" b="1">
                <a:solidFill>
                  <a:schemeClr val="tx2"/>
                </a:solidFill>
              </a:rPr>
              <a:t>LEIPOMISEEN VAIKUTTAA</a:t>
            </a:r>
            <a:endParaRPr lang="fi-FI" sz="310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 fontScale="85000" lnSpcReduction="20000"/>
          </a:bodyPr>
          <a:lstStyle/>
          <a:p>
            <a:pPr>
              <a:buNone/>
            </a:pPr>
            <a:r>
              <a:rPr lang="fi-FI" sz="1300" b="1" dirty="0">
                <a:solidFill>
                  <a:schemeClr val="tx2"/>
                </a:solidFill>
                <a:latin typeface="+mj-lt"/>
              </a:rPr>
              <a:t>J</a:t>
            </a:r>
            <a:r>
              <a:rPr lang="fi-FI" sz="1800" dirty="0">
                <a:solidFill>
                  <a:schemeClr val="tx2"/>
                </a:solidFill>
                <a:latin typeface="+mj-lt"/>
              </a:rPr>
              <a:t>auhojen määrä</a:t>
            </a:r>
            <a:endParaRPr lang="fi-FI" sz="180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Font typeface="Arial" charset="0"/>
              <a:buChar char="•"/>
            </a:pPr>
            <a:r>
              <a:rPr lang="fi-FI" sz="1800" dirty="0">
                <a:solidFill>
                  <a:schemeClr val="tx2"/>
                </a:solidFill>
                <a:latin typeface="+mj-lt"/>
              </a:rPr>
              <a:t>Paljon jauhoja…tiukka/kova taikina,</a:t>
            </a:r>
            <a:endParaRPr lang="fi-FI" sz="180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r>
              <a:rPr lang="fi-FI" sz="1800" dirty="0">
                <a:solidFill>
                  <a:schemeClr val="tx2"/>
                </a:solidFill>
                <a:latin typeface="+mj-lt"/>
              </a:rPr>
              <a:t>  		</a:t>
            </a:r>
            <a:r>
              <a:rPr lang="fi-FI" sz="1800" dirty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</a:t>
            </a:r>
            <a:r>
              <a:rPr lang="fi-FI" sz="1800" dirty="0">
                <a:solidFill>
                  <a:schemeClr val="tx2"/>
                </a:solidFill>
                <a:latin typeface="+mj-lt"/>
              </a:rPr>
              <a:t>säilyvä leivonnainen, helppo leipoa 		mutta kova lopputulos</a:t>
            </a:r>
            <a:endParaRPr lang="fi-FI" sz="180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Font typeface="Arial" charset="0"/>
              <a:buChar char="•"/>
            </a:pPr>
            <a:r>
              <a:rPr lang="fi-FI" sz="1800" dirty="0">
                <a:solidFill>
                  <a:schemeClr val="tx2"/>
                </a:solidFill>
                <a:latin typeface="+mj-lt"/>
              </a:rPr>
              <a:t>Vähän jauhoja… löysä taikina, </a:t>
            </a:r>
            <a:endParaRPr lang="fi-FI" sz="1800">
              <a:solidFill>
                <a:schemeClr val="tx2"/>
              </a:solidFill>
              <a:latin typeface="+mj-lt"/>
              <a:cs typeface="Calibri Light"/>
            </a:endParaRPr>
          </a:p>
          <a:p>
            <a:pPr marL="0" indent="0">
              <a:buNone/>
            </a:pPr>
            <a:r>
              <a:rPr lang="fi-FI" sz="1800" dirty="0">
                <a:solidFill>
                  <a:schemeClr val="tx2"/>
                </a:solidFill>
                <a:latin typeface="+mj-lt"/>
              </a:rPr>
              <a:t>	</a:t>
            </a:r>
            <a:r>
              <a:rPr lang="fi-FI" sz="1800" dirty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</a:t>
            </a:r>
            <a:r>
              <a:rPr lang="fi-FI" sz="1800" dirty="0">
                <a:solidFill>
                  <a:schemeClr val="tx2"/>
                </a:solidFill>
                <a:latin typeface="+mj-lt"/>
              </a:rPr>
              <a:t>hankala leipoa (tarttuu käsiin) mutta 		pehmeä hyvä lopputulos, 				leivonnainen vanhenee nopeasti </a:t>
            </a:r>
            <a:endParaRPr lang="fi-FI" sz="180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r>
              <a:rPr lang="fi-FI" sz="1800" dirty="0">
                <a:solidFill>
                  <a:schemeClr val="tx2"/>
                </a:solidFill>
                <a:latin typeface="Comic Sans MS"/>
              </a:rPr>
              <a:t>                      </a:t>
            </a:r>
            <a:endParaRPr lang="fi-FI" sz="18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21</a:t>
            </a:fld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 algn="ctr"/>
            <a:r>
              <a:rPr lang="fi-FI" sz="3100" b="1">
                <a:solidFill>
                  <a:schemeClr val="tx2"/>
                </a:solidFill>
              </a:rPr>
              <a:t>LEIPOMISEEN VAIKUTTAA</a:t>
            </a:r>
            <a:br>
              <a:rPr lang="fi-FI" sz="3100" b="1">
                <a:solidFill>
                  <a:schemeClr val="tx2"/>
                </a:solidFill>
              </a:rPr>
            </a:br>
            <a:endParaRPr lang="fi-FI" sz="310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87809" y="2979336"/>
            <a:ext cx="4282290" cy="2430864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fi-FI" sz="1400" b="1">
                <a:solidFill>
                  <a:schemeClr val="tx2"/>
                </a:solidFill>
                <a:latin typeface="+mj-lt"/>
              </a:rPr>
              <a:t>Lämpötila</a:t>
            </a:r>
          </a:p>
          <a:p>
            <a:pPr>
              <a:buFont typeface="Arial" charset="0"/>
              <a:buChar char="•"/>
            </a:pPr>
            <a:r>
              <a:rPr lang="fi-FI" sz="1400" b="1">
                <a:solidFill>
                  <a:schemeClr val="tx2"/>
                </a:solidFill>
                <a:latin typeface="+mj-lt"/>
              </a:rPr>
              <a:t>liian lämmin tappaa hiivan yli 38 astetta</a:t>
            </a:r>
          </a:p>
          <a:p>
            <a:pPr>
              <a:buFont typeface="Arial" charset="0"/>
              <a:buChar char="•"/>
            </a:pPr>
            <a:r>
              <a:rPr lang="fi-FI" sz="1400" b="1">
                <a:solidFill>
                  <a:schemeClr val="tx2"/>
                </a:solidFill>
                <a:latin typeface="+mj-lt"/>
              </a:rPr>
              <a:t>Kylmässä hiivaa toimii mutta hitaasti</a:t>
            </a:r>
          </a:p>
          <a:p>
            <a:pPr>
              <a:buNone/>
            </a:pPr>
            <a:r>
              <a:rPr lang="fi-FI" sz="1400" b="1">
                <a:solidFill>
                  <a:schemeClr val="tx2"/>
                </a:solidFill>
                <a:latin typeface="+mj-lt"/>
              </a:rPr>
              <a:t> voit siis hidastaa leipomistasi laittamalla taikinan välillä kylmään</a:t>
            </a:r>
          </a:p>
          <a:p>
            <a:pPr>
              <a:buFont typeface="Arial" charset="0"/>
              <a:buChar char="•"/>
            </a:pPr>
            <a:r>
              <a:rPr lang="fi-FI" sz="1400" b="1">
                <a:solidFill>
                  <a:schemeClr val="tx2"/>
                </a:solidFill>
                <a:latin typeface="+mj-lt"/>
              </a:rPr>
              <a:t>Veto estää kohoamista</a:t>
            </a:r>
          </a:p>
          <a:p>
            <a:pPr>
              <a:buFont typeface="Arial" charset="0"/>
              <a:buChar char="•"/>
            </a:pPr>
            <a:r>
              <a:rPr lang="fi-FI" sz="1400" b="1">
                <a:solidFill>
                  <a:schemeClr val="tx2"/>
                </a:solidFill>
                <a:latin typeface="+mj-lt"/>
              </a:rPr>
              <a:t>Lämpimässä hiiva toimii nopeasti voit siis laittaa lämpimään kohoamaan</a:t>
            </a:r>
          </a:p>
          <a:p>
            <a:pPr>
              <a:buNone/>
            </a:pPr>
            <a:endParaRPr lang="fi-FI" sz="14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22</a:t>
            </a:fld>
            <a:endParaRPr lang="fi-F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91644" y="2227167"/>
            <a:ext cx="3252126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15" name="Freeform: Shape 14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8" name="Freeform: Shape 17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834244" y="0"/>
            <a:ext cx="3512956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3504" y="802955"/>
            <a:ext cx="3858768" cy="1454051"/>
          </a:xfrm>
        </p:spPr>
        <p:txBody>
          <a:bodyPr anchor="b">
            <a:normAutofit/>
          </a:bodyPr>
          <a:lstStyle/>
          <a:p>
            <a:r>
              <a:rPr lang="fi-FI" sz="3100">
                <a:solidFill>
                  <a:schemeClr val="tx2"/>
                </a:solidFill>
              </a:rPr>
              <a:t>sokeri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139" y="637335"/>
            <a:ext cx="1972029" cy="986014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2"/>
            <a:ext cx="3415431" cy="3639289"/>
          </a:xfrm>
        </p:spPr>
        <p:txBody>
          <a:bodyPr anchor="ctr">
            <a:normAutofit/>
          </a:bodyPr>
          <a:lstStyle/>
          <a:p>
            <a:r>
              <a:rPr lang="fi-FI" sz="2400" dirty="0">
                <a:solidFill>
                  <a:schemeClr val="tx2"/>
                </a:solidFill>
              </a:rPr>
              <a:t>Makua </a:t>
            </a:r>
            <a:endParaRPr lang="fi-FI" sz="2400">
              <a:solidFill>
                <a:schemeClr val="tx2"/>
              </a:solidFill>
              <a:cs typeface="Calibri"/>
            </a:endParaRPr>
          </a:p>
          <a:p>
            <a:r>
              <a:rPr lang="fi-FI" sz="2400" dirty="0">
                <a:solidFill>
                  <a:schemeClr val="tx2"/>
                </a:solidFill>
              </a:rPr>
              <a:t>Väriä</a:t>
            </a:r>
            <a:endParaRPr lang="fi-FI" sz="2400">
              <a:solidFill>
                <a:schemeClr val="tx2"/>
              </a:solidFill>
              <a:cs typeface="Calibri"/>
            </a:endParaRPr>
          </a:p>
          <a:p>
            <a:r>
              <a:rPr lang="fi-FI" sz="2400" dirty="0">
                <a:solidFill>
                  <a:schemeClr val="tx2"/>
                </a:solidFill>
              </a:rPr>
              <a:t>Ravintoa hiivalle</a:t>
            </a:r>
            <a:endParaRPr lang="fi-FI" sz="2400">
              <a:solidFill>
                <a:schemeClr val="tx2"/>
              </a:solidFill>
              <a:cs typeface="Calibri"/>
            </a:endParaRPr>
          </a:p>
          <a:p>
            <a:r>
              <a:rPr lang="fi-FI" sz="2400" dirty="0">
                <a:solidFill>
                  <a:schemeClr val="tx2"/>
                </a:solidFill>
              </a:rPr>
              <a:t>Myös leipiin hiukan sokeria tai siirappia</a:t>
            </a:r>
            <a:endParaRPr lang="fi-FI" sz="2400">
              <a:solidFill>
                <a:schemeClr val="tx2"/>
              </a:solidFill>
              <a:cs typeface="Calibri"/>
            </a:endParaRP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237" y="3863170"/>
            <a:ext cx="1633386" cy="19963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461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3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8323" y="3985"/>
            <a:ext cx="7329573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1" name="Freeform: Shape 19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75099" y="991261"/>
            <a:ext cx="4316022" cy="1837349"/>
          </a:xfrm>
        </p:spPr>
        <p:txBody>
          <a:bodyPr anchor="ctr">
            <a:normAutofit/>
          </a:bodyPr>
          <a:lstStyle/>
          <a:p>
            <a:pPr algn="ctr"/>
            <a:r>
              <a:rPr lang="fi-FI" sz="3100">
                <a:solidFill>
                  <a:schemeClr val="tx2"/>
                </a:solidFill>
              </a:rPr>
              <a:t>Kananmuna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91965" y="2979336"/>
            <a:ext cx="4282291" cy="2430864"/>
          </a:xfrm>
        </p:spPr>
        <p:txBody>
          <a:bodyPr anchor="t">
            <a:normAutofit/>
          </a:bodyPr>
          <a:lstStyle/>
          <a:p>
            <a:r>
              <a:rPr lang="fi-FI" sz="2000" dirty="0">
                <a:solidFill>
                  <a:schemeClr val="tx2"/>
                </a:solidFill>
              </a:rPr>
              <a:t>Käytetään voitelussa </a:t>
            </a:r>
            <a:r>
              <a:rPr lang="fi-FI" sz="2000" dirty="0">
                <a:solidFill>
                  <a:schemeClr val="tx2"/>
                </a:solidFill>
                <a:sym typeface="Wingdings" panose="05000000000000000000" pitchFamily="2" charset="2"/>
              </a:rPr>
              <a:t> saadaan väriä ja kaunispaistopinta</a:t>
            </a:r>
            <a:endParaRPr lang="fi-FI" sz="2000" dirty="0">
              <a:solidFill>
                <a:schemeClr val="tx2"/>
              </a:solidFill>
              <a:cs typeface="Calibri"/>
            </a:endParaRPr>
          </a:p>
          <a:p>
            <a:r>
              <a:rPr lang="fi-FI" sz="2000" dirty="0">
                <a:solidFill>
                  <a:schemeClr val="tx2"/>
                </a:solidFill>
                <a:sym typeface="Wingdings" panose="05000000000000000000" pitchFamily="2" charset="2"/>
              </a:rPr>
              <a:t>Pullataikinassa myös antamassa makua</a:t>
            </a:r>
            <a:endParaRPr lang="fi-FI" sz="2000" dirty="0">
              <a:solidFill>
                <a:schemeClr val="tx2"/>
              </a:solidFill>
              <a:cs typeface="Calibri"/>
            </a:endParaRPr>
          </a:p>
          <a:p>
            <a:endParaRPr lang="fi-FI" sz="20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Anniina Oksanen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502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42996" y="4267832"/>
            <a:ext cx="3604497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suola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82610" y="4753840"/>
            <a:ext cx="3604268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17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Parantaa sitkoa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2" y="3016430"/>
            <a:ext cx="3106320" cy="1739539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200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en-US" smtClean="0"/>
              <a:pPr>
                <a:spcAft>
                  <a:spcPts val="60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00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Hiivataikinoiden paistaminen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167309"/>
              </p:ext>
            </p:extLst>
          </p:nvPr>
        </p:nvGraphicFramePr>
        <p:xfrm>
          <a:off x="457200" y="1610360"/>
          <a:ext cx="8229600" cy="2754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5005241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0971830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66758141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33822196"/>
                    </a:ext>
                  </a:extLst>
                </a:gridCol>
              </a:tblGrid>
              <a:tr h="918248">
                <a:tc>
                  <a:txBody>
                    <a:bodyPr/>
                    <a:lstStyle/>
                    <a:p>
                      <a:r>
                        <a:rPr lang="fi-FI" dirty="0"/>
                        <a:t>Taikina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Uunin lämpötila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Kierto</a:t>
                      </a:r>
                      <a:r>
                        <a:rPr lang="fi-FI" baseline="0" dirty="0"/>
                        <a:t> ilma uuni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469097"/>
                  </a:ext>
                </a:extLst>
              </a:tr>
              <a:tr h="918248">
                <a:tc>
                  <a:txBody>
                    <a:bodyPr/>
                    <a:lstStyle/>
                    <a:p>
                      <a:r>
                        <a:rPr lang="fi-FI" dirty="0"/>
                        <a:t>Leivät ja pitkot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25-30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33798"/>
                  </a:ext>
                </a:extLst>
              </a:tr>
              <a:tr h="918248">
                <a:tc>
                  <a:txBody>
                    <a:bodyPr/>
                    <a:lstStyle/>
                    <a:p>
                      <a:r>
                        <a:rPr lang="fi-FI" dirty="0"/>
                        <a:t>Sämpylät</a:t>
                      </a:r>
                      <a:r>
                        <a:rPr lang="fi-FI" baseline="0" dirty="0"/>
                        <a:t> ja pullat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8-15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042950"/>
                  </a:ext>
                </a:extLst>
              </a:tr>
            </a:tbl>
          </a:graphicData>
        </a:graphic>
      </p:graphicFrame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0CD90-EA3C-44C9-8E2B-FCE00BB6911A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6374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3672" y="-8167"/>
            <a:ext cx="3625552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70943" y="991261"/>
            <a:ext cx="4316022" cy="1837349"/>
          </a:xfrm>
        </p:spPr>
        <p:txBody>
          <a:bodyPr>
            <a:normAutofit/>
          </a:bodyPr>
          <a:lstStyle/>
          <a:p>
            <a:pPr algn="ctr"/>
            <a:r>
              <a:rPr lang="fi-FI" sz="3100">
                <a:solidFill>
                  <a:schemeClr val="tx2"/>
                </a:solidFill>
              </a:rPr>
              <a:t>Kylmäleivonta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75241" y="2693586"/>
            <a:ext cx="4282290" cy="24308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 dirty="0">
                <a:solidFill>
                  <a:schemeClr val="tx2"/>
                </a:solidFill>
              </a:rPr>
              <a:t>Leivotaan taikina normaalisti</a:t>
            </a:r>
            <a:endParaRPr lang="fi-FI" sz="2000" dirty="0">
              <a:solidFill>
                <a:schemeClr val="tx2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i-FI" sz="2000" dirty="0">
                <a:solidFill>
                  <a:schemeClr val="tx2"/>
                </a:solidFill>
                <a:sym typeface="Wingdings" panose="05000000000000000000" pitchFamily="2" charset="2"/>
              </a:rPr>
              <a:t>Ei kohoteta  leivotaan tuote heti esim. sämpylät  pakastimeen tai kylmiöön  josta paistetaan sulatuksen ja kohotuksen jälkeen.</a:t>
            </a:r>
            <a:endParaRPr lang="fi-FI" sz="2000" dirty="0">
              <a:solidFill>
                <a:schemeClr val="tx2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à"/>
            </a:pPr>
            <a:endParaRPr lang="fi-FI" sz="2000" dirty="0">
              <a:solidFill>
                <a:schemeClr val="tx2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i-FI" sz="2000" dirty="0" err="1">
                <a:solidFill>
                  <a:schemeClr val="tx2"/>
                </a:solidFill>
                <a:sym typeface="Wingdings" panose="05000000000000000000" pitchFamily="2" charset="2"/>
              </a:rPr>
              <a:t>Huom</a:t>
            </a:r>
            <a:r>
              <a:rPr lang="fi-FI" sz="2000" dirty="0">
                <a:solidFill>
                  <a:schemeClr val="tx2"/>
                </a:solidFill>
                <a:sym typeface="Wingdings" panose="05000000000000000000" pitchFamily="2" charset="2"/>
              </a:rPr>
              <a:t>! Suojaa tuotteet hyvin PELLILLE JA PUSSIIN!</a:t>
            </a:r>
            <a:endParaRPr lang="fi-FI" sz="20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6793706" y="4146310"/>
            <a:ext cx="23568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73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91644" y="2227167"/>
            <a:ext cx="3252126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15" name="Freeform: Shape 14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8" name="Freeform: Shape 17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834244" y="0"/>
            <a:ext cx="3512956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Kuva 6" descr="jauh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9139" y="391783"/>
            <a:ext cx="1972029" cy="1477118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2"/>
            <a:ext cx="3415431" cy="3639289"/>
          </a:xfrm>
        </p:spPr>
        <p:txBody>
          <a:bodyPr anchor="ctr">
            <a:normAutofit/>
          </a:bodyPr>
          <a:lstStyle/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Hiiva lisätään aina liuottamalla nesteeseen, jolloin sen toiminta alkaa tehokkaasti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Poikkeuksena kuivahiiva, joka lisätään aina jauhoihin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</p:txBody>
      </p:sp>
      <p:pic>
        <p:nvPicPr>
          <p:cNvPr id="6" name="Kuva 5" descr="liota hiiv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6966" y="4054667"/>
            <a:ext cx="2153929" cy="1613367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2"/>
            <a:ext cx="3733183" cy="3639289"/>
          </a:xfrm>
        </p:spPr>
        <p:txBody>
          <a:bodyPr anchor="ctr">
            <a:normAutofit/>
          </a:bodyPr>
          <a:lstStyle/>
          <a:p>
            <a:r>
              <a:rPr lang="fi-FI" sz="2000" b="1" dirty="0">
                <a:solidFill>
                  <a:schemeClr val="tx2"/>
                </a:solidFill>
              </a:rPr>
              <a:t>Hiivan voi pakastaa, mutta silloin se lisätään jäisenä suoraan nesteeseen</a:t>
            </a:r>
            <a:endParaRPr lang="fi-FI" sz="2000" b="1">
              <a:solidFill>
                <a:schemeClr val="tx2"/>
              </a:solidFill>
              <a:cs typeface="Calibri"/>
            </a:endParaRPr>
          </a:p>
          <a:p>
            <a:r>
              <a:rPr lang="fi-FI" sz="2000" b="1" dirty="0">
                <a:solidFill>
                  <a:schemeClr val="tx2"/>
                </a:solidFill>
              </a:rPr>
              <a:t>Hiivan pinta saattaa kuivaa halkeilevaksi silti siinä on eläviä soluja</a:t>
            </a:r>
            <a:endParaRPr lang="fi-FI" sz="2000" b="1">
              <a:solidFill>
                <a:schemeClr val="tx2"/>
              </a:solidFill>
              <a:cs typeface="Calibri"/>
            </a:endParaRPr>
          </a:p>
          <a:p>
            <a:r>
              <a:rPr lang="fi-FI" sz="2000" b="1" dirty="0">
                <a:solidFill>
                  <a:schemeClr val="tx2"/>
                </a:solidFill>
              </a:rPr>
              <a:t>Hiivan pinnalla voi olla hometta, siitä ei ole haittaa</a:t>
            </a:r>
            <a:endParaRPr lang="fi-FI" sz="2000" b="1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77422" y="0"/>
            <a:ext cx="4366578" cy="6685267"/>
            <a:chOff x="6357228" y="0"/>
            <a:chExt cx="5822103" cy="668526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Kuva 5" descr="hii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5615" y="2575399"/>
            <a:ext cx="2746374" cy="172740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4</a:t>
            </a:fld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3504" y="1243013"/>
            <a:ext cx="2891790" cy="4371974"/>
          </a:xfrm>
        </p:spPr>
        <p:txBody>
          <a:bodyPr>
            <a:normAutofit/>
          </a:bodyPr>
          <a:lstStyle/>
          <a:p>
            <a:r>
              <a:rPr lang="fi-FI" sz="3100">
                <a:solidFill>
                  <a:schemeClr val="tx2"/>
                </a:solidFill>
              </a:rPr>
              <a:t>Hiivan määrä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73011" y="5285"/>
            <a:ext cx="5470989" cy="6858000"/>
            <a:chOff x="4897348" y="-5799"/>
            <a:chExt cx="7294653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74609" y="1032987"/>
            <a:ext cx="3689331" cy="4792027"/>
          </a:xfrm>
        </p:spPr>
        <p:txBody>
          <a:bodyPr anchor="ctr">
            <a:normAutofit/>
          </a:bodyPr>
          <a:lstStyle/>
          <a:p>
            <a:r>
              <a:rPr lang="fi-FI" sz="2000" dirty="0">
                <a:solidFill>
                  <a:schemeClr val="tx2"/>
                </a:solidFill>
              </a:rPr>
              <a:t>Sämpylätaikina 50 g /litra nestettä</a:t>
            </a:r>
            <a:endParaRPr lang="fi-FI" sz="2000">
              <a:solidFill>
                <a:schemeClr val="tx2"/>
              </a:solidFill>
              <a:cs typeface="Calibri"/>
            </a:endParaRPr>
          </a:p>
          <a:p>
            <a:r>
              <a:rPr lang="fi-FI" sz="2000" dirty="0">
                <a:solidFill>
                  <a:schemeClr val="tx2"/>
                </a:solidFill>
              </a:rPr>
              <a:t>Pullat 100 g/ litra nestettä</a:t>
            </a:r>
            <a:endParaRPr lang="fi-FI" sz="20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Märta Kinnunen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45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3504" y="802955"/>
            <a:ext cx="3574747" cy="1454051"/>
          </a:xfrm>
        </p:spPr>
        <p:txBody>
          <a:bodyPr>
            <a:normAutofit/>
          </a:bodyPr>
          <a:lstStyle/>
          <a:p>
            <a:r>
              <a:rPr lang="fi-FI" sz="3100">
                <a:solidFill>
                  <a:schemeClr val="tx2"/>
                </a:solidFill>
              </a:rPr>
              <a:t>HIIVA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3"/>
            <a:ext cx="3574461" cy="3353476"/>
          </a:xfrm>
        </p:spPr>
        <p:txBody>
          <a:bodyPr anchor="t">
            <a:normAutofit/>
          </a:bodyPr>
          <a:lstStyle/>
          <a:p>
            <a:r>
              <a:rPr lang="fi-FI" altLang="fi-FI" sz="1600" b="1" dirty="0">
                <a:solidFill>
                  <a:schemeClr val="tx2"/>
                </a:solidFill>
                <a:latin typeface="+mj-lt"/>
              </a:rPr>
              <a:t>V</a:t>
            </a:r>
            <a:r>
              <a:rPr lang="fi-FI" altLang="fi-FI" sz="1800" b="1" dirty="0">
                <a:solidFill>
                  <a:schemeClr val="tx2"/>
                </a:solidFill>
                <a:latin typeface="+mj-lt"/>
              </a:rPr>
              <a:t>ehnäjauhoissa on sitkoa, joka syntyy taikinaa alustettaessa</a:t>
            </a:r>
            <a:endParaRPr lang="fi-FI" alt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altLang="fi-FI" sz="1800" b="1" dirty="0">
                <a:solidFill>
                  <a:schemeClr val="tx2"/>
                </a:solidFill>
                <a:latin typeface="+mj-lt"/>
              </a:rPr>
              <a:t>Hiiva kuolee yli 37 asteen lämmössä </a:t>
            </a:r>
            <a:r>
              <a:rPr lang="fi-FI" altLang="fi-FI" sz="1800" b="1" dirty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 eikä taikina kohoa</a:t>
            </a:r>
            <a:endParaRPr lang="fi-FI" alt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altLang="fi-FI" sz="1800" b="1" dirty="0">
                <a:solidFill>
                  <a:schemeClr val="tx2"/>
                </a:solidFill>
                <a:latin typeface="+mj-lt"/>
              </a:rPr>
              <a:t>Kuivahiiva tulee herättää 42 asteen lämmössä, lisätään jauhoihin ja taikinanesteen pitää olla 42 asteista. Tällöin hiiva ”herää unesta”.</a:t>
            </a:r>
            <a:endParaRPr lang="fi-FI" altLang="fi-FI" sz="18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160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63680" y="-16714"/>
            <a:ext cx="4780320" cy="6874714"/>
            <a:chOff x="5818240" y="-1"/>
            <a:chExt cx="6373761" cy="687471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294" y="2185005"/>
            <a:ext cx="3106674" cy="341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8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2D25158-8160-4B98-BFB7-F11192CC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93F3B0-75AF-46C7-998D-8E077B865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A9D8087-F754-4F19-A2F3-67165BCF4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8" y="-41563"/>
            <a:ext cx="4235231" cy="6483075"/>
            <a:chOff x="-19221" y="0"/>
            <a:chExt cx="5646974" cy="648307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8CFBD1-8653-4373-B4F9-E87B317CD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6CA3544-F575-47F3-8E7F-46C51ED31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0E3720F-9CAC-4277-B7AE-844E145C9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58558D0-DD82-49FD-946B-7C90E2DCC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6EF80AB-C2BA-49DA-B6D0-B072FAB76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E19AE5D7-7DEA-4F95-852E-A9CC3D231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64185" y="803670"/>
            <a:ext cx="3733482" cy="1979514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Kuva 6" descr="hunaja.jpg"/>
          <p:cNvPicPr>
            <a:picLocks noChangeAspect="1"/>
          </p:cNvPicPr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4749836" y="968684"/>
            <a:ext cx="944605" cy="1658819"/>
          </a:xfrm>
          <a:prstGeom prst="rect">
            <a:avLst/>
          </a:prstGeom>
          <a:effectLst>
            <a:softEdge rad="0"/>
          </a:effectLst>
        </p:spPr>
      </p:pic>
      <p:pic>
        <p:nvPicPr>
          <p:cNvPr id="8" name="Kuva 7" descr="siirappi.jpg"/>
          <p:cNvPicPr>
            <a:picLocks noChangeAspect="1"/>
          </p:cNvPicPr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5939891" y="968285"/>
            <a:ext cx="982317" cy="1658819"/>
          </a:xfrm>
          <a:prstGeom prst="rect">
            <a:avLst/>
          </a:prstGeom>
          <a:effectLst>
            <a:softEdge rad="0"/>
          </a:effectLst>
        </p:spPr>
      </p:pic>
      <p:pic>
        <p:nvPicPr>
          <p:cNvPr id="6" name="Kuva 5" descr="hienosokeri.jpg"/>
          <p:cNvPicPr>
            <a:picLocks noChangeAspect="1"/>
          </p:cNvPicPr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7090938" y="1008725"/>
            <a:ext cx="1083564" cy="1571167"/>
          </a:xfrm>
          <a:prstGeom prst="rect">
            <a:avLst/>
          </a:prstGeom>
          <a:effectLst>
            <a:softEdge rad="0"/>
          </a:effectLst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67930" y="3425146"/>
            <a:ext cx="3733184" cy="2635826"/>
          </a:xfrm>
        </p:spPr>
        <p:txBody>
          <a:bodyPr anchor="ctr">
            <a:normAutofit fontScale="92500" lnSpcReduction="10000"/>
          </a:bodyPr>
          <a:lstStyle/>
          <a:p>
            <a:r>
              <a:rPr lang="fi-FI" sz="1600" b="1" dirty="0">
                <a:solidFill>
                  <a:schemeClr val="tx2"/>
                </a:solidFill>
                <a:latin typeface="+mj-lt"/>
              </a:rPr>
              <a:t> </a:t>
            </a:r>
            <a:r>
              <a:rPr lang="fi-FI" sz="2000" b="1" dirty="0">
                <a:solidFill>
                  <a:schemeClr val="tx2"/>
                </a:solidFill>
                <a:latin typeface="+mj-lt"/>
              </a:rPr>
              <a:t>mitä enemmän sokeria taikinassa on sitä tehokkaammin hiiva toimii</a:t>
            </a:r>
            <a:endParaRPr lang="fi-FI" sz="2000" b="1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r>
              <a:rPr lang="fi-FI" sz="2000" b="1" dirty="0">
                <a:solidFill>
                  <a:schemeClr val="tx2"/>
                </a:solidFill>
                <a:latin typeface="+mj-lt"/>
              </a:rPr>
              <a:t>   - vertaa sämpylätaikina ja pullataikina</a:t>
            </a:r>
            <a:endParaRPr lang="fi-FI" sz="2000" b="1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r>
              <a:rPr lang="fi-FI" sz="2000" b="1" dirty="0">
                <a:solidFill>
                  <a:schemeClr val="tx2"/>
                </a:solidFill>
                <a:latin typeface="+mj-lt"/>
              </a:rPr>
              <a:t>   - siksi sämpylätaikinaankin lisätään hiukan sokeria/hunajaa/siirappia</a:t>
            </a:r>
            <a:endParaRPr lang="fi-FI" sz="2000" b="1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r>
              <a:rPr lang="fi-FI" sz="2000" b="1" dirty="0">
                <a:solidFill>
                  <a:schemeClr val="tx2"/>
                </a:solidFill>
                <a:latin typeface="+mj-lt"/>
              </a:rPr>
              <a:t>   - sokerin lisääminen siis nopeuttaa hiivan toimintaa (esim. korvapuustit)</a:t>
            </a:r>
            <a:endParaRPr lang="fi-FI" sz="2000" b="1">
              <a:solidFill>
                <a:schemeClr val="tx2"/>
              </a:solidFill>
              <a:latin typeface="+mj-lt"/>
              <a:cs typeface="Calibri Light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7</a:t>
            </a:fld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91644" y="2227167"/>
            <a:ext cx="3252126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15" name="Freeform: Shape 14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8" name="Freeform: Shape 17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834244" y="0"/>
            <a:ext cx="3512956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Kuva 6" descr="voipaket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9139" y="391783"/>
            <a:ext cx="1972029" cy="1477118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2421682"/>
            <a:ext cx="3415431" cy="3639289"/>
          </a:xfrm>
        </p:spPr>
        <p:txBody>
          <a:bodyPr anchor="ctr">
            <a:normAutofit/>
          </a:bodyPr>
          <a:lstStyle/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Mitä enemmän rasvaa taikinassa on sen raskaampaa siitä tulee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Hiivalle on siis enemmän töitä taikinan kohottamisessa, siispä enemmän hiivaa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Rasvaisessa taikinassa sitkokin on heikompi siksi hiivaa tarvitaan enemmän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</p:txBody>
      </p:sp>
      <p:pic>
        <p:nvPicPr>
          <p:cNvPr id="6" name="Kuva 5" descr="voipaket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966" y="4054667"/>
            <a:ext cx="2153929" cy="1613367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8</a:t>
            </a:fld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3504" y="1339297"/>
            <a:ext cx="3574461" cy="44358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i-FI" sz="2000" b="1" dirty="0">
                <a:solidFill>
                  <a:schemeClr val="tx2"/>
                </a:solidFill>
                <a:latin typeface="+mj-lt"/>
              </a:rPr>
              <a:t>SITKO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Syntyy jauhoista ja vedestä (gluteeni)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Vaivaaminen synnyttää ja vahvistaa sitkoa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r>
              <a:rPr lang="fi-FI" sz="2000" b="1" dirty="0">
                <a:solidFill>
                  <a:schemeClr val="tx2"/>
                </a:solidFill>
                <a:latin typeface="+mj-lt"/>
              </a:rPr>
              <a:t>Toimii kuin kumiverkko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r>
              <a:rPr lang="fi-FI" sz="2000" b="1" dirty="0">
                <a:solidFill>
                  <a:schemeClr val="tx2"/>
                </a:solidFill>
                <a:latin typeface="+mj-lt"/>
              </a:rPr>
              <a:t>    - on sitkeä (sitko)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r>
              <a:rPr lang="fi-FI" sz="2000" b="1" dirty="0">
                <a:solidFill>
                  <a:schemeClr val="tx2"/>
                </a:solidFill>
                <a:latin typeface="+mj-lt"/>
              </a:rPr>
              <a:t>    - venyy ja paukkuu kuin kumi</a:t>
            </a:r>
            <a:endParaRPr lang="fi-FI" sz="2000" b="1" dirty="0">
              <a:solidFill>
                <a:schemeClr val="tx2"/>
              </a:solidFill>
              <a:latin typeface="+mj-lt"/>
              <a:cs typeface="Calibri Light"/>
            </a:endParaRPr>
          </a:p>
          <a:p>
            <a:pPr>
              <a:buNone/>
            </a:pPr>
            <a:endParaRPr lang="fi-FI" sz="2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63680" y="-16714"/>
            <a:ext cx="4780320" cy="6874714"/>
            <a:chOff x="5818240" y="-1"/>
            <a:chExt cx="6373761" cy="687471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Kuva 3" descr="alust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1294" y="2727269"/>
            <a:ext cx="3106674" cy="2327006"/>
          </a:xfrm>
          <a:prstGeom prst="rect">
            <a:avLst/>
          </a:prstGeom>
        </p:spPr>
      </p:pic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00CD90-EA3C-44C9-8E2B-FCE00BB6911A}" type="slidenum">
              <a:rPr lang="fi-FI" smtClean="0"/>
              <a:pPr>
                <a:spcAft>
                  <a:spcPts val="600"/>
                </a:spcAft>
              </a:pPr>
              <a:t>9</a:t>
            </a:fld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676</Words>
  <Application>Microsoft Office PowerPoint</Application>
  <PresentationFormat>Näytössä katseltava diaesitys (4:3)</PresentationFormat>
  <Paragraphs>159</Paragraphs>
  <Slides>27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Comic Sans MS</vt:lpstr>
      <vt:lpstr>Wingdings</vt:lpstr>
      <vt:lpstr>Office Theme</vt:lpstr>
      <vt:lpstr>Hiivataikinat </vt:lpstr>
      <vt:lpstr>HIIVA</vt:lpstr>
      <vt:lpstr>PowerPoint-esitys</vt:lpstr>
      <vt:lpstr>PowerPoint-esitys</vt:lpstr>
      <vt:lpstr>Hiivan määrä</vt:lpstr>
      <vt:lpstr>HIIVA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LEIPOMISEEN VAIKUTTAA</vt:lpstr>
      <vt:lpstr>LEIPOMISEEN VAIKUTTAA </vt:lpstr>
      <vt:lpstr>sokeri</vt:lpstr>
      <vt:lpstr>Kananmuna </vt:lpstr>
      <vt:lpstr>suola</vt:lpstr>
      <vt:lpstr>Hiivataikinoiden paistaminen</vt:lpstr>
      <vt:lpstr>Kylmäleivonta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Hiivataikinat</dc:title>
  <dc:creator>mamma</dc:creator>
  <cp:lastModifiedBy>Anniina Oksanen</cp:lastModifiedBy>
  <cp:revision>66</cp:revision>
  <dcterms:created xsi:type="dcterms:W3CDTF">2012-10-31T18:09:26Z</dcterms:created>
  <dcterms:modified xsi:type="dcterms:W3CDTF">2021-09-27T11:50:56Z</dcterms:modified>
</cp:coreProperties>
</file>