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2" r:id="rId5"/>
    <p:sldId id="260" r:id="rId6"/>
    <p:sldId id="261" r:id="rId7"/>
    <p:sldId id="264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52B66-00CC-4314-B89D-B778D9B0142E}" type="datetimeFigureOut">
              <a:rPr lang="fi-FI" smtClean="0"/>
              <a:t>11.2.2024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3084B-7C89-4E10-8689-00286C5E30C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359786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52B66-00CC-4314-B89D-B778D9B0142E}" type="datetimeFigureOut">
              <a:rPr lang="fi-FI" smtClean="0"/>
              <a:t>11.2.2024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3084B-7C89-4E10-8689-00286C5E30C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6603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52B66-00CC-4314-B89D-B778D9B0142E}" type="datetimeFigureOut">
              <a:rPr lang="fi-FI" smtClean="0"/>
              <a:t>11.2.2024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3084B-7C89-4E10-8689-00286C5E30C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756927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52B66-00CC-4314-B89D-B778D9B0142E}" type="datetimeFigureOut">
              <a:rPr lang="fi-FI" smtClean="0"/>
              <a:t>11.2.2024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3084B-7C89-4E10-8689-00286C5E30C4}" type="slidenum">
              <a:rPr lang="fi-FI" smtClean="0"/>
              <a:t>‹#›</a:t>
            </a:fld>
            <a:endParaRPr lang="fi-FI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886316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52B66-00CC-4314-B89D-B778D9B0142E}" type="datetimeFigureOut">
              <a:rPr lang="fi-FI" smtClean="0"/>
              <a:t>11.2.2024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3084B-7C89-4E10-8689-00286C5E30C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01509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52B66-00CC-4314-B89D-B778D9B0142E}" type="datetimeFigureOut">
              <a:rPr lang="fi-FI" smtClean="0"/>
              <a:t>11.2.2024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3084B-7C89-4E10-8689-00286C5E30C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183628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52B66-00CC-4314-B89D-B778D9B0142E}" type="datetimeFigureOut">
              <a:rPr lang="fi-FI" smtClean="0"/>
              <a:t>11.2.2024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3084B-7C89-4E10-8689-00286C5E30C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818593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52B66-00CC-4314-B89D-B778D9B0142E}" type="datetimeFigureOut">
              <a:rPr lang="fi-FI" smtClean="0"/>
              <a:t>11.2.2024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3084B-7C89-4E10-8689-00286C5E30C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883102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52B66-00CC-4314-B89D-B778D9B0142E}" type="datetimeFigureOut">
              <a:rPr lang="fi-FI" smtClean="0"/>
              <a:t>11.2.2024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3084B-7C89-4E10-8689-00286C5E30C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8812106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2F32D3F-AD60-450F-AA4C-D332E6C8BC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4631893-5C02-48D4-8DA1-883690BFBB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5270CA0-A5EB-4F76-85CC-8F8536E71E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52B66-00CC-4314-B89D-B778D9B0142E}" type="datetimeFigureOut">
              <a:rPr lang="fi-FI" smtClean="0"/>
              <a:t>11.2.2024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C6E7D2B-53CE-4765-BE74-56F5476CC7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230CDB9-9912-4B62-B9CF-E225EF07DD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3084B-7C89-4E10-8689-00286C5E30C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12433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52B66-00CC-4314-B89D-B778D9B0142E}" type="datetimeFigureOut">
              <a:rPr lang="fi-FI" smtClean="0"/>
              <a:t>11.2.2024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3084B-7C89-4E10-8689-00286C5E30C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003261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52B66-00CC-4314-B89D-B778D9B0142E}" type="datetimeFigureOut">
              <a:rPr lang="fi-FI" smtClean="0"/>
              <a:t>11.2.2024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3084B-7C89-4E10-8689-00286C5E30C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60987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52B66-00CC-4314-B89D-B778D9B0142E}" type="datetimeFigureOut">
              <a:rPr lang="fi-FI" smtClean="0"/>
              <a:t>11.2.2024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3084B-7C89-4E10-8689-00286C5E30C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95358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52B66-00CC-4314-B89D-B778D9B0142E}" type="datetimeFigureOut">
              <a:rPr lang="fi-FI" smtClean="0"/>
              <a:t>11.2.2024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3084B-7C89-4E10-8689-00286C5E30C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401874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52B66-00CC-4314-B89D-B778D9B0142E}" type="datetimeFigureOut">
              <a:rPr lang="fi-FI" smtClean="0"/>
              <a:t>11.2.2024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3084B-7C89-4E10-8689-00286C5E30C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6653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52B66-00CC-4314-B89D-B778D9B0142E}" type="datetimeFigureOut">
              <a:rPr lang="fi-FI" smtClean="0"/>
              <a:t>11.2.2024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3084B-7C89-4E10-8689-00286C5E30C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34813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52B66-00CC-4314-B89D-B778D9B0142E}" type="datetimeFigureOut">
              <a:rPr lang="fi-FI" smtClean="0"/>
              <a:t>11.2.2024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3084B-7C89-4E10-8689-00286C5E30C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23784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52B66-00CC-4314-B89D-B778D9B0142E}" type="datetimeFigureOut">
              <a:rPr lang="fi-FI" smtClean="0"/>
              <a:t>11.2.2024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3084B-7C89-4E10-8689-00286C5E30C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818172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C3252B66-00CC-4314-B89D-B778D9B0142E}" type="datetimeFigureOut">
              <a:rPr lang="fi-FI" smtClean="0"/>
              <a:t>11.2.2024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F393084B-7C89-4E10-8689-00286C5E30C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26487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7719BFE-F526-4527-ABAB-81EF3DF8A3F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Laskuharjoituksia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2A78857-D5D0-4AEB-A76D-53B7A2F8B54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Harjoitellaan lääkelaskuja</a:t>
            </a:r>
          </a:p>
        </p:txBody>
      </p:sp>
    </p:spTree>
    <p:extLst>
      <p:ext uri="{BB962C8B-B14F-4D97-AF65-F5344CB8AC3E}">
        <p14:creationId xmlns:p14="http://schemas.microsoft.com/office/powerpoint/2010/main" val="5623317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43C5C11-3185-4E81-81F1-5E09C77991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7511" y="0"/>
            <a:ext cx="10364451" cy="1596177"/>
          </a:xfrm>
        </p:spPr>
        <p:txBody>
          <a:bodyPr/>
          <a:lstStyle/>
          <a:p>
            <a:r>
              <a:rPr lang="fi-FI" dirty="0"/>
              <a:t>Injektionesteen annostelun harjoittelua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F494586-B0F7-4035-B5E6-9CBB9F9870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2475" y="1743075"/>
            <a:ext cx="11144250" cy="4914900"/>
          </a:xfrm>
        </p:spPr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fi-FI" dirty="0"/>
              <a:t>1. 1 ml </a:t>
            </a:r>
            <a:r>
              <a:rPr lang="fi-FI" dirty="0" err="1"/>
              <a:t>Oxanest</a:t>
            </a:r>
            <a:r>
              <a:rPr lang="fi-FI" dirty="0"/>
              <a:t>- kipulääkettä sisältää 10 mg vaikuttavaa lääkeainetta. Lääkemääräys on </a:t>
            </a:r>
            <a:r>
              <a:rPr lang="fi-FI" dirty="0" err="1"/>
              <a:t>Oxanest</a:t>
            </a:r>
            <a:r>
              <a:rPr lang="fi-FI" dirty="0"/>
              <a:t> 8 mg </a:t>
            </a:r>
            <a:r>
              <a:rPr lang="fi-FI" dirty="0" err="1"/>
              <a:t>i.m</a:t>
            </a:r>
            <a:r>
              <a:rPr lang="fi-FI" dirty="0"/>
              <a:t>. </a:t>
            </a:r>
          </a:p>
          <a:p>
            <a:pPr lvl="1"/>
            <a:r>
              <a:rPr lang="fi-FI" dirty="0"/>
              <a:t>Kuinka monta millilitraa ko. liuosta annat potilaalle?</a:t>
            </a:r>
          </a:p>
          <a:p>
            <a:endParaRPr lang="fi-FI" dirty="0"/>
          </a:p>
          <a:p>
            <a:pPr marL="0" indent="0">
              <a:buNone/>
            </a:pPr>
            <a:r>
              <a:rPr lang="fi-FI" dirty="0"/>
              <a:t>2. Potilaalle annetaan injektioliuosta, jonka vahvuus on 10 mg/ml. </a:t>
            </a:r>
          </a:p>
          <a:p>
            <a:pPr lvl="1"/>
            <a:r>
              <a:rPr lang="fi-FI" dirty="0"/>
              <a:t>Kuinka monta millilitraa injektioliuosta on annettava, jotta se sisältää 20 mg vaikuttavaa ainetta?</a:t>
            </a:r>
          </a:p>
          <a:p>
            <a:pPr lvl="1"/>
            <a:endParaRPr lang="fi-FI" dirty="0"/>
          </a:p>
          <a:p>
            <a:pPr marL="0" lvl="0" indent="0">
              <a:buNone/>
            </a:pPr>
            <a:r>
              <a:rPr lang="fi-FI" dirty="0"/>
              <a:t>3. Potilaalle määrätään lääkettä, jonka vahvuus on 20 mg/ml. </a:t>
            </a:r>
          </a:p>
          <a:p>
            <a:pPr lvl="1"/>
            <a:r>
              <a:rPr lang="fi-FI" dirty="0"/>
              <a:t>Annos on 2 mg/ kg / Vrk jaettuna kahteen antokertaan</a:t>
            </a:r>
          </a:p>
          <a:p>
            <a:pPr lvl="1"/>
            <a:r>
              <a:rPr lang="fi-FI" dirty="0"/>
              <a:t>Potilas painaa 100 kg</a:t>
            </a:r>
          </a:p>
          <a:p>
            <a:pPr lvl="1"/>
            <a:r>
              <a:rPr lang="fi-FI" dirty="0"/>
              <a:t>Kuinka monta millilitraa on kerta-annos?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021647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B9DD345-C14C-4AFD-BDF4-E1A9A5D03A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77049"/>
            <a:ext cx="10515600" cy="5599914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fi-FI" dirty="0"/>
              <a:t>4. 1 ml </a:t>
            </a:r>
            <a:r>
              <a:rPr lang="fi-FI" dirty="0" err="1"/>
              <a:t>Oxanest</a:t>
            </a:r>
            <a:r>
              <a:rPr lang="fi-FI" dirty="0"/>
              <a:t>- kipulääkettä sisältää 10 mg vaikuttavaa lääkeainetta. Lääkemääräys on </a:t>
            </a:r>
            <a:r>
              <a:rPr lang="fi-FI" dirty="0" err="1"/>
              <a:t>Oxanest</a:t>
            </a:r>
            <a:r>
              <a:rPr lang="fi-FI" dirty="0"/>
              <a:t> 6 mg </a:t>
            </a:r>
            <a:r>
              <a:rPr lang="fi-FI" dirty="0" err="1"/>
              <a:t>i.m</a:t>
            </a:r>
            <a:r>
              <a:rPr lang="fi-FI" dirty="0"/>
              <a:t>. </a:t>
            </a:r>
          </a:p>
          <a:p>
            <a:pPr lvl="1"/>
            <a:r>
              <a:rPr lang="fi-FI" dirty="0"/>
              <a:t>Kuinka monta millilitraa ko. liuosta annat potilaalle?</a:t>
            </a:r>
          </a:p>
          <a:p>
            <a:pPr lvl="1"/>
            <a:endParaRPr lang="fi-FI" dirty="0"/>
          </a:p>
          <a:p>
            <a:pPr marL="0" indent="0">
              <a:buNone/>
            </a:pPr>
            <a:r>
              <a:rPr lang="fi-FI" dirty="0"/>
              <a:t>5. Potilaalle annetaan injektioliuosta, jonka vahvuus on 20 mg/ml.</a:t>
            </a:r>
          </a:p>
          <a:p>
            <a:pPr lvl="1"/>
            <a:r>
              <a:rPr lang="fi-FI" dirty="0"/>
              <a:t> Kuinka monta millilitraa injektioliuosta on annettava, jotta se sisältää 40 mg vaikuttavaa ainetta?</a:t>
            </a:r>
          </a:p>
          <a:p>
            <a:pPr lvl="1"/>
            <a:endParaRPr lang="fi-FI" dirty="0"/>
          </a:p>
          <a:p>
            <a:pPr marL="0" lvl="0" indent="0">
              <a:buNone/>
            </a:pPr>
            <a:r>
              <a:rPr lang="fi-FI" dirty="0"/>
              <a:t>6. Potilaalle määrätään kerta-annokseksi lääkettä, jonka vahvuus on 25 mg/ml. </a:t>
            </a:r>
          </a:p>
          <a:p>
            <a:pPr lvl="1"/>
            <a:r>
              <a:rPr lang="fi-FI" dirty="0"/>
              <a:t>Annos on 1 mg/ kg</a:t>
            </a:r>
          </a:p>
          <a:p>
            <a:pPr lvl="1"/>
            <a:r>
              <a:rPr lang="fi-FI" dirty="0"/>
              <a:t>Potilas painaa 50 kg</a:t>
            </a:r>
          </a:p>
          <a:p>
            <a:pPr lvl="1"/>
            <a:r>
              <a:rPr lang="fi-FI" dirty="0"/>
              <a:t>Kuinka monta millilitraa on kerta-annos?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030630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EF6233C-93F4-4A0E-A2AC-22B2A4F3D1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0113" y="1677881"/>
            <a:ext cx="10488114" cy="4113320"/>
          </a:xfrm>
        </p:spPr>
        <p:txBody>
          <a:bodyPr/>
          <a:lstStyle/>
          <a:p>
            <a:pPr marL="0" indent="0">
              <a:buNone/>
            </a:pPr>
            <a:r>
              <a:rPr lang="fi-FI" dirty="0"/>
              <a:t>7. Annelle on määrätty 28 IU insuliinia </a:t>
            </a:r>
            <a:r>
              <a:rPr lang="fi-FI" dirty="0" err="1"/>
              <a:t>s.c</a:t>
            </a:r>
            <a:r>
              <a:rPr lang="fi-FI" dirty="0"/>
              <a:t>. aamuisin.</a:t>
            </a:r>
          </a:p>
          <a:p>
            <a:pPr lvl="1"/>
            <a:r>
              <a:rPr lang="fi-FI" dirty="0"/>
              <a:t> Insuliinin vahvuus on 100IU / ml</a:t>
            </a:r>
          </a:p>
          <a:p>
            <a:pPr lvl="1"/>
            <a:r>
              <a:rPr lang="fi-FI" dirty="0"/>
              <a:t>Montako millilitraa insuliinia vedät ruiskuun?</a:t>
            </a:r>
          </a:p>
          <a:p>
            <a:pPr lvl="1"/>
            <a:endParaRPr lang="fi-FI" dirty="0"/>
          </a:p>
          <a:p>
            <a:pPr marL="0" indent="0">
              <a:buNone/>
            </a:pPr>
            <a:r>
              <a:rPr lang="fi-FI" dirty="0"/>
              <a:t>8. Mirjalle on määrätty 450 000 IU penisilliiniä. </a:t>
            </a:r>
          </a:p>
          <a:p>
            <a:pPr lvl="1"/>
            <a:r>
              <a:rPr lang="fi-FI" dirty="0"/>
              <a:t>Montako millilitraa annat, kun lääkeliuoksen pitoisuus on 300 000 IU / ml?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32160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D79CF49-6302-4FD8-BB04-777029B15D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6483"/>
            <a:ext cx="10364451" cy="1596177"/>
          </a:xfrm>
        </p:spPr>
        <p:txBody>
          <a:bodyPr/>
          <a:lstStyle/>
          <a:p>
            <a:r>
              <a:rPr lang="fi-FI" dirty="0"/>
              <a:t>Kiinteän lääkkeen annoksen laskeminen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93080A4-760A-4F36-83F4-3FAC18DBCE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1550"/>
            <a:ext cx="10515600" cy="52999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dirty="0"/>
              <a:t>9. Potilaalle on määrätty </a:t>
            </a:r>
            <a:r>
              <a:rPr lang="fi-FI" dirty="0" err="1"/>
              <a:t>paracetamol</a:t>
            </a:r>
            <a:r>
              <a:rPr lang="fi-FI" dirty="0"/>
              <a:t> 1 g 3 kertaa vuorokaudessa (1x3)</a:t>
            </a:r>
          </a:p>
          <a:p>
            <a:pPr lvl="1"/>
            <a:r>
              <a:rPr lang="fi-FI" dirty="0"/>
              <a:t>Lääkekaapissa on </a:t>
            </a:r>
            <a:r>
              <a:rPr lang="fi-FI" dirty="0" err="1"/>
              <a:t>Pamol</a:t>
            </a:r>
            <a:r>
              <a:rPr lang="fi-FI" dirty="0"/>
              <a:t> F 500 mg tabletteja (vaikuttava aine </a:t>
            </a:r>
            <a:r>
              <a:rPr lang="fi-FI" dirty="0" err="1"/>
              <a:t>paracetamol</a:t>
            </a:r>
            <a:r>
              <a:rPr lang="fi-FI" dirty="0"/>
              <a:t>). </a:t>
            </a:r>
          </a:p>
          <a:p>
            <a:pPr lvl="1"/>
            <a:r>
              <a:rPr lang="fi-FI" dirty="0"/>
              <a:t>Kuinka annostelet potilaan aamulääkkeen?</a:t>
            </a:r>
          </a:p>
          <a:p>
            <a:endParaRPr lang="fi-FI" dirty="0"/>
          </a:p>
          <a:p>
            <a:pPr marL="0" indent="0">
              <a:buNone/>
            </a:pPr>
            <a:r>
              <a:rPr lang="fi-FI" dirty="0"/>
              <a:t>10. Potilaalle on määrätty Burana 600 mg 1x3.</a:t>
            </a:r>
          </a:p>
          <a:p>
            <a:pPr lvl="1"/>
            <a:r>
              <a:rPr lang="fi-FI" dirty="0"/>
              <a:t>Lääkekaapissa on rinnakkaisvalmistetta 400 mg tabletteina.</a:t>
            </a:r>
          </a:p>
          <a:p>
            <a:pPr lvl="1"/>
            <a:r>
              <a:rPr lang="fi-FI" dirty="0"/>
              <a:t>Miten annostelet potilaan aamulääkkeen?</a:t>
            </a:r>
          </a:p>
          <a:p>
            <a:pPr lvl="1"/>
            <a:endParaRPr lang="fi-FI" dirty="0"/>
          </a:p>
          <a:p>
            <a:pPr marL="0" indent="0">
              <a:buNone/>
            </a:pPr>
            <a:r>
              <a:rPr lang="fi-FI" dirty="0"/>
              <a:t>11. Potilaalle on määrätty vuorokaudessa 2,4 g </a:t>
            </a:r>
            <a:r>
              <a:rPr lang="fi-FI" dirty="0" err="1"/>
              <a:t>ibuprofeiinia</a:t>
            </a:r>
            <a:r>
              <a:rPr lang="fi-FI" dirty="0"/>
              <a:t> jaettuna kolmeen annokseen. </a:t>
            </a:r>
          </a:p>
          <a:p>
            <a:pPr lvl="1"/>
            <a:r>
              <a:rPr lang="fi-FI" dirty="0"/>
              <a:t>Lääkekaapissa on 400 mg tabletteja kyseistä valmistetta. </a:t>
            </a:r>
          </a:p>
          <a:p>
            <a:pPr lvl="1"/>
            <a:r>
              <a:rPr lang="fi-FI" dirty="0"/>
              <a:t>Miten annostelet potilaan iltalääkkeen?</a:t>
            </a:r>
          </a:p>
        </p:txBody>
      </p:sp>
    </p:spTree>
    <p:extLst>
      <p:ext uri="{BB962C8B-B14F-4D97-AF65-F5344CB8AC3E}">
        <p14:creationId xmlns:p14="http://schemas.microsoft.com/office/powerpoint/2010/main" val="2325320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1FF3694-8076-4592-842C-E96C043788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Tippoina annettavan lääkkeen annostelu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CE325AC-D66B-4DAF-91BA-76F6EB2952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20 </a:t>
            </a:r>
            <a:r>
              <a:rPr lang="fi-FI" dirty="0" err="1"/>
              <a:t>gtt</a:t>
            </a:r>
            <a:r>
              <a:rPr lang="fi-FI" dirty="0"/>
              <a:t> = 1 ml (ellei toisin ilmoiteta)</a:t>
            </a:r>
          </a:p>
          <a:p>
            <a:pPr marL="0" indent="0">
              <a:buNone/>
            </a:pPr>
            <a:r>
              <a:rPr lang="fi-FI" dirty="0"/>
              <a:t>12. Potilas saa 1 tipan molempiin silmiin 5 kertaa vuorokaudessa.</a:t>
            </a:r>
          </a:p>
          <a:p>
            <a:pPr lvl="1"/>
            <a:r>
              <a:rPr lang="fi-FI" dirty="0"/>
              <a:t>A. Montako tippaa hän saa vuorokaudessa?</a:t>
            </a:r>
          </a:p>
          <a:p>
            <a:pPr lvl="1"/>
            <a:r>
              <a:rPr lang="fi-FI" dirty="0"/>
              <a:t>B. paljonko vuorokausiannos on millilitroina?</a:t>
            </a:r>
          </a:p>
          <a:p>
            <a:pPr lvl="1"/>
            <a:r>
              <a:rPr lang="fi-FI"/>
              <a:t>C. Kauanko </a:t>
            </a:r>
            <a:r>
              <a:rPr lang="fi-FI" dirty="0"/>
              <a:t>kestää 10 ml pullo?</a:t>
            </a:r>
          </a:p>
          <a:p>
            <a:pPr lvl="1"/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943130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24EA1E2-6774-8CD3-48C3-35D2B4534D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Lääkepakkauksen kestoajan laskeminen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2871223-E40E-822D-5F36-B2E9D2331E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13. </a:t>
            </a:r>
            <a:r>
              <a:rPr lang="fi-FI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Lääkettä on määrätty otettavaksi 1 ½  tablettia aamuin ja illoin (eli 1 ½ x 2). Kuinka kauan kestää lääkepakkaus, joka sisältää 30 tablettia?</a:t>
            </a:r>
          </a:p>
          <a:p>
            <a:endParaRPr lang="fi-FI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i-FI" sz="18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14. </a:t>
            </a:r>
            <a:r>
              <a:rPr lang="fi-FI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Potilas käyttää tippoina annosteltavaa lääkeliuosta päivässä 10 </a:t>
            </a:r>
            <a:r>
              <a:rPr lang="fi-FI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gtt</a:t>
            </a:r>
            <a:r>
              <a:rPr lang="fi-FI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Liuospakkaus sisältää yhteensä 15 ml lääkeliuosta. Kuinka monta päivää liuospakkaus kestää?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83265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89CEF2F-816D-4A28-BF27-4418DD8AED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Liuoslaskuja</a:t>
            </a:r>
            <a:br>
              <a:rPr lang="fi-FI" dirty="0"/>
            </a:br>
            <a:br>
              <a:rPr lang="fi-FI" dirty="0"/>
            </a:br>
            <a:r>
              <a:rPr lang="fi-FI" sz="2700" b="1" dirty="0"/>
              <a:t>lääkehoidon yhteinen osa</a:t>
            </a:r>
            <a:br>
              <a:rPr lang="fi-FI" dirty="0"/>
            </a:br>
            <a:br>
              <a:rPr lang="fi-FI" dirty="0"/>
            </a:br>
            <a:r>
              <a:rPr lang="fi-FI" sz="2700" b="1" dirty="0"/>
              <a:t>1% </a:t>
            </a:r>
            <a:r>
              <a:rPr lang="fi-FI" sz="2700" dirty="0"/>
              <a:t>liuos = sisältää </a:t>
            </a:r>
            <a:r>
              <a:rPr lang="fi-FI" sz="2700" b="1" dirty="0"/>
              <a:t>10 mg/ ml </a:t>
            </a:r>
            <a:r>
              <a:rPr lang="fi-FI" sz="2700" dirty="0"/>
              <a:t>vaikuttavaa ainetta</a:t>
            </a:r>
            <a:br>
              <a:rPr lang="fi-FI" sz="2700" dirty="0"/>
            </a:br>
            <a:r>
              <a:rPr lang="fi-FI" sz="2700" dirty="0"/>
              <a:t>(laimeat &lt;5%) liuokset</a:t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10631B4-F7D9-4589-AAE7-26AD31707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75" y="2735516"/>
            <a:ext cx="10364452" cy="4122484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fi-FI" dirty="0"/>
              <a:t>Injektioliuoksen vahvuus on 1%.  </a:t>
            </a:r>
          </a:p>
          <a:p>
            <a:pPr lvl="1"/>
            <a:r>
              <a:rPr lang="fi-FI" dirty="0"/>
              <a:t>Kuinka monta milligrammaa vaikuttavaa ainetta sisältää 2 ml kyseistä liuosta?</a:t>
            </a:r>
          </a:p>
          <a:p>
            <a:endParaRPr lang="fi-FI" dirty="0"/>
          </a:p>
          <a:p>
            <a:pPr marL="0" indent="0">
              <a:buNone/>
            </a:pPr>
            <a:r>
              <a:rPr lang="fi-FI" dirty="0"/>
              <a:t>2.  Injektioliuoksen vahvuus on 2 %.  </a:t>
            </a:r>
          </a:p>
          <a:p>
            <a:pPr lvl="1"/>
            <a:r>
              <a:rPr lang="fi-FI" dirty="0"/>
              <a:t>Kuinka monta milligrammaa vaikuttavaa ainetta sisältää 10 ml kyseistä liuosta?</a:t>
            </a:r>
          </a:p>
          <a:p>
            <a:endParaRPr lang="fi-FI" dirty="0"/>
          </a:p>
          <a:p>
            <a:pPr marL="0" indent="0">
              <a:buNone/>
            </a:pPr>
            <a:r>
              <a:rPr lang="fi-FI" dirty="0"/>
              <a:t>3.   Injektioliuoksen vahvuus on 0.9%.  </a:t>
            </a:r>
          </a:p>
          <a:p>
            <a:pPr lvl="1"/>
            <a:r>
              <a:rPr lang="fi-FI" dirty="0"/>
              <a:t>Kuinka monta milligrammaa vaikuttavaa ainetta sisältää 5 ml kyseistä liuosta?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61226169"/>
      </p:ext>
    </p:extLst>
  </p:cSld>
  <p:clrMapOvr>
    <a:masterClrMapping/>
  </p:clrMapOvr>
</p:sld>
</file>

<file path=ppt/theme/theme1.xml><?xml version="1.0" encoding="utf-8"?>
<a:theme xmlns:a="http://schemas.openxmlformats.org/drawingml/2006/main" name="Pisara">
  <a:themeElements>
    <a:clrScheme name="Pisara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Pisara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a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TM04033925[[fn=Pisara]]</Template>
  <TotalTime>67</TotalTime>
  <Words>509</Words>
  <Application>Microsoft Office PowerPoint</Application>
  <PresentationFormat>Laajakuva</PresentationFormat>
  <Paragraphs>60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2" baseType="lpstr">
      <vt:lpstr>Arial</vt:lpstr>
      <vt:lpstr>Calibri</vt:lpstr>
      <vt:lpstr>Tw Cen MT</vt:lpstr>
      <vt:lpstr>Pisara</vt:lpstr>
      <vt:lpstr>Laskuharjoituksia</vt:lpstr>
      <vt:lpstr>Injektionesteen annostelun harjoittelua</vt:lpstr>
      <vt:lpstr>PowerPoint-esitys</vt:lpstr>
      <vt:lpstr>PowerPoint-esitys</vt:lpstr>
      <vt:lpstr>Kiinteän lääkkeen annoksen laskeminen</vt:lpstr>
      <vt:lpstr>Tippoina annettavan lääkkeen annostelu</vt:lpstr>
      <vt:lpstr>Lääkepakkauksen kestoajan laskeminen</vt:lpstr>
      <vt:lpstr>Liuoslaskuja  lääkehoidon yhteinen osa  1% liuos = sisältää 10 mg/ ml vaikuttavaa ainetta (laimeat &lt;5%) liuokset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Laskuharjoituksia</dc:title>
  <dc:creator>Jaakko Rosqvist</dc:creator>
  <cp:lastModifiedBy>Jaakko Rosqvist</cp:lastModifiedBy>
  <cp:revision>14</cp:revision>
  <dcterms:created xsi:type="dcterms:W3CDTF">2021-04-05T09:10:56Z</dcterms:created>
  <dcterms:modified xsi:type="dcterms:W3CDTF">2024-02-11T15:17:01Z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1da9c32a-bfae-405a-8b24-7b98e9ab8c95_Enabled">
    <vt:lpwstr>true</vt:lpwstr>
  </property>
  <property fmtid="{D5CDD505-2E9C-101B-9397-08002B2CF9AE}" pid="3" name="MSIP_Label_1da9c32a-bfae-405a-8b24-7b98e9ab8c95_SetDate">
    <vt:lpwstr>2024-01-29T10:48:17Z</vt:lpwstr>
  </property>
  <property fmtid="{D5CDD505-2E9C-101B-9397-08002B2CF9AE}" pid="4" name="MSIP_Label_1da9c32a-bfae-405a-8b24-7b98e9ab8c95_Method">
    <vt:lpwstr>Standard</vt:lpwstr>
  </property>
  <property fmtid="{D5CDD505-2E9C-101B-9397-08002B2CF9AE}" pid="5" name="MSIP_Label_1da9c32a-bfae-405a-8b24-7b98e9ab8c95_Name">
    <vt:lpwstr>Poke oletus</vt:lpwstr>
  </property>
  <property fmtid="{D5CDD505-2E9C-101B-9397-08002B2CF9AE}" pid="6" name="MSIP_Label_1da9c32a-bfae-405a-8b24-7b98e9ab8c95_SiteId">
    <vt:lpwstr>d9b5edb3-7859-4978-89c3-cadf9e5176b7</vt:lpwstr>
  </property>
  <property fmtid="{D5CDD505-2E9C-101B-9397-08002B2CF9AE}" pid="7" name="MSIP_Label_1da9c32a-bfae-405a-8b24-7b98e9ab8c95_ActionId">
    <vt:lpwstr>b7dba232-146e-4a33-b3ec-4fd102d1d5d5</vt:lpwstr>
  </property>
  <property fmtid="{D5CDD505-2E9C-101B-9397-08002B2CF9AE}" pid="8" name="MSIP_Label_1da9c32a-bfae-405a-8b24-7b98e9ab8c95_ContentBits">
    <vt:lpwstr>0</vt:lpwstr>
  </property>
</Properties>
</file>