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494CCF-7415-D422-6D5D-B412034EF48A}" v="679" dt="2025-10-07T12:24:00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0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9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2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6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4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5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5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6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9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1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Jigsaw tehtäviä muovi kuva kuviin">
            <a:extLst>
              <a:ext uri="{FF2B5EF4-FFF2-40B4-BE49-F238E27FC236}">
                <a16:creationId xmlns:a16="http://schemas.microsoft.com/office/drawing/2014/main" id="{D15D6609-C326-99D8-F289-368BC805D9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57" t="19100" r="6" b="385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95DEB6A-976D-98B6-8875-F4C240958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14800"/>
            <a:ext cx="12192000" cy="27432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0041" y="5728447"/>
            <a:ext cx="8201790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pPr algn="l"/>
            <a:r>
              <a:rPr lang="fi-FI" dirty="0"/>
              <a:t>Ohjaaminen ja toiminnan järjestäminen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587819" y="5728445"/>
            <a:ext cx="3409110" cy="950410"/>
          </a:xfrm>
        </p:spPr>
        <p:txBody>
          <a:bodyPr anchor="ctr">
            <a:normAutofit/>
          </a:bodyPr>
          <a:lstStyle/>
          <a:p>
            <a:pPr algn="r"/>
            <a:r>
              <a:rPr lang="fi-FI" sz="19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5ECFB0-3746-3EF4-2280-BC756FDD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728847"/>
          </a:xfrm>
        </p:spPr>
        <p:txBody>
          <a:bodyPr/>
          <a:lstStyle/>
          <a:p>
            <a:r>
              <a:rPr lang="fi-FI" dirty="0"/>
              <a:t>Toiminnan suunnittelu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D97D32-2753-95D6-6DF4-5F38C7762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289709"/>
            <a:ext cx="10653579" cy="50196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/>
              <a:t>Lähtökohtana </a:t>
            </a:r>
            <a:r>
              <a:rPr lang="fi-FI" sz="2400" b="1" dirty="0"/>
              <a:t>lapsen tai nuoren kehitystaso ja mielenkiinnon kohteet</a:t>
            </a:r>
          </a:p>
          <a:p>
            <a:r>
              <a:rPr lang="fi-FI" sz="2400" dirty="0"/>
              <a:t>On tärkeää, että </a:t>
            </a:r>
            <a:r>
              <a:rPr lang="fi-FI" sz="2400" b="1" dirty="0"/>
              <a:t>lapsi tai nuori </a:t>
            </a:r>
            <a:r>
              <a:rPr lang="fi-FI" sz="2400" b="1" err="1"/>
              <a:t>osallistetaan</a:t>
            </a:r>
            <a:r>
              <a:rPr lang="fi-FI" sz="2400" b="1" dirty="0"/>
              <a:t> toiminnan ideointiin, suunnitteluun ja arviointiin</a:t>
            </a:r>
          </a:p>
          <a:p>
            <a:r>
              <a:rPr lang="fi-FI" sz="2400" dirty="0">
                <a:solidFill>
                  <a:srgbClr val="FF0000"/>
                </a:solidFill>
              </a:rPr>
              <a:t>Hyvä ohjaus tuottaa taitoja selvitä erilaisista elämäntilanteista ja oppia uutta!</a:t>
            </a:r>
          </a:p>
          <a:p>
            <a:r>
              <a:rPr lang="fi-FI" sz="2400" dirty="0"/>
              <a:t>Hyvä tavoite on selkeä esim.  sosiaalisissa tilanteissa tukeminen, motoristen taitojen harjoittelu</a:t>
            </a:r>
          </a:p>
          <a:p>
            <a:r>
              <a:rPr lang="fi-FI" sz="2400"/>
              <a:t>Ohjaamista tapahtuu luontevasti arjen tilanteissa!</a:t>
            </a:r>
            <a:endParaRPr lang="fi-FI" sz="2400" dirty="0"/>
          </a:p>
          <a:p>
            <a:r>
              <a:rPr lang="fi-FI" sz="2400" dirty="0"/>
              <a:t>Pidemmälle ohjaukselle on hyvä varata tila ja aikaa, jotta ohjattava pysyy olemaan tilanteessa kunnolla läsnä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9086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DE7F31-909E-5542-544E-D322994DA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Ohjaukseen kuuluu: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8458FE-A444-4E13-53EA-FE123F2E3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2096532"/>
            <a:ext cx="10653579" cy="42128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Kuuntelua</a:t>
            </a:r>
          </a:p>
          <a:p>
            <a:r>
              <a:rPr lang="fi-FI" sz="2400" dirty="0"/>
              <a:t>Kyselyä</a:t>
            </a:r>
          </a:p>
          <a:p>
            <a:r>
              <a:rPr lang="fi-FI" sz="2400" dirty="0"/>
              <a:t>Ehdottamista</a:t>
            </a:r>
          </a:p>
          <a:p>
            <a:r>
              <a:rPr lang="fi-FI" sz="2400" dirty="0"/>
              <a:t>Ohjeiden antamista</a:t>
            </a:r>
          </a:p>
          <a:p>
            <a:r>
              <a:rPr lang="fi-FI" sz="2400" dirty="0"/>
              <a:t>Kertomista</a:t>
            </a:r>
          </a:p>
          <a:p>
            <a:r>
              <a:rPr lang="fi-FI" sz="2400" dirty="0"/>
              <a:t>Opastamista </a:t>
            </a:r>
          </a:p>
          <a:p>
            <a:r>
              <a:rPr lang="fi-FI" sz="2400" dirty="0"/>
              <a:t>Katseen, ilmeiden ja eleiden käyttöä</a:t>
            </a:r>
          </a:p>
        </p:txBody>
      </p:sp>
    </p:spTree>
    <p:extLst>
      <p:ext uri="{BB962C8B-B14F-4D97-AF65-F5344CB8AC3E}">
        <p14:creationId xmlns:p14="http://schemas.microsoft.com/office/powerpoint/2010/main" val="12764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3581D-9A12-D4B9-A0EE-16882B1B7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Ohjauksen haaste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92E927-60FC-9F00-2B49-8BBC876A2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/>
              <a:t>Hoitajalle haastavaa voi olla oman </a:t>
            </a:r>
            <a:r>
              <a:rPr lang="fi-FI" sz="2800" b="1" dirty="0"/>
              <a:t>avun ja ohjauksen mitoittaminen</a:t>
            </a:r>
            <a:r>
              <a:rPr lang="fi-FI" sz="2800" dirty="0"/>
              <a:t> niin, ettei hoitaja auta asiakasta liikaa vaan kannustaa toimintaan ja oma-aloitteisuuteen </a:t>
            </a:r>
          </a:p>
          <a:p>
            <a:r>
              <a:rPr lang="fi-FI" sz="2800" dirty="0"/>
              <a:t>Liiallinen apu voi viedä asiakkaalta onnistumisenmahdollisuuksia ja heikentää itseluottamusta (Oma onnistumisen kokemus jää pois!)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2888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BAC8C-EED1-2EBF-5558-D6E2D992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Ohjauksessa tärkeää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97A927-F3A6-B39F-1817-9FB844C27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/>
              <a:t>Konkreettisuus</a:t>
            </a:r>
          </a:p>
          <a:p>
            <a:r>
              <a:rPr lang="fi-FI" sz="2800"/>
              <a:t>Mallin näyttäminen</a:t>
            </a:r>
            <a:endParaRPr lang="fi-FI" sz="2800" dirty="0"/>
          </a:p>
          <a:p>
            <a:r>
              <a:rPr lang="fi-FI" sz="2800" dirty="0"/>
              <a:t>Asioiden pilkkominen pieniin osiin</a:t>
            </a:r>
          </a:p>
          <a:p>
            <a:r>
              <a:rPr lang="fi-FI" sz="2800" dirty="0"/>
              <a:t>Läsnäolo</a:t>
            </a:r>
          </a:p>
          <a:p>
            <a:r>
              <a:rPr lang="fi-FI" sz="2800" dirty="0"/>
              <a:t>Useat toistot, harjoittelu ja kertaaminen</a:t>
            </a:r>
          </a:p>
        </p:txBody>
      </p:sp>
    </p:spTree>
    <p:extLst>
      <p:ext uri="{BB962C8B-B14F-4D97-AF65-F5344CB8AC3E}">
        <p14:creationId xmlns:p14="http://schemas.microsoft.com/office/powerpoint/2010/main" val="45117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8F287B-FCBF-32E6-C742-A0740D1E9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Vahvuuksien tunnistaminen ja positiivinen palaute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DC4DB5-6642-A6D1-FBBD-E215DB1E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2029296"/>
            <a:ext cx="10653579" cy="42800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/>
              <a:t>Vahvuudet on erilaisia kykyjä ja taitoja</a:t>
            </a:r>
            <a:r>
              <a:rPr lang="fi-FI" sz="2400" dirty="0"/>
              <a:t>, joita voidaan hyödyntää oppimisessa ja usein niiden tunnistaminen tukee mielen hyvinvointia</a:t>
            </a:r>
          </a:p>
          <a:p>
            <a:r>
              <a:rPr lang="fi-FI" sz="2400" b="1"/>
              <a:t>Myönteinen palaute ja kannustus toimii niin, </a:t>
            </a:r>
            <a:r>
              <a:rPr lang="fi-FI" sz="2400" dirty="0"/>
              <a:t>asiakkaan itseluottamus vahvistuu ja usko omiin mahdollisuuksiin kasvaa </a:t>
            </a:r>
          </a:p>
          <a:p>
            <a:r>
              <a:rPr lang="fi-FI" sz="2400" dirty="0"/>
              <a:t>Vahvuuksien tunnistamisen avulla asiakas </a:t>
            </a:r>
            <a:r>
              <a:rPr lang="fi-FI" sz="2400" b="1" dirty="0"/>
              <a:t>uskaltaa tarttua haasteisiin ja saa omat kyvyt käyttöön</a:t>
            </a:r>
          </a:p>
          <a:p>
            <a:r>
              <a:rPr lang="fi-FI" sz="2400" dirty="0"/>
              <a:t>Hoitajan on tärkeää havainnoida, kannustaa ja luoda toivoa!</a:t>
            </a:r>
          </a:p>
        </p:txBody>
      </p:sp>
    </p:spTree>
    <p:extLst>
      <p:ext uri="{BB962C8B-B14F-4D97-AF65-F5344CB8AC3E}">
        <p14:creationId xmlns:p14="http://schemas.microsoft.com/office/powerpoint/2010/main" val="257634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85586-1067-C37B-BDE5-FA527326A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Ohjaamisen jälkeen, arvioinnin tueksi:)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8544DF-1C28-7A95-C749-B6724B128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2399090"/>
            <a:ext cx="10653579" cy="39102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Mitkä asiat meni hyvin?</a:t>
            </a:r>
          </a:p>
          <a:p>
            <a:r>
              <a:rPr lang="fi-FI" sz="2400"/>
              <a:t>Mitä/miten tavoitteet saavutettiin?</a:t>
            </a:r>
            <a:endParaRPr lang="fi-FI" sz="2400" dirty="0"/>
          </a:p>
          <a:p>
            <a:r>
              <a:rPr lang="fi-FI" sz="2400" dirty="0"/>
              <a:t>Mitä lähitavoitteita voitaisiin asettaa seuraavaksi?</a:t>
            </a:r>
          </a:p>
        </p:txBody>
      </p:sp>
    </p:spTree>
    <p:extLst>
      <p:ext uri="{BB962C8B-B14F-4D97-AF65-F5344CB8AC3E}">
        <p14:creationId xmlns:p14="http://schemas.microsoft.com/office/powerpoint/2010/main" val="263400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D84B28-79BE-207B-2A7C-9F6CC95DB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Hoitajan itsearviointia: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F674B5-6E7B-B5D9-518F-61EB1D3BF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/>
              <a:t>Oliko ohjaus </a:t>
            </a:r>
            <a:r>
              <a:rPr lang="fi-FI" sz="2800" b="1" dirty="0"/>
              <a:t>selkeää ja asiakaslähtöistä?</a:t>
            </a:r>
          </a:p>
          <a:p>
            <a:r>
              <a:rPr lang="fi-FI" sz="2800"/>
              <a:t>Olivatko </a:t>
            </a:r>
            <a:r>
              <a:rPr lang="fi-FI" sz="2800" b="1"/>
              <a:t>tavoitteet</a:t>
            </a:r>
            <a:r>
              <a:rPr lang="fi-FI" sz="2800"/>
              <a:t> riittävän haasteellisia?</a:t>
            </a:r>
            <a:endParaRPr lang="fi-FI" sz="2800" dirty="0"/>
          </a:p>
          <a:p>
            <a:r>
              <a:rPr lang="fi-FI" sz="2800"/>
              <a:t>Olivatko käytössä olleet </a:t>
            </a:r>
            <a:r>
              <a:rPr lang="fi-FI" sz="2800" b="1"/>
              <a:t>välineet ja materiaalit oikeanlaisia?</a:t>
            </a:r>
            <a:endParaRPr lang="fi-FI" sz="2800" b="1" dirty="0"/>
          </a:p>
          <a:p>
            <a:r>
              <a:rPr lang="fi-FI" sz="2800" dirty="0"/>
              <a:t>Muistinko riittävästi </a:t>
            </a:r>
            <a:r>
              <a:rPr lang="fi-FI" sz="2800" b="1" dirty="0"/>
              <a:t>kannustaa ja antaa positiivista palautetta?</a:t>
            </a:r>
          </a:p>
          <a:p>
            <a:r>
              <a:rPr lang="fi-FI" sz="2800" dirty="0"/>
              <a:t>Mitä ohjaamisessa pitäisi muistaa seuraavalla kerralla?</a:t>
            </a:r>
          </a:p>
        </p:txBody>
      </p:sp>
    </p:spTree>
    <p:extLst>
      <p:ext uri="{BB962C8B-B14F-4D97-AF65-F5344CB8AC3E}">
        <p14:creationId xmlns:p14="http://schemas.microsoft.com/office/powerpoint/2010/main" val="1800211072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Laajakuva</PresentationFormat>
  <Paragraphs>41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Neue Haas Grotesk Text Pro</vt:lpstr>
      <vt:lpstr>VanillaVTI</vt:lpstr>
      <vt:lpstr>Ohjaaminen ja toiminnan järjestäminen</vt:lpstr>
      <vt:lpstr>Toiminnan suunnittelu</vt:lpstr>
      <vt:lpstr>Ohjaukseen kuuluu:</vt:lpstr>
      <vt:lpstr>Ohjauksen haaste</vt:lpstr>
      <vt:lpstr>Ohjauksessa tärkeää</vt:lpstr>
      <vt:lpstr>Vahvuuksien tunnistaminen ja positiivinen palaute</vt:lpstr>
      <vt:lpstr>Ohjaamisen jälkeen, arvioinnin tueksi:)</vt:lpstr>
      <vt:lpstr>Hoitajan itsearviointia: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Susanna Kuhno</dc:creator>
  <cp:lastModifiedBy>Susanna Kuhno</cp:lastModifiedBy>
  <cp:revision>169</cp:revision>
  <dcterms:created xsi:type="dcterms:W3CDTF">2025-10-07T11:49:40Z</dcterms:created>
  <dcterms:modified xsi:type="dcterms:W3CDTF">2025-10-07T12:25:09Z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2025-10-07T11:49:44Z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9655a444-c6aa-4ba3-8cd4-c425e9290a72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10, 3, 0, 2</vt:lpwstr>
  </property>
</Properties>
</file>