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0719F7-B5BA-4DE2-9C27-4A0981202ECF}" v="4" dt="2025-09-01T18:23:16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a Kuhno" userId="89b9fb82-3e89-460b-839a-1a35c776b289" providerId="ADAL" clId="{DE7B2FAA-139D-4BCF-A131-5D3CA9AC5140}"/>
    <pc:docChg chg="custSel addSld modSld sldOrd">
      <pc:chgData name="Susanna Kuhno" userId="89b9fb82-3e89-460b-839a-1a35c776b289" providerId="ADAL" clId="{DE7B2FAA-139D-4BCF-A131-5D3CA9AC5140}" dt="2025-09-01T18:29:04.548" v="2275" actId="20577"/>
      <pc:docMkLst>
        <pc:docMk/>
      </pc:docMkLst>
      <pc:sldChg chg="modSp mod">
        <pc:chgData name="Susanna Kuhno" userId="89b9fb82-3e89-460b-839a-1a35c776b289" providerId="ADAL" clId="{DE7B2FAA-139D-4BCF-A131-5D3CA9AC5140}" dt="2025-09-01T18:18:25.641" v="1747" actId="6549"/>
        <pc:sldMkLst>
          <pc:docMk/>
          <pc:sldMk cId="782385677" sldId="256"/>
        </pc:sldMkLst>
        <pc:spChg chg="mod">
          <ac:chgData name="Susanna Kuhno" userId="89b9fb82-3e89-460b-839a-1a35c776b289" providerId="ADAL" clId="{DE7B2FAA-139D-4BCF-A131-5D3CA9AC5140}" dt="2025-09-01T18:18:25.641" v="1747" actId="6549"/>
          <ac:spMkLst>
            <pc:docMk/>
            <pc:sldMk cId="782385677" sldId="256"/>
            <ac:spMk id="2" creationId="{00000000-0000-0000-0000-000000000000}"/>
          </ac:spMkLst>
        </pc:spChg>
      </pc:sldChg>
      <pc:sldChg chg="modSp mod">
        <pc:chgData name="Susanna Kuhno" userId="89b9fb82-3e89-460b-839a-1a35c776b289" providerId="ADAL" clId="{DE7B2FAA-139D-4BCF-A131-5D3CA9AC5140}" dt="2025-09-01T18:02:39.700" v="579" actId="255"/>
        <pc:sldMkLst>
          <pc:docMk/>
          <pc:sldMk cId="2802524646" sldId="274"/>
        </pc:sldMkLst>
        <pc:spChg chg="mod">
          <ac:chgData name="Susanna Kuhno" userId="89b9fb82-3e89-460b-839a-1a35c776b289" providerId="ADAL" clId="{DE7B2FAA-139D-4BCF-A131-5D3CA9AC5140}" dt="2025-09-01T18:02:39.700" v="579" actId="255"/>
          <ac:spMkLst>
            <pc:docMk/>
            <pc:sldMk cId="2802524646" sldId="274"/>
            <ac:spMk id="3" creationId="{C2F5D337-C355-ADEB-E489-B8A49176495F}"/>
          </ac:spMkLst>
        </pc:spChg>
      </pc:sldChg>
      <pc:sldChg chg="modSp mod">
        <pc:chgData name="Susanna Kuhno" userId="89b9fb82-3e89-460b-839a-1a35c776b289" providerId="ADAL" clId="{DE7B2FAA-139D-4BCF-A131-5D3CA9AC5140}" dt="2025-09-01T18:02:55.540" v="580" actId="255"/>
        <pc:sldMkLst>
          <pc:docMk/>
          <pc:sldMk cId="2351587197" sldId="275"/>
        </pc:sldMkLst>
        <pc:spChg chg="mod">
          <ac:chgData name="Susanna Kuhno" userId="89b9fb82-3e89-460b-839a-1a35c776b289" providerId="ADAL" clId="{DE7B2FAA-139D-4BCF-A131-5D3CA9AC5140}" dt="2025-09-01T18:02:55.540" v="580" actId="255"/>
          <ac:spMkLst>
            <pc:docMk/>
            <pc:sldMk cId="2351587197" sldId="275"/>
            <ac:spMk id="3" creationId="{B5174272-69DB-E5C8-3472-B68BB4A83F7E}"/>
          </ac:spMkLst>
        </pc:spChg>
      </pc:sldChg>
      <pc:sldChg chg="modSp mod">
        <pc:chgData name="Susanna Kuhno" userId="89b9fb82-3e89-460b-839a-1a35c776b289" providerId="ADAL" clId="{DE7B2FAA-139D-4BCF-A131-5D3CA9AC5140}" dt="2025-09-01T18:02:23.585" v="578" actId="113"/>
        <pc:sldMkLst>
          <pc:docMk/>
          <pc:sldMk cId="2654484301" sldId="276"/>
        </pc:sldMkLst>
        <pc:spChg chg="mod">
          <ac:chgData name="Susanna Kuhno" userId="89b9fb82-3e89-460b-839a-1a35c776b289" providerId="ADAL" clId="{DE7B2FAA-139D-4BCF-A131-5D3CA9AC5140}" dt="2025-09-01T17:54:55.063" v="26" actId="20577"/>
          <ac:spMkLst>
            <pc:docMk/>
            <pc:sldMk cId="2654484301" sldId="276"/>
            <ac:spMk id="2" creationId="{BCA74495-5292-EBC8-022A-9B6A85FDA27E}"/>
          </ac:spMkLst>
        </pc:spChg>
        <pc:spChg chg="mod">
          <ac:chgData name="Susanna Kuhno" userId="89b9fb82-3e89-460b-839a-1a35c776b289" providerId="ADAL" clId="{DE7B2FAA-139D-4BCF-A131-5D3CA9AC5140}" dt="2025-09-01T18:02:23.585" v="578" actId="113"/>
          <ac:spMkLst>
            <pc:docMk/>
            <pc:sldMk cId="2654484301" sldId="276"/>
            <ac:spMk id="3" creationId="{94903BB3-9E5F-A77C-535A-3324F24FEE1F}"/>
          </ac:spMkLst>
        </pc:spChg>
      </pc:sldChg>
      <pc:sldChg chg="modSp mod">
        <pc:chgData name="Susanna Kuhno" userId="89b9fb82-3e89-460b-839a-1a35c776b289" providerId="ADAL" clId="{DE7B2FAA-139D-4BCF-A131-5D3CA9AC5140}" dt="2025-09-01T18:07:01.395" v="873" actId="20577"/>
        <pc:sldMkLst>
          <pc:docMk/>
          <pc:sldMk cId="1672493257" sldId="277"/>
        </pc:sldMkLst>
        <pc:spChg chg="mod">
          <ac:chgData name="Susanna Kuhno" userId="89b9fb82-3e89-460b-839a-1a35c776b289" providerId="ADAL" clId="{DE7B2FAA-139D-4BCF-A131-5D3CA9AC5140}" dt="2025-09-01T18:03:16.204" v="581"/>
          <ac:spMkLst>
            <pc:docMk/>
            <pc:sldMk cId="1672493257" sldId="277"/>
            <ac:spMk id="2" creationId="{9CD09CB0-7E39-45BB-8977-2678B84BA364}"/>
          </ac:spMkLst>
        </pc:spChg>
        <pc:spChg chg="mod">
          <ac:chgData name="Susanna Kuhno" userId="89b9fb82-3e89-460b-839a-1a35c776b289" providerId="ADAL" clId="{DE7B2FAA-139D-4BCF-A131-5D3CA9AC5140}" dt="2025-09-01T18:07:01.395" v="873" actId="20577"/>
          <ac:spMkLst>
            <pc:docMk/>
            <pc:sldMk cId="1672493257" sldId="277"/>
            <ac:spMk id="3" creationId="{523BFA2A-ECC7-57F7-6148-4DA00DF783C9}"/>
          </ac:spMkLst>
        </pc:spChg>
      </pc:sldChg>
      <pc:sldChg chg="modSp mod">
        <pc:chgData name="Susanna Kuhno" userId="89b9fb82-3e89-460b-839a-1a35c776b289" providerId="ADAL" clId="{DE7B2FAA-139D-4BCF-A131-5D3CA9AC5140}" dt="2025-09-01T18:11:41.875" v="1235" actId="113"/>
        <pc:sldMkLst>
          <pc:docMk/>
          <pc:sldMk cId="1576097416" sldId="278"/>
        </pc:sldMkLst>
        <pc:spChg chg="mod">
          <ac:chgData name="Susanna Kuhno" userId="89b9fb82-3e89-460b-839a-1a35c776b289" providerId="ADAL" clId="{DE7B2FAA-139D-4BCF-A131-5D3CA9AC5140}" dt="2025-09-01T18:07:53.439" v="874"/>
          <ac:spMkLst>
            <pc:docMk/>
            <pc:sldMk cId="1576097416" sldId="278"/>
            <ac:spMk id="2" creationId="{CFFC9FEE-0B6E-71FE-D08C-C189AAFEAC27}"/>
          </ac:spMkLst>
        </pc:spChg>
        <pc:spChg chg="mod">
          <ac:chgData name="Susanna Kuhno" userId="89b9fb82-3e89-460b-839a-1a35c776b289" providerId="ADAL" clId="{DE7B2FAA-139D-4BCF-A131-5D3CA9AC5140}" dt="2025-09-01T18:11:41.875" v="1235" actId="113"/>
          <ac:spMkLst>
            <pc:docMk/>
            <pc:sldMk cId="1576097416" sldId="278"/>
            <ac:spMk id="3" creationId="{F7551DFA-00C9-7B40-946A-D5C7F88D1CE3}"/>
          </ac:spMkLst>
        </pc:spChg>
      </pc:sldChg>
      <pc:sldChg chg="modSp mod">
        <pc:chgData name="Susanna Kuhno" userId="89b9fb82-3e89-460b-839a-1a35c776b289" providerId="ADAL" clId="{DE7B2FAA-139D-4BCF-A131-5D3CA9AC5140}" dt="2025-09-01T18:15:15.389" v="1618" actId="255"/>
        <pc:sldMkLst>
          <pc:docMk/>
          <pc:sldMk cId="3488889078" sldId="279"/>
        </pc:sldMkLst>
        <pc:spChg chg="mod">
          <ac:chgData name="Susanna Kuhno" userId="89b9fb82-3e89-460b-839a-1a35c776b289" providerId="ADAL" clId="{DE7B2FAA-139D-4BCF-A131-5D3CA9AC5140}" dt="2025-09-01T18:12:38.478" v="1292" actId="20577"/>
          <ac:spMkLst>
            <pc:docMk/>
            <pc:sldMk cId="3488889078" sldId="279"/>
            <ac:spMk id="2" creationId="{2CEE39CC-4C7E-2783-7F13-ADF8CB4E0D18}"/>
          </ac:spMkLst>
        </pc:spChg>
        <pc:spChg chg="mod">
          <ac:chgData name="Susanna Kuhno" userId="89b9fb82-3e89-460b-839a-1a35c776b289" providerId="ADAL" clId="{DE7B2FAA-139D-4BCF-A131-5D3CA9AC5140}" dt="2025-09-01T18:15:15.389" v="1618" actId="255"/>
          <ac:spMkLst>
            <pc:docMk/>
            <pc:sldMk cId="3488889078" sldId="279"/>
            <ac:spMk id="3" creationId="{BB5BE635-9DDD-3181-AA12-B7368BA40A72}"/>
          </ac:spMkLst>
        </pc:spChg>
      </pc:sldChg>
      <pc:sldChg chg="modSp mod">
        <pc:chgData name="Susanna Kuhno" userId="89b9fb82-3e89-460b-839a-1a35c776b289" providerId="ADAL" clId="{DE7B2FAA-139D-4BCF-A131-5D3CA9AC5140}" dt="2025-09-01T18:16:57.797" v="1728" actId="255"/>
        <pc:sldMkLst>
          <pc:docMk/>
          <pc:sldMk cId="3890986429" sldId="280"/>
        </pc:sldMkLst>
        <pc:spChg chg="mod">
          <ac:chgData name="Susanna Kuhno" userId="89b9fb82-3e89-460b-839a-1a35c776b289" providerId="ADAL" clId="{DE7B2FAA-139D-4BCF-A131-5D3CA9AC5140}" dt="2025-09-01T18:15:31.389" v="1627" actId="20577"/>
          <ac:spMkLst>
            <pc:docMk/>
            <pc:sldMk cId="3890986429" sldId="280"/>
            <ac:spMk id="2" creationId="{09A775EC-B60B-6E1F-B582-20C109F37AEF}"/>
          </ac:spMkLst>
        </pc:spChg>
        <pc:spChg chg="mod">
          <ac:chgData name="Susanna Kuhno" userId="89b9fb82-3e89-460b-839a-1a35c776b289" providerId="ADAL" clId="{DE7B2FAA-139D-4BCF-A131-5D3CA9AC5140}" dt="2025-09-01T18:16:57.797" v="1728" actId="255"/>
          <ac:spMkLst>
            <pc:docMk/>
            <pc:sldMk cId="3890986429" sldId="280"/>
            <ac:spMk id="3" creationId="{AFC2D4F7-F8B7-9E2F-0826-52DA276E35AD}"/>
          </ac:spMkLst>
        </pc:spChg>
      </pc:sldChg>
      <pc:sldChg chg="modSp new mod ord">
        <pc:chgData name="Susanna Kuhno" userId="89b9fb82-3e89-460b-839a-1a35c776b289" providerId="ADAL" clId="{DE7B2FAA-139D-4BCF-A131-5D3CA9AC5140}" dt="2025-09-01T18:24:22.712" v="2060" actId="113"/>
        <pc:sldMkLst>
          <pc:docMk/>
          <pc:sldMk cId="157605488" sldId="281"/>
        </pc:sldMkLst>
        <pc:spChg chg="mod">
          <ac:chgData name="Susanna Kuhno" userId="89b9fb82-3e89-460b-839a-1a35c776b289" providerId="ADAL" clId="{DE7B2FAA-139D-4BCF-A131-5D3CA9AC5140}" dt="2025-09-01T18:20:02.206" v="1763" actId="20577"/>
          <ac:spMkLst>
            <pc:docMk/>
            <pc:sldMk cId="157605488" sldId="281"/>
            <ac:spMk id="2" creationId="{C56EBFCA-1A64-1069-FD6C-694EA265DE52}"/>
          </ac:spMkLst>
        </pc:spChg>
        <pc:spChg chg="mod">
          <ac:chgData name="Susanna Kuhno" userId="89b9fb82-3e89-460b-839a-1a35c776b289" providerId="ADAL" clId="{DE7B2FAA-139D-4BCF-A131-5D3CA9AC5140}" dt="2025-09-01T18:24:22.712" v="2060" actId="113"/>
          <ac:spMkLst>
            <pc:docMk/>
            <pc:sldMk cId="157605488" sldId="281"/>
            <ac:spMk id="3" creationId="{322EB583-E8D6-56A3-391A-85409C45B410}"/>
          </ac:spMkLst>
        </pc:spChg>
      </pc:sldChg>
      <pc:sldChg chg="modSp new mod">
        <pc:chgData name="Susanna Kuhno" userId="89b9fb82-3e89-460b-839a-1a35c776b289" providerId="ADAL" clId="{DE7B2FAA-139D-4BCF-A131-5D3CA9AC5140}" dt="2025-09-01T18:29:04.548" v="2275" actId="20577"/>
        <pc:sldMkLst>
          <pc:docMk/>
          <pc:sldMk cId="3089572457" sldId="282"/>
        </pc:sldMkLst>
        <pc:spChg chg="mod">
          <ac:chgData name="Susanna Kuhno" userId="89b9fb82-3e89-460b-839a-1a35c776b289" providerId="ADAL" clId="{DE7B2FAA-139D-4BCF-A131-5D3CA9AC5140}" dt="2025-09-01T18:24:41.350" v="2076" actId="20577"/>
          <ac:spMkLst>
            <pc:docMk/>
            <pc:sldMk cId="3089572457" sldId="282"/>
            <ac:spMk id="2" creationId="{FEEDDCD6-7E0A-8F15-DF9A-36AB16AC27CC}"/>
          </ac:spMkLst>
        </pc:spChg>
        <pc:spChg chg="mod">
          <ac:chgData name="Susanna Kuhno" userId="89b9fb82-3e89-460b-839a-1a35c776b289" providerId="ADAL" clId="{DE7B2FAA-139D-4BCF-A131-5D3CA9AC5140}" dt="2025-09-01T18:29:04.548" v="2275" actId="20577"/>
          <ac:spMkLst>
            <pc:docMk/>
            <pc:sldMk cId="3089572457" sldId="282"/>
            <ac:spMk id="3" creationId="{53AAF7D5-45DB-CEFC-978F-915F490DC3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8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7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6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3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1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6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8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2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8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9/1/2025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4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811A6C-040C-4C5A-8FF3-63EC6CC40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EF3F9A-9717-4ACB-A30D-96694842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095998" cy="4573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4554" y="397275"/>
            <a:ext cx="5524360" cy="3761257"/>
          </a:xfrm>
        </p:spPr>
        <p:txBody>
          <a:bodyPr anchor="ctr">
            <a:normAutofit/>
          </a:bodyPr>
          <a:lstStyle/>
          <a:p>
            <a:r>
              <a:rPr lang="fi-FI" dirty="0"/>
              <a:t>Kasvu ja kehitys</a:t>
            </a:r>
            <a:br>
              <a:rPr lang="fi-FI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51182" y="4846029"/>
            <a:ext cx="5363817" cy="1375512"/>
          </a:xfrm>
        </p:spPr>
        <p:txBody>
          <a:bodyPr anchor="ctr">
            <a:normAutofit/>
          </a:bodyPr>
          <a:lstStyle/>
          <a:p>
            <a:r>
              <a:rPr lang="fi-FI" dirty="0"/>
              <a:t>2025</a:t>
            </a:r>
          </a:p>
        </p:txBody>
      </p:sp>
      <p:pic>
        <p:nvPicPr>
          <p:cNvPr id="4" name="Picture 3" descr="Aaltoileva maali kuva kuvio">
            <a:extLst>
              <a:ext uri="{FF2B5EF4-FFF2-40B4-BE49-F238E27FC236}">
                <a16:creationId xmlns:a16="http://schemas.microsoft.com/office/drawing/2014/main" id="{8F2E744B-D0A4-908E-E936-150C00668B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100" r="1654" b="-9"/>
          <a:stretch>
            <a:fillRect/>
          </a:stretch>
        </p:blipFill>
        <p:spPr>
          <a:xfrm>
            <a:off x="6095999" y="10"/>
            <a:ext cx="609600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DFFEE4-8A11-AC75-3E10-4B5F6004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DA4E6E-36E9-BF82-2D15-A92CB457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Turvallista nukuttaa selällään</a:t>
            </a:r>
          </a:p>
          <a:p>
            <a:pPr marL="342900" indent="-342900">
              <a:buChar char="•"/>
            </a:pPr>
            <a:r>
              <a:rPr lang="fi-FI" dirty="0"/>
              <a:t>Kesällä voi nukuttaa ulkona varjossa, myös talvella ulos voi totutella kahden viikon iästä lähtien</a:t>
            </a:r>
          </a:p>
          <a:p>
            <a:pPr marL="342900" indent="-342900">
              <a:buChar char="•"/>
            </a:pPr>
            <a:r>
              <a:rPr lang="fi-FI" dirty="0"/>
              <a:t>Lämpötila niskasta</a:t>
            </a:r>
          </a:p>
          <a:p>
            <a:pPr marL="342900" indent="-342900">
              <a:buChar char="•"/>
            </a:pPr>
            <a:r>
              <a:rPr lang="fi-FI"/>
              <a:t>Perusvoide ihonhoitoon, talkki ärtyneelle iholle</a:t>
            </a:r>
            <a:endParaRPr lang="fi-FI" dirty="0"/>
          </a:p>
          <a:p>
            <a:pPr marL="342900" indent="-342900">
              <a:buChar char="•"/>
            </a:pPr>
            <a:r>
              <a:rPr lang="fi-FI" dirty="0"/>
              <a:t>Vaatteet pestään hajusteettomalla pesuaineella</a:t>
            </a:r>
          </a:p>
          <a:p>
            <a:pPr marL="342900" indent="-342900">
              <a:buChar char="•"/>
            </a:pPr>
            <a:endParaRPr lang="fi-FI" dirty="0"/>
          </a:p>
          <a:p>
            <a:pPr marL="342900" indent="-342900"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2601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1737E-708A-9732-6C74-48C32F4C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Imeväisikäinen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C8C3E4-787D-065A-BA54-F4F128747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0-1 vuotta</a:t>
            </a:r>
          </a:p>
          <a:p>
            <a:pPr marL="342900" indent="-342900">
              <a:buChar char="•"/>
            </a:pPr>
            <a:r>
              <a:rPr lang="fi-FI" dirty="0"/>
              <a:t>Puolivuotiaana paino kaksinkertaistunut, pituutta 15 cm lisää</a:t>
            </a:r>
          </a:p>
          <a:p>
            <a:pPr marL="342900" indent="-342900">
              <a:buChar char="•"/>
            </a:pPr>
            <a:r>
              <a:rPr lang="fi-FI" dirty="0"/>
              <a:t>Puolen vuoden iässä </a:t>
            </a:r>
            <a:r>
              <a:rPr lang="fi-FI" b="1" dirty="0"/>
              <a:t>suojeluheijasteita, jotka liittyvät keskeisesti liikkumisen kehittymiseen</a:t>
            </a:r>
          </a:p>
          <a:p>
            <a:pPr marL="342900" indent="-342900">
              <a:buChar char="•"/>
            </a:pPr>
            <a:r>
              <a:rPr lang="fi-FI" dirty="0"/>
              <a:t>Heijasteiden häviäminen mahdollistaa motoristen taitojen kehittymisen</a:t>
            </a:r>
            <a:endParaRPr lang="fi-FI"/>
          </a:p>
          <a:p>
            <a:pPr marL="342900" indent="-342900">
              <a:buChar char="•"/>
            </a:pPr>
            <a:r>
              <a:rPr lang="fi-FI" dirty="0"/>
              <a:t>Suojeluheijasteet suuntautuvat eteen, sivuille ja taakse ja ne </a:t>
            </a:r>
            <a:r>
              <a:rPr lang="fi-FI" b="1" dirty="0"/>
              <a:t>suojelevat lasta kaatumisen</a:t>
            </a:r>
            <a:r>
              <a:rPr lang="fi-FI" dirty="0"/>
              <a:t> </a:t>
            </a:r>
            <a:r>
              <a:rPr lang="fi-FI" b="1" dirty="0"/>
              <a:t>tilanteissa</a:t>
            </a:r>
          </a:p>
          <a:p>
            <a:pPr marL="342900" indent="-342900">
              <a:buChar char="•"/>
            </a:pPr>
            <a:endParaRPr lang="fi-FI" dirty="0"/>
          </a:p>
          <a:p>
            <a:pPr marL="342900" indent="-342900"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7642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89730D-8ECC-664D-46E0-8635F8547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Motorinen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FDC237-5EE8-D5E0-C1A1-C1BF3108A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b="1" dirty="0"/>
              <a:t>Karkeamotorinen</a:t>
            </a:r>
          </a:p>
          <a:p>
            <a:pPr marL="342900" indent="-342900">
              <a:buChar char="•"/>
            </a:pPr>
            <a:r>
              <a:rPr lang="fi-FI" sz="2800" dirty="0"/>
              <a:t>Lihasryhmien hallintaa ja koordinaatiota</a:t>
            </a:r>
          </a:p>
          <a:p>
            <a:endParaRPr lang="fi-FI" sz="2800" dirty="0"/>
          </a:p>
          <a:p>
            <a:r>
              <a:rPr lang="fi-FI" sz="2800" b="1" dirty="0"/>
              <a:t>Hienomotorinen</a:t>
            </a:r>
          </a:p>
          <a:p>
            <a:pPr marL="342900" indent="-342900">
              <a:buChar char="•"/>
            </a:pPr>
            <a:r>
              <a:rPr lang="fi-FI" sz="2800" dirty="0"/>
              <a:t>Pienten lihasten hallinta, käden taidot ja sorminäppäryys</a:t>
            </a:r>
          </a:p>
        </p:txBody>
      </p:sp>
    </p:spTree>
    <p:extLst>
      <p:ext uri="{BB962C8B-B14F-4D97-AF65-F5344CB8AC3E}">
        <p14:creationId xmlns:p14="http://schemas.microsoft.com/office/powerpoint/2010/main" val="3228253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F826FA-F40C-584B-EEF4-B0D4E1561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Motorinen kehitys etenee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934EE9-1BEE-982B-307A-96B1F979D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2400" b="1" dirty="0"/>
              <a:t>Lihasten säätely</a:t>
            </a:r>
          </a:p>
          <a:p>
            <a:pPr marL="342900" indent="-342900">
              <a:buChar char="•"/>
            </a:pPr>
            <a:r>
              <a:rPr lang="fi-FI" sz="2400" dirty="0"/>
              <a:t>Päästä jalkoihin, ensin pään kannattelu, sitten olkapäät ja selkä</a:t>
            </a:r>
          </a:p>
          <a:p>
            <a:r>
              <a:rPr lang="fi-FI" sz="2400" b="1" dirty="0"/>
              <a:t>Lihasten hallinta</a:t>
            </a:r>
          </a:p>
          <a:p>
            <a:pPr marL="342900" indent="-342900">
              <a:buChar char="•"/>
            </a:pPr>
            <a:r>
              <a:rPr lang="fi-FI" sz="2400" dirty="0"/>
              <a:t>Keskeltä äärialueille, ensin istuminen, sitten seisominen</a:t>
            </a:r>
          </a:p>
          <a:p>
            <a:pPr marL="342900" indent="-342900">
              <a:buChar char="•"/>
            </a:pPr>
            <a:r>
              <a:rPr lang="fi-FI" sz="2400" dirty="0"/>
              <a:t>Isoista liikkeistä pienempiin, piirtäminen kynä kämmenessä, myöhemmin eriytyneempi kynäote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26241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632B40-978A-24EF-3124-DFD13EFA9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Sensomotorinen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A6C99C-AF4F-E489-58EA-599A18E9A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910540"/>
            <a:ext cx="10869248" cy="32664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b="1" dirty="0"/>
              <a:t>Ajattelun kehitys oman kehon kautta</a:t>
            </a:r>
          </a:p>
          <a:p>
            <a:pPr marL="342900" indent="-342900">
              <a:buChar char="•"/>
            </a:pPr>
            <a:r>
              <a:rPr lang="fi-FI" dirty="0"/>
              <a:t>Aistikokemusten kautta lapsi saa tietoa ympäristöstä ja näille kokemuksille syntyy merkityksiä</a:t>
            </a:r>
          </a:p>
          <a:p>
            <a:pPr marL="342900" indent="-342900">
              <a:buChar char="•"/>
            </a:pPr>
            <a:r>
              <a:rPr lang="fi-FI" dirty="0"/>
              <a:t>Esim. oppii ryömimään lelua kohti ja viemään sen suuhun tutkittavaksi</a:t>
            </a:r>
          </a:p>
          <a:p>
            <a:pPr marL="342900" indent="-342900">
              <a:buChar char="•"/>
            </a:pPr>
            <a:r>
              <a:rPr lang="fi-FI" dirty="0"/>
              <a:t>Erilaiset lelut tuovat erilaisia aistikokemuksia</a:t>
            </a:r>
          </a:p>
          <a:p>
            <a:pPr marL="342900" indent="-342900"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8251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970DD-C5B9-CF09-28B0-4B1E55FF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Temperamentti, persoonallisuus ja perusluottamus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7CA8CF-449F-1319-5A14-8A64F71B9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sz="2400" b="1" dirty="0"/>
              <a:t>Erilaiset temperamenttipiirteet</a:t>
            </a:r>
            <a:r>
              <a:rPr lang="fi-FI" sz="2400" dirty="0"/>
              <a:t> näkyvät lapsilla jo varhain</a:t>
            </a:r>
          </a:p>
          <a:p>
            <a:pPr marL="342900" indent="-342900">
              <a:buChar char="•"/>
            </a:pPr>
            <a:r>
              <a:rPr lang="fi-FI" sz="2400" dirty="0"/>
              <a:t>Temperamentti kuvaa </a:t>
            </a:r>
            <a:r>
              <a:rPr lang="fi-FI" sz="2400" b="1" dirty="0"/>
              <a:t>ihmiselle ominaista, yksilöllistä käyttäytymistyyliä ja tapaa reagoida eri asioihin </a:t>
            </a:r>
          </a:p>
          <a:p>
            <a:pPr marL="342900" indent="-342900">
              <a:buChar char="•"/>
            </a:pPr>
            <a:r>
              <a:rPr lang="fi-FI" sz="2400" dirty="0"/>
              <a:t>Melko pysyvä ominaisuus</a:t>
            </a:r>
          </a:p>
          <a:p>
            <a:pPr marL="342900" indent="-342900">
              <a:buChar char="•"/>
            </a:pPr>
            <a:r>
              <a:rPr lang="fi-FI" sz="2400" dirty="0"/>
              <a:t>Jotkut reagoivat voimakkaasti ääniin tai vieraisiin ihmisiin tai nälkään, kipuun ja tunteisiin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4031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DFD20-3504-D110-D131-3715ED8BB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Temperamentti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0092BC-7F57-26DA-764A-FE27A126C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sz="2400" dirty="0"/>
              <a:t>Temperamentin </a:t>
            </a:r>
            <a:r>
              <a:rPr lang="fi-FI" sz="2400" b="1" dirty="0"/>
              <a:t>ymmärtäminen </a:t>
            </a:r>
            <a:r>
              <a:rPr lang="fi-FI" sz="2400" dirty="0"/>
              <a:t>helpottaa tilanteita vauvan tai lapsen kanssa</a:t>
            </a:r>
          </a:p>
          <a:p>
            <a:pPr marL="342900" indent="-342900">
              <a:buChar char="•"/>
            </a:pPr>
            <a:r>
              <a:rPr lang="fi-FI" sz="2400" dirty="0"/>
              <a:t>Aikuinen kykenee </a:t>
            </a:r>
            <a:r>
              <a:rPr lang="fi-FI" sz="2400" b="1" dirty="0"/>
              <a:t>myötäelämään lapsen tunnetiloja ja synnyttämään turvallisuutta </a:t>
            </a:r>
          </a:p>
          <a:p>
            <a:pPr marL="342900" indent="-342900">
              <a:buChar char="•"/>
            </a:pPr>
            <a:r>
              <a:rPr lang="fi-FI" sz="2400" dirty="0"/>
              <a:t>Rutiinit ja ennakoitavuus </a:t>
            </a:r>
          </a:p>
        </p:txBody>
      </p:sp>
    </p:spTree>
    <p:extLst>
      <p:ext uri="{BB962C8B-B14F-4D97-AF65-F5344CB8AC3E}">
        <p14:creationId xmlns:p14="http://schemas.microsoft.com/office/powerpoint/2010/main" val="3983637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612BA9-687F-A0C3-2479-27931E1B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6D1775-03D5-D188-29B7-31CC6B45E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Temperamentin ja kokemusten vuorovaikutuksessa yksilölle muodostuu </a:t>
            </a:r>
            <a:r>
              <a:rPr lang="fi-FI" b="1" dirty="0"/>
              <a:t>persoonallisuus</a:t>
            </a:r>
          </a:p>
          <a:p>
            <a:pPr marL="342900" indent="-342900">
              <a:buChar char="•"/>
            </a:pPr>
            <a:r>
              <a:rPr lang="fi-FI" sz="2800" b="1" dirty="0"/>
              <a:t>Persoonallisuus tarkoittaa jokaisen ainutkertaista psyykkisten, fyysisten ja sosiaalisten ominaisuuksien yhdistelmää</a:t>
            </a:r>
          </a:p>
          <a:p>
            <a:pPr marL="342900" indent="-342900">
              <a:buChar char="•"/>
            </a:pPr>
            <a:r>
              <a:rPr lang="fi-FI" sz="2400" dirty="0" err="1"/>
              <a:t>Temperamentiä</a:t>
            </a:r>
            <a:r>
              <a:rPr lang="fi-FI" sz="2400" dirty="0"/>
              <a:t> laajempi käsite</a:t>
            </a:r>
          </a:p>
        </p:txBody>
      </p:sp>
    </p:spTree>
    <p:extLst>
      <p:ext uri="{BB962C8B-B14F-4D97-AF65-F5344CB8AC3E}">
        <p14:creationId xmlns:p14="http://schemas.microsoft.com/office/powerpoint/2010/main" val="1706347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D69302-77F7-DB29-25B0-A59022B3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29EF13-45D0-CE37-374E-3F9C2C80A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Ainutlaatuinen</a:t>
            </a:r>
          </a:p>
          <a:p>
            <a:pPr marL="342900" indent="-342900">
              <a:buChar char="•"/>
            </a:pPr>
            <a:r>
              <a:rPr lang="fi-FI" dirty="0"/>
              <a:t>Koko elämän muokkautuva, mutta lapsuudessa erityisen merkittävää</a:t>
            </a:r>
          </a:p>
          <a:p>
            <a:pPr marL="342900" indent="-342900">
              <a:buChar char="•"/>
            </a:pPr>
            <a:r>
              <a:rPr lang="fi-FI" dirty="0"/>
              <a:t>Kasvuolosuhteet</a:t>
            </a:r>
          </a:p>
          <a:p>
            <a:pPr marL="342900" indent="-342900">
              <a:buChar char="•"/>
            </a:pPr>
            <a:r>
              <a:rPr lang="fi-FI" dirty="0"/>
              <a:t>Minuus eli käsitys itsestä</a:t>
            </a:r>
          </a:p>
          <a:p>
            <a:pPr marL="342900" indent="-342900">
              <a:buChar char="•"/>
            </a:pPr>
            <a:r>
              <a:rPr lang="fi-FI" dirty="0"/>
              <a:t>Itsetunto eli käsitys omasta arvosta</a:t>
            </a:r>
          </a:p>
          <a:p>
            <a:pPr marL="342900" indent="-342900">
              <a:buChar char="•"/>
            </a:pPr>
            <a:r>
              <a:rPr lang="fi-FI" dirty="0"/>
              <a:t>Arvot, asenteet ja mieltymykset</a:t>
            </a:r>
          </a:p>
          <a:p>
            <a:pPr marL="342900" indent="-342900">
              <a:buChar char="•"/>
            </a:pPr>
            <a:endParaRPr lang="fi-FI" dirty="0"/>
          </a:p>
          <a:p>
            <a:pPr marL="342900" indent="-342900"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7446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836BC-F274-1880-43DB-A3B96F91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Persoonallisuuden viisi ulottuvuutta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F5D337-C355-ADEB-E489-B8A491764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fi-FI" sz="2400" b="1" dirty="0"/>
              <a:t>Tunne-elämän tasapaino</a:t>
            </a:r>
          </a:p>
          <a:p>
            <a:r>
              <a:rPr lang="fi-FI" sz="2400" dirty="0"/>
              <a:t>        Uhat, masentuneisuus, vihamielisyys, impulsiivisuus</a:t>
            </a:r>
          </a:p>
          <a:p>
            <a:r>
              <a:rPr lang="fi-FI" sz="2400" b="1" dirty="0"/>
              <a:t>2.     Sovinnollisuus</a:t>
            </a:r>
          </a:p>
          <a:p>
            <a:r>
              <a:rPr lang="fi-FI" sz="2400" dirty="0"/>
              <a:t>        Mukautuvuus, huomaavaisuus muita kohtaan, vaatimattomuus</a:t>
            </a:r>
          </a:p>
          <a:p>
            <a:r>
              <a:rPr lang="fi-FI" sz="2400" b="1" dirty="0"/>
              <a:t>3.    Tunnollisuus</a:t>
            </a:r>
          </a:p>
          <a:p>
            <a:r>
              <a:rPr lang="fi-FI" sz="2400" dirty="0"/>
              <a:t>        Suunnitelmallisuus, velvollisuudentuntoisuus, itsekuri</a:t>
            </a:r>
          </a:p>
        </p:txBody>
      </p:sp>
    </p:spTree>
    <p:extLst>
      <p:ext uri="{BB962C8B-B14F-4D97-AF65-F5344CB8AC3E}">
        <p14:creationId xmlns:p14="http://schemas.microsoft.com/office/powerpoint/2010/main" val="280252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21311B-9B76-39D2-0C07-2CB757C4E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Sikiön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33839B-8F7A-D8A3-BECE-BFF0060DD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sz="2400" dirty="0"/>
              <a:t>Sikiön kehitys alkaa </a:t>
            </a:r>
            <a:r>
              <a:rPr lang="fi-FI" sz="2400" b="1" dirty="0"/>
              <a:t>hedelmöittymisestä</a:t>
            </a:r>
          </a:p>
          <a:p>
            <a:pPr marL="342900" indent="-342900">
              <a:buChar char="•"/>
            </a:pPr>
            <a:r>
              <a:rPr lang="fi-FI" sz="2400" dirty="0"/>
              <a:t>Munajohtimessa hedelmöittynyt munasolu jakaantuu </a:t>
            </a:r>
            <a:r>
              <a:rPr lang="fi-FI" sz="2400" b="1" dirty="0"/>
              <a:t>nelisoluiseksi alkioksi</a:t>
            </a:r>
          </a:p>
          <a:p>
            <a:pPr marL="342900" indent="-342900">
              <a:buChar char="•"/>
            </a:pPr>
            <a:r>
              <a:rPr lang="fi-FI" sz="2400" dirty="0"/>
              <a:t>Alkio kiinnittyy kohdun seinämän limakalvolle ja sikiön kasvu voi alkaa</a:t>
            </a:r>
          </a:p>
          <a:p>
            <a:pPr marL="342900" indent="-342900">
              <a:buChar char="•"/>
            </a:pPr>
            <a:r>
              <a:rPr lang="fi-FI" sz="2400" dirty="0"/>
              <a:t>Sikiön kasvu tapahtuu </a:t>
            </a:r>
            <a:r>
              <a:rPr lang="fi-FI" sz="2400" b="1" dirty="0"/>
              <a:t>solujen lukumäärän ja koon jatkuvana kasvuna</a:t>
            </a:r>
          </a:p>
          <a:p>
            <a:pPr marL="342900" indent="-342900">
              <a:buChar char="•"/>
            </a:pPr>
            <a:r>
              <a:rPr lang="fi-FI" sz="2400" dirty="0"/>
              <a:t>Ensimmäisten raskausviikkojen aikana </a:t>
            </a:r>
            <a:r>
              <a:rPr lang="fi-FI" sz="2400" b="1" dirty="0"/>
              <a:t>kehitys on nopeaa</a:t>
            </a:r>
          </a:p>
          <a:p>
            <a:pPr marL="342900" indent="-342900"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1670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EF1D77-3E28-4FC2-B6A8-CC3D3B148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900" dirty="0"/>
              <a:t>Persoonallisuuden viisi ulottuvuutta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174272-69DB-E5C8-3472-B68BB4A83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4. </a:t>
            </a:r>
            <a:r>
              <a:rPr lang="fi-FI" sz="2400" b="1" dirty="0"/>
              <a:t>Ulospäinsuuntautuneisuus/</a:t>
            </a:r>
            <a:r>
              <a:rPr lang="fi-FI" sz="2400" b="1" dirty="0" err="1"/>
              <a:t>sisäänpäinsuuntautuneisuus</a:t>
            </a:r>
            <a:endParaRPr lang="fi-FI" sz="2400" b="1" dirty="0"/>
          </a:p>
          <a:p>
            <a:r>
              <a:rPr lang="fi-FI" sz="2400" dirty="0"/>
              <a:t>    Ekstroverttiys/</a:t>
            </a:r>
            <a:r>
              <a:rPr lang="fi-FI" sz="2400" dirty="0" err="1"/>
              <a:t>introverttiys</a:t>
            </a:r>
            <a:r>
              <a:rPr lang="fi-FI" sz="2400" dirty="0"/>
              <a:t>, seurallisuus, aktiivisuus, iloisuus</a:t>
            </a:r>
          </a:p>
          <a:p>
            <a:endParaRPr lang="fi-FI" sz="2400" dirty="0"/>
          </a:p>
          <a:p>
            <a:r>
              <a:rPr lang="fi-FI" sz="2400" b="1" dirty="0"/>
              <a:t>5. Avoimuus uusille kokemuksille</a:t>
            </a:r>
          </a:p>
          <a:p>
            <a:r>
              <a:rPr lang="fi-FI" sz="2400" dirty="0"/>
              <a:t>    Uteliaisuus ja mielikuvituksellisuus</a:t>
            </a:r>
          </a:p>
          <a:p>
            <a:r>
              <a:rPr lang="fi-FI" sz="2400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2351587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A74495-5292-EBC8-022A-9B6A85FDA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kehityksen tukeminen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903BB3-9E5F-A77C-535A-3324F24F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Hyvän varhaisen vuorovaikutuksen </a:t>
            </a:r>
            <a:r>
              <a:rPr lang="fi-FI" sz="2400" dirty="0"/>
              <a:t>seurauksena vauvalle kehittyy turvallinen kiintymyssuhde hoitajaansa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Vauvan </a:t>
            </a:r>
            <a:r>
              <a:rPr lang="fi-FI" sz="2400" b="1" dirty="0"/>
              <a:t>tarpeisiin tulee vastata</a:t>
            </a:r>
            <a:r>
              <a:rPr lang="fi-FI" sz="2400" dirty="0"/>
              <a:t> ja hänen tulee saada </a:t>
            </a:r>
            <a:r>
              <a:rPr lang="fi-FI" sz="2400" b="1" dirty="0"/>
              <a:t>osakseen rakkautta ja huolenpitoa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Turvallinen kiintymyssuhde </a:t>
            </a:r>
            <a:r>
              <a:rPr lang="fi-FI" sz="2400" b="1" dirty="0"/>
              <a:t>luo pohjan vauvan hyvinvoinnille</a:t>
            </a:r>
            <a:r>
              <a:rPr lang="fi-FI" sz="2400" dirty="0"/>
              <a:t>, hyvälle itsetunnolle, oppimiselle ja myönteiselle käsitykselle itsestä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4484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09CB0-7E39-45BB-8977-2678B84BA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kehityksen tukeminen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3BFA2A-ECC7-57F7-6148-4DA00DF7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957803"/>
            <a:ext cx="10869248" cy="321915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800" dirty="0"/>
              <a:t>Vanhempi </a:t>
            </a:r>
            <a:r>
              <a:rPr lang="fi-FI" sz="2800" b="1" dirty="0"/>
              <a:t>peilaa lapsen tunnetilaa </a:t>
            </a:r>
            <a:r>
              <a:rPr lang="fi-FI" sz="2800" dirty="0"/>
              <a:t>-&gt; vastaa hymyyn hymyllä</a:t>
            </a:r>
          </a:p>
          <a:p>
            <a:r>
              <a:rPr lang="fi-FI" sz="2800" dirty="0"/>
              <a:t>      itkuun surullisella ilmeellä ja lohduttamisella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800" dirty="0"/>
              <a:t>Vauvalle </a:t>
            </a:r>
            <a:r>
              <a:rPr lang="fi-FI" sz="2800" b="1" dirty="0"/>
              <a:t>syntyy ymmärrys </a:t>
            </a:r>
            <a:r>
              <a:rPr lang="fi-FI" sz="2800" dirty="0"/>
              <a:t>siitä, että hänen </a:t>
            </a:r>
            <a:r>
              <a:rPr lang="fi-FI" sz="2800" b="1" dirty="0"/>
              <a:t>tarpeitaan ja tunteitaan otetaan vastaan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800" b="1" dirty="0"/>
              <a:t>Mary S. </a:t>
            </a:r>
            <a:r>
              <a:rPr lang="fi-FI" sz="2800" b="1" dirty="0" err="1"/>
              <a:t>Ainsworthin</a:t>
            </a:r>
            <a:r>
              <a:rPr lang="fi-FI" sz="2800" b="1" dirty="0"/>
              <a:t> Kiintymyssuhdemalli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4932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C9FEE-0B6E-71FE-D08C-C189AAFE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kehityksen tukeminen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551DFA-00C9-7B40-946A-D5C7F88D1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Vanhemman hoivaavan kosketuksen kautta </a:t>
            </a:r>
            <a:r>
              <a:rPr lang="fi-FI" sz="2400" b="1" dirty="0"/>
              <a:t>vauvan kehonkuva hahmottuu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Kosketuksen kautta </a:t>
            </a:r>
            <a:r>
              <a:rPr lang="fi-FI" sz="2400" dirty="0"/>
              <a:t>vauva aistii, että hänen </a:t>
            </a:r>
            <a:r>
              <a:rPr lang="fi-FI" sz="2400" b="1" dirty="0"/>
              <a:t>kehonsa on hyvä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Se luo pohjan sille, </a:t>
            </a:r>
            <a:r>
              <a:rPr lang="fi-FI" sz="2400" b="1" dirty="0"/>
              <a:t>millaiseksi lapsi kokee itsensä suhteessa toisiin ihmisiin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Vaikka hoitaja joskus turhautuu ja väsyy vauvan käytökseen, ärtymys pitää purkaa muualle</a:t>
            </a:r>
          </a:p>
        </p:txBody>
      </p:sp>
    </p:spTree>
    <p:extLst>
      <p:ext uri="{BB962C8B-B14F-4D97-AF65-F5344CB8AC3E}">
        <p14:creationId xmlns:p14="http://schemas.microsoft.com/office/powerpoint/2010/main" val="1576097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EE39CC-4C7E-2783-7F13-ADF8CB4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Tärkeät asiat vauvan hoidossa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5BE635-9DDD-3181-AA12-B7368BA40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Perustarpeista huolehtiminen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Ihokontakti, silittely, kosketus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Sylissä pitäminen ja kiireetön yhdessäolo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Vauvan tunteiden ymmärtäminen (peilaaminen) ja myötäeläminen niissä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Myönteinen vuorovaikutus ja virikkeet (yhteinen ilo, juttelu, hymyily, laulelu, </a:t>
            </a:r>
            <a:r>
              <a:rPr lang="fi-FI" sz="2400" dirty="0" err="1"/>
              <a:t>loruttelu</a:t>
            </a:r>
            <a:r>
              <a:rPr lang="fi-FI" sz="2400" dirty="0"/>
              <a:t>, katselukirjat, lelut)</a:t>
            </a:r>
          </a:p>
        </p:txBody>
      </p:sp>
    </p:spTree>
    <p:extLst>
      <p:ext uri="{BB962C8B-B14F-4D97-AF65-F5344CB8AC3E}">
        <p14:creationId xmlns:p14="http://schemas.microsoft.com/office/powerpoint/2010/main" val="3488889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775EC-B60B-6E1F-B582-20C109F37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Porinat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C2D4F7-F8B7-9E2F-0826-52DA276E3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800" dirty="0"/>
              <a:t>Kenellä kokemusta vauvan hoidosta?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800" dirty="0"/>
              <a:t>Millaisia ajatuksia/kokemuksia varhaisesta vuorovaikutuksesta 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0986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EBFCA-1A64-1069-FD6C-694EA265D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2EB583-E8D6-56A3-391A-85409C45B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/>
          </a:p>
          <a:p>
            <a:r>
              <a:rPr lang="fi-FI" b="1" dirty="0"/>
              <a:t>Ryhmä 1. </a:t>
            </a:r>
            <a:r>
              <a:rPr lang="fi-FI" dirty="0"/>
              <a:t>1-3 vuotiaan kasvu, kehitys ja taidot</a:t>
            </a:r>
          </a:p>
          <a:p>
            <a:r>
              <a:rPr lang="fi-FI" dirty="0"/>
              <a:t>Mitä asioita sinä hoitajana voit tehdä tukeaksesi kasvua ja oppimista?</a:t>
            </a:r>
          </a:p>
          <a:p>
            <a:pPr marL="457200" indent="-457200">
              <a:buAutoNum type="arabicPeriod"/>
            </a:pPr>
            <a:endParaRPr lang="fi-FI" dirty="0"/>
          </a:p>
          <a:p>
            <a:r>
              <a:rPr lang="fi-FI" b="1" dirty="0"/>
              <a:t>Ryhmä 2. </a:t>
            </a:r>
            <a:r>
              <a:rPr lang="fi-FI" dirty="0"/>
              <a:t>3-6 vuotiaan kasvu, kehitys ja taidot</a:t>
            </a:r>
          </a:p>
          <a:p>
            <a:r>
              <a:rPr lang="fi-FI" dirty="0"/>
              <a:t>Mitä asioita sinä hoitajana voit tehdä tukeaksesi kasvua ja oppimista?</a:t>
            </a:r>
          </a:p>
          <a:p>
            <a:pPr marL="457200" indent="-457200">
              <a:buAutoNum type="arabicPeriod"/>
            </a:pPr>
            <a:endParaRPr lang="fi-FI" dirty="0"/>
          </a:p>
          <a:p>
            <a:r>
              <a:rPr lang="fi-FI" b="1" dirty="0"/>
              <a:t>Ryhmä 3. </a:t>
            </a:r>
            <a:r>
              <a:rPr lang="fi-FI" dirty="0"/>
              <a:t>7-12 kouluikäisen kasvu, kehitys ja taidot</a:t>
            </a:r>
          </a:p>
          <a:p>
            <a:r>
              <a:rPr lang="fi-FI" dirty="0"/>
              <a:t>Mitä asioita sinä hoitajana voit tehdä tukeaksesi kasvua ja oppimista?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6054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EDDCD6-7E0A-8F15-DF9A-36AB16AC2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AAF7D5-45DB-CEFC-978F-915F490DC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Voit käyttää lähteenä mm.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Oppikirjaa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mml.fi, vanhempainnetti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terveyskirjasto.fi</a:t>
            </a: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K-S Hyvinvointialueen sivuja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957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4A02F-EFE7-40CA-4005-FA982D462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Sikiön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A10A05-6E3E-5EE6-E6F2-BC95B7B39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buChar char="•"/>
            </a:pPr>
            <a:r>
              <a:rPr lang="fi-FI" sz="2400" dirty="0"/>
              <a:t>Kun </a:t>
            </a:r>
            <a:r>
              <a:rPr lang="fi-FI" sz="2400" b="1" dirty="0"/>
              <a:t>12. raskausviikko</a:t>
            </a:r>
            <a:r>
              <a:rPr lang="fi-FI" sz="2400" dirty="0"/>
              <a:t> on kulunut, sikiön kehityksen kannalta kriittisimmät vaiheet alkavat olla takana</a:t>
            </a:r>
          </a:p>
          <a:p>
            <a:pPr marL="342900" indent="-342900">
              <a:buChar char="•"/>
            </a:pPr>
            <a:r>
              <a:rPr lang="fi-FI" sz="2400" dirty="0"/>
              <a:t>Raskausaika kestää noin </a:t>
            </a:r>
            <a:r>
              <a:rPr lang="fi-FI" sz="2400" b="1" dirty="0"/>
              <a:t>40 viikkoa</a:t>
            </a:r>
          </a:p>
          <a:p>
            <a:pPr marL="342900" indent="-342900">
              <a:buChar char="•"/>
            </a:pPr>
            <a:r>
              <a:rPr lang="fi-FI" sz="2400" dirty="0"/>
              <a:t>Perimän lisäksi sikiön kasvua ohjaa </a:t>
            </a:r>
            <a:r>
              <a:rPr lang="fi-FI" sz="2400" b="1" dirty="0"/>
              <a:t>sikiöaikainen ympäristö</a:t>
            </a:r>
            <a:r>
              <a:rPr lang="fi-FI" sz="2400" dirty="0"/>
              <a:t> (äidin fyysinen, psyykkinen vointi sekä kohdun olosuhteet) vaikuttavat </a:t>
            </a:r>
            <a:r>
              <a:rPr lang="fi-FI" sz="2400" b="1" dirty="0"/>
              <a:t>hermoston ja elinten </a:t>
            </a:r>
            <a:r>
              <a:rPr lang="fi-FI" sz="2400" dirty="0"/>
              <a:t>kehitykseen</a:t>
            </a:r>
          </a:p>
          <a:p>
            <a:pPr marL="342900" indent="-342900">
              <a:buChar char="•"/>
            </a:pPr>
            <a:r>
              <a:rPr lang="fi-FI" sz="2400" dirty="0"/>
              <a:t>Pelkkä raskausaika ei määritä lapsen tulevaisuutta, </a:t>
            </a:r>
            <a:r>
              <a:rPr lang="fi-FI" sz="2400" b="1" dirty="0"/>
              <a:t>aivot ja hermosto muovautuvat ensimmäisinä elinvuosina ja koko elämän </a:t>
            </a:r>
          </a:p>
          <a:p>
            <a:pPr marL="342900" indent="-342900"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1613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4F223-8F95-AA77-05AA-7BE4D146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Sikiön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14A8F-B967-0BBE-003B-EC9F7241F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3202814"/>
            <a:ext cx="10869248" cy="2974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fi-FI" sz="2200" dirty="0"/>
              <a:t>Pelkkä raskausaika ei määritä lapsen tulevaisuutta, </a:t>
            </a:r>
            <a:r>
              <a:rPr lang="fi-FI" sz="2200" b="1" dirty="0"/>
              <a:t>aivot ja hermosto muovautuvat ensimmäisinä elinvuosina ja koko elämän </a:t>
            </a:r>
            <a:endParaRPr lang="fi-FI" dirty="0"/>
          </a:p>
          <a:p>
            <a:pPr marL="342900" indent="-342900">
              <a:buFont typeface="Arial,Sans-Serif"/>
              <a:buChar char="•"/>
            </a:pPr>
            <a:r>
              <a:rPr lang="fi-FI" sz="2200" b="1" dirty="0"/>
              <a:t>Hyvä hoito ja myönteinen vuorovaikutus</a:t>
            </a:r>
            <a:r>
              <a:rPr lang="fi-FI" sz="2200" dirty="0"/>
              <a:t> tukevat lapsen kehitystä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22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32F91F-9316-D3A2-2E8B-52009E10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Riskitekijät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2C8A40-9BE5-2F4E-F708-C1A4E3719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Raskaudenaikainen stressi</a:t>
            </a:r>
          </a:p>
          <a:p>
            <a:pPr marL="342900" indent="-342900">
              <a:buChar char="•"/>
            </a:pPr>
            <a:r>
              <a:rPr lang="fi-FI" dirty="0"/>
              <a:t>Masennus ja ahdistuneisuus</a:t>
            </a:r>
          </a:p>
          <a:p>
            <a:pPr marL="342900" indent="-342900">
              <a:buChar char="•"/>
            </a:pPr>
            <a:r>
              <a:rPr lang="fi-FI" dirty="0"/>
              <a:t>Tietyt ravintoaineet</a:t>
            </a:r>
          </a:p>
          <a:p>
            <a:pPr marL="342900" indent="-342900">
              <a:buChar char="•"/>
            </a:pPr>
            <a:r>
              <a:rPr lang="fi-FI" dirty="0"/>
              <a:t>Lyhyt raskausaika</a:t>
            </a:r>
          </a:p>
          <a:p>
            <a:pPr marL="342900" indent="-342900">
              <a:buChar char="•"/>
            </a:pPr>
            <a:r>
              <a:rPr lang="fi-FI" dirty="0"/>
              <a:t>Alkoholi ja päihteet</a:t>
            </a:r>
          </a:p>
          <a:p>
            <a:pPr marL="342900" indent="-342900">
              <a:buChar char="•"/>
            </a:pPr>
            <a:r>
              <a:rPr lang="fi-FI" dirty="0"/>
              <a:t>Kemialliset aineet ja ilmansaasteet</a:t>
            </a:r>
          </a:p>
        </p:txBody>
      </p:sp>
    </p:spTree>
    <p:extLst>
      <p:ext uri="{BB962C8B-B14F-4D97-AF65-F5344CB8AC3E}">
        <p14:creationId xmlns:p14="http://schemas.microsoft.com/office/powerpoint/2010/main" val="31698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34954B-79C4-22A9-A3DB-E4C8467B9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A8B8F5-BE07-474E-EC87-87C5CC073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3067115"/>
            <a:ext cx="10869248" cy="310984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>
              <a:buChar char="•"/>
            </a:pPr>
            <a:r>
              <a:rPr lang="fi-FI" sz="2400" dirty="0"/>
              <a:t>49-52 cm pituus</a:t>
            </a:r>
          </a:p>
          <a:p>
            <a:pPr marL="342900" indent="-342900">
              <a:buChar char="•"/>
            </a:pPr>
            <a:r>
              <a:rPr lang="fi-FI" sz="2400" dirty="0"/>
              <a:t>3000g- 4000g paino</a:t>
            </a:r>
          </a:p>
          <a:p>
            <a:pPr marL="342900" indent="-342900">
              <a:buChar char="•"/>
            </a:pPr>
            <a:r>
              <a:rPr lang="fi-FI" sz="2400" dirty="0"/>
              <a:t>Päänympärys noin 35 cm</a:t>
            </a:r>
          </a:p>
          <a:p>
            <a:pPr marL="342900" indent="-342900">
              <a:buChar char="•"/>
            </a:pPr>
            <a:r>
              <a:rPr lang="fi-FI" sz="2400" dirty="0"/>
              <a:t>Ensimmäinen haaste on </a:t>
            </a:r>
            <a:r>
              <a:rPr lang="fi-FI" sz="2400" b="1" dirty="0"/>
              <a:t>elintoimintojen sopeuttaminen kohdun ulkopuoliseen elämään</a:t>
            </a:r>
          </a:p>
          <a:p>
            <a:pPr marL="342900" indent="-342900">
              <a:buChar char="•"/>
            </a:pPr>
            <a:r>
              <a:rPr lang="fi-FI" sz="2400" dirty="0"/>
              <a:t>Ihokontakti vanhemman kanssa</a:t>
            </a:r>
          </a:p>
        </p:txBody>
      </p:sp>
    </p:spTree>
    <p:extLst>
      <p:ext uri="{BB962C8B-B14F-4D97-AF65-F5344CB8AC3E}">
        <p14:creationId xmlns:p14="http://schemas.microsoft.com/office/powerpoint/2010/main" val="1745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C61A0-29F9-C727-0A21-40B700EF4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Kehitysrefleksit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3C395D-DDC9-717B-F193-32A4B7C4D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fi-FI" sz="2400" b="1" dirty="0"/>
              <a:t>Askeltaminen</a:t>
            </a:r>
            <a:r>
              <a:rPr lang="fi-FI" sz="2400" dirty="0"/>
              <a:t> eli kävelyrefleksi</a:t>
            </a:r>
          </a:p>
          <a:p>
            <a:r>
              <a:rPr lang="fi-FI" sz="2400" dirty="0"/>
              <a:t>       Muutaman ensimmäisen viikon ajan</a:t>
            </a:r>
          </a:p>
          <a:p>
            <a:r>
              <a:rPr lang="fi-FI" sz="2400" b="1" dirty="0"/>
              <a:t>2.    Tarttuminen</a:t>
            </a:r>
          </a:p>
          <a:p>
            <a:r>
              <a:rPr lang="fi-FI" sz="2400" dirty="0"/>
              <a:t>  Vauva tarttuu käteen koskeviin esineisiin, myös varpailla</a:t>
            </a:r>
          </a:p>
          <a:p>
            <a:r>
              <a:rPr lang="fi-FI" sz="2400" dirty="0"/>
              <a:t>        Häviää kolmen kuukauden ikään</a:t>
            </a:r>
          </a:p>
          <a:p>
            <a:endParaRPr lang="fi-FI" sz="2400" dirty="0"/>
          </a:p>
          <a:p>
            <a:pPr marL="457200" indent="-45720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9687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80629F-D0A3-D213-C8B0-FCFCDE05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Kehitysrefleksit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24E852-900A-41BE-CAA1-D5856AF18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/>
              <a:t>3. Hamuaminen ja imeminen</a:t>
            </a:r>
          </a:p>
          <a:p>
            <a:r>
              <a:rPr lang="fi-FI" dirty="0"/>
              <a:t>    Kun poskea kosketaan, vauva kääntää pään kosketuksen suuntaan, hamuaa rintaa ja alkaa      imeä, kestää ensimmäisten kuukausien ajan</a:t>
            </a:r>
          </a:p>
          <a:p>
            <a:endParaRPr lang="fi-FI" dirty="0"/>
          </a:p>
          <a:p>
            <a:r>
              <a:rPr lang="fi-FI" b="1" dirty="0"/>
              <a:t>4. Moron refleksi</a:t>
            </a:r>
          </a:p>
          <a:p>
            <a:r>
              <a:rPr lang="fi-FI" b="1" dirty="0"/>
              <a:t>   </a:t>
            </a:r>
            <a:r>
              <a:rPr lang="fi-FI" dirty="0"/>
              <a:t>Vauvan jalat ja kädet säpsähtää symmetrisesti kun kuuluu kova ääni tai vauvaa             kohotetaan niin että pää hieman putoaa, häviää noin 3 kk</a:t>
            </a:r>
          </a:p>
        </p:txBody>
      </p:sp>
    </p:spTree>
    <p:extLst>
      <p:ext uri="{BB962C8B-B14F-4D97-AF65-F5344CB8AC3E}">
        <p14:creationId xmlns:p14="http://schemas.microsoft.com/office/powerpoint/2010/main" val="429287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51232-0898-CA61-F862-E676E702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4FE4A9-0784-2AB7-A1A3-F59677A34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fi-FI" dirty="0"/>
              <a:t>Syöttäminen , D-vitamiini</a:t>
            </a:r>
          </a:p>
          <a:p>
            <a:pPr marL="342900" indent="-342900">
              <a:buChar char="•"/>
            </a:pPr>
            <a:r>
              <a:rPr lang="fi-FI"/>
              <a:t>Täysimetys 6 kk, osittaista imetystä voi jatkaa vuoden ikään tai sen jälkeenkin</a:t>
            </a:r>
          </a:p>
          <a:p>
            <a:pPr marL="342900" indent="-342900">
              <a:buChar char="•"/>
            </a:pPr>
            <a:r>
              <a:rPr lang="fi-FI"/>
              <a:t>Vaippojen vaihto</a:t>
            </a:r>
          </a:p>
          <a:p>
            <a:pPr marL="342900" indent="-342900">
              <a:buChar char="•"/>
            </a:pPr>
            <a:r>
              <a:rPr lang="fi-FI" dirty="0"/>
              <a:t>Ihon kunto</a:t>
            </a:r>
          </a:p>
          <a:p>
            <a:pPr marL="342900" indent="-342900">
              <a:buChar char="•"/>
            </a:pPr>
            <a:r>
              <a:rPr lang="fi-FI" dirty="0"/>
              <a:t>Vauvan turvallisuus esim. Hoitopöydällä</a:t>
            </a:r>
          </a:p>
          <a:p>
            <a:pPr marL="342900" indent="-342900">
              <a:buChar char="•"/>
            </a:pPr>
            <a:r>
              <a:rPr lang="fi-FI"/>
              <a:t>Tuttia jos levoton</a:t>
            </a:r>
          </a:p>
          <a:p>
            <a:pPr marL="342900" indent="-342900">
              <a:buChar char="•"/>
            </a:pPr>
            <a:r>
              <a:rPr lang="fi-FI" dirty="0"/>
              <a:t>Tutit ja pullot vaatii puhdistusta</a:t>
            </a:r>
          </a:p>
        </p:txBody>
      </p:sp>
    </p:spTree>
    <p:extLst>
      <p:ext uri="{BB962C8B-B14F-4D97-AF65-F5344CB8AC3E}">
        <p14:creationId xmlns:p14="http://schemas.microsoft.com/office/powerpoint/2010/main" val="3980194145"/>
      </p:ext>
    </p:extLst>
  </p:cSld>
  <p:clrMapOvr>
    <a:masterClrMapping/>
  </p:clrMapOvr>
</p:sld>
</file>

<file path=ppt/theme/theme1.xml><?xml version="1.0" encoding="utf-8"?>
<a:theme xmlns:a="http://schemas.openxmlformats.org/drawingml/2006/main" name="MatrixVTI">
  <a:themeElements>
    <a:clrScheme name="Custom 29">
      <a:dk1>
        <a:srgbClr val="000000"/>
      </a:dk1>
      <a:lt1>
        <a:sysClr val="window" lastClr="FFFFFF"/>
      </a:lt1>
      <a:dk2>
        <a:srgbClr val="465959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7967B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869</Words>
  <Application>Microsoft Office PowerPoint</Application>
  <PresentationFormat>Laajakuva</PresentationFormat>
  <Paragraphs>151</Paragraphs>
  <Slides>27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27</vt:i4>
      </vt:variant>
    </vt:vector>
  </HeadingPairs>
  <TitlesOfParts>
    <vt:vector size="33" baseType="lpstr">
      <vt:lpstr>Arial</vt:lpstr>
      <vt:lpstr>Arial,Sans-Serif</vt:lpstr>
      <vt:lpstr>Avenir Next LT Pro</vt:lpstr>
      <vt:lpstr>Bahnschrift</vt:lpstr>
      <vt:lpstr>Wingdings</vt:lpstr>
      <vt:lpstr>MatrixVTI</vt:lpstr>
      <vt:lpstr>Kasvu ja kehitys </vt:lpstr>
      <vt:lpstr>Sikiön kehitys</vt:lpstr>
      <vt:lpstr>Sikiön kehitys</vt:lpstr>
      <vt:lpstr>Sikiön kehitys</vt:lpstr>
      <vt:lpstr>Riskitekijät</vt:lpstr>
      <vt:lpstr>Vauva</vt:lpstr>
      <vt:lpstr>Kehitysrefleksit</vt:lpstr>
      <vt:lpstr>Kehitysrefleksit</vt:lpstr>
      <vt:lpstr>Vauvan hoito</vt:lpstr>
      <vt:lpstr>Vauvan hoito</vt:lpstr>
      <vt:lpstr>Imeväisikäinen</vt:lpstr>
      <vt:lpstr>Motorinen kehitys</vt:lpstr>
      <vt:lpstr>Motorinen kehitys etenee</vt:lpstr>
      <vt:lpstr>Sensomotorinen kehitys</vt:lpstr>
      <vt:lpstr>Temperamentti, persoonallisuus ja perusluottamus</vt:lpstr>
      <vt:lpstr>Temperamentti</vt:lpstr>
      <vt:lpstr>Persoonallisuus</vt:lpstr>
      <vt:lpstr>Persoonallisuus</vt:lpstr>
      <vt:lpstr>Persoonallisuuden viisi ulottuvuutta</vt:lpstr>
      <vt:lpstr>Persoonallisuuden viisi ulottuvuutta</vt:lpstr>
      <vt:lpstr>Vauvan kehityksen tukeminen</vt:lpstr>
      <vt:lpstr>Vauvan kehityksen tukeminen</vt:lpstr>
      <vt:lpstr>Vauvan kehityksen tukeminen</vt:lpstr>
      <vt:lpstr>Tärkeät asiat vauvan hoidossa</vt:lpstr>
      <vt:lpstr>Porinat</vt:lpstr>
      <vt:lpstr>Ryhmätehtävä:</vt:lpstr>
      <vt:lpstr>Ryhmätehtävä: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Susanna Kuhno</dc:creator>
  <cp:lastModifiedBy>Susanna Kuhno</cp:lastModifiedBy>
  <cp:revision>486</cp:revision>
  <dcterms:created xsi:type="dcterms:W3CDTF">2025-09-01T14:15:10Z</dcterms:created>
  <dcterms:modified xsi:type="dcterms:W3CDTF">2025-09-01T18:29:10Z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2025-09-01T14:15:15Z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8e7fd889-3a7f-4241-9344-a8e51d18b770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10, 3, 0, 2</vt:lpwstr>
  </property>
</Properties>
</file>