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797675" cy="992822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82" d="100"/>
          <a:sy n="82" d="100"/>
        </p:scale>
        <p:origin x="5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5C7A3-68CA-4E84-BB06-F4C6417CD7AE}" type="datetimeFigureOut">
              <a:rPr lang="fi-FI" smtClean="0"/>
              <a:t>16.9.2025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F7243-7661-427B-979C-298B4ACBE3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491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0E5C60B-A1D0-4741-8F23-2668C97BA1E2}" type="datetimeFigureOut">
              <a:rPr lang="fi-FI" smtClean="0"/>
              <a:t>16.9.2025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5272442-06C2-4F06-9284-B688CC0E719F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46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C60B-A1D0-4741-8F23-2668C97BA1E2}" type="datetimeFigureOut">
              <a:rPr lang="fi-FI" smtClean="0"/>
              <a:t>16.9.2025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2442-06C2-4F06-9284-B688CC0E71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4968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C60B-A1D0-4741-8F23-2668C97BA1E2}" type="datetimeFigureOut">
              <a:rPr lang="fi-FI" smtClean="0"/>
              <a:t>16.9.2025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2442-06C2-4F06-9284-B688CC0E719F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117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C60B-A1D0-4741-8F23-2668C97BA1E2}" type="datetimeFigureOut">
              <a:rPr lang="fi-FI" smtClean="0"/>
              <a:t>16.9.2025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2442-06C2-4F06-9284-B688CC0E719F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485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C60B-A1D0-4741-8F23-2668C97BA1E2}" type="datetimeFigureOut">
              <a:rPr lang="fi-FI" smtClean="0"/>
              <a:t>16.9.2025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2442-06C2-4F06-9284-B688CC0E71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3401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C60B-A1D0-4741-8F23-2668C97BA1E2}" type="datetimeFigureOut">
              <a:rPr lang="fi-FI" smtClean="0"/>
              <a:t>16.9.2025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2442-06C2-4F06-9284-B688CC0E719F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242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C60B-A1D0-4741-8F23-2668C97BA1E2}" type="datetimeFigureOut">
              <a:rPr lang="fi-FI" smtClean="0"/>
              <a:t>16.9.2025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2442-06C2-4F06-9284-B688CC0E719F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014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C60B-A1D0-4741-8F23-2668C97BA1E2}" type="datetimeFigureOut">
              <a:rPr lang="fi-FI" smtClean="0"/>
              <a:t>16.9.2025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2442-06C2-4F06-9284-B688CC0E719F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504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C60B-A1D0-4741-8F23-2668C97BA1E2}" type="datetimeFigureOut">
              <a:rPr lang="fi-FI" smtClean="0"/>
              <a:t>16.9.2025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2442-06C2-4F06-9284-B688CC0E719F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68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C60B-A1D0-4741-8F23-2668C97BA1E2}" type="datetimeFigureOut">
              <a:rPr lang="fi-FI" smtClean="0"/>
              <a:t>16.9.2025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2442-06C2-4F06-9284-B688CC0E71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44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C60B-A1D0-4741-8F23-2668C97BA1E2}" type="datetimeFigureOut">
              <a:rPr lang="fi-FI" smtClean="0"/>
              <a:t>16.9.2025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2442-06C2-4F06-9284-B688CC0E719F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527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C60B-A1D0-4741-8F23-2668C97BA1E2}" type="datetimeFigureOut">
              <a:rPr lang="fi-FI" smtClean="0"/>
              <a:t>16.9.2025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2442-06C2-4F06-9284-B688CC0E71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8421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C60B-A1D0-4741-8F23-2668C97BA1E2}" type="datetimeFigureOut">
              <a:rPr lang="fi-FI" smtClean="0"/>
              <a:t>16.9.2025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2442-06C2-4F06-9284-B688CC0E719F}" type="slidenum">
              <a:rPr lang="fi-FI" smtClean="0"/>
              <a:t>‹#›</a:t>
            </a:fld>
            <a:endParaRPr lang="fi-FI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438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C60B-A1D0-4741-8F23-2668C97BA1E2}" type="datetimeFigureOut">
              <a:rPr lang="fi-FI" smtClean="0"/>
              <a:t>16.9.2025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2442-06C2-4F06-9284-B688CC0E719F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910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C60B-A1D0-4741-8F23-2668C97BA1E2}" type="datetimeFigureOut">
              <a:rPr lang="fi-FI" smtClean="0"/>
              <a:t>16.9.2025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2442-06C2-4F06-9284-B688CC0E71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9761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C60B-A1D0-4741-8F23-2668C97BA1E2}" type="datetimeFigureOut">
              <a:rPr lang="fi-FI" smtClean="0"/>
              <a:t>16.9.2025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2442-06C2-4F06-9284-B688CC0E719F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67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C60B-A1D0-4741-8F23-2668C97BA1E2}" type="datetimeFigureOut">
              <a:rPr lang="fi-FI" smtClean="0"/>
              <a:t>16.9.2025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2442-06C2-4F06-9284-B688CC0E71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2351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E5C60B-A1D0-4741-8F23-2668C97BA1E2}" type="datetimeFigureOut">
              <a:rPr lang="fi-FI" smtClean="0"/>
              <a:t>16.9.2025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5272442-06C2-4F06-9284-B688CC0E71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848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Ikääntyminen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705731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95401" y="867747"/>
            <a:ext cx="9601196" cy="5008121"/>
          </a:xfrm>
        </p:spPr>
        <p:txBody>
          <a:bodyPr>
            <a:normAutofit/>
          </a:bodyPr>
          <a:lstStyle/>
          <a:p>
            <a:r>
              <a:rPr lang="fi-FI" sz="3200" dirty="0"/>
              <a:t>Ihminen </a:t>
            </a:r>
            <a:r>
              <a:rPr lang="fi-FI" sz="3200" b="1" dirty="0"/>
              <a:t>kypsyy pikkuhiljaa </a:t>
            </a:r>
            <a:r>
              <a:rPr lang="fi-FI" sz="3200" dirty="0"/>
              <a:t>luopumaan kuolemattomuuden illuusiosta ja saavuttaa siten varmuuden oman ainutkertaisen elämänsä merkityksellisyydestä</a:t>
            </a:r>
          </a:p>
          <a:p>
            <a:r>
              <a:rPr lang="fi-FI" sz="3200" b="1" dirty="0"/>
              <a:t>Elämän merkityksen löytymisen ansiosta </a:t>
            </a:r>
            <a:r>
              <a:rPr lang="fi-FI" sz="3200" dirty="0"/>
              <a:t>ihminen voi myös luopua vallan ja aseman tavoittelusta ja kykenee kohtaamaan vanhuuteen liittyvät menetykset ilman, että tuntisi joutuneensa luovuttamaan</a:t>
            </a:r>
          </a:p>
        </p:txBody>
      </p:sp>
    </p:spTree>
    <p:extLst>
      <p:ext uri="{BB962C8B-B14F-4D97-AF65-F5344CB8AC3E}">
        <p14:creationId xmlns:p14="http://schemas.microsoft.com/office/powerpoint/2010/main" val="2774910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95401" y="783771"/>
            <a:ext cx="9601196" cy="5092097"/>
          </a:xfrm>
        </p:spPr>
        <p:txBody>
          <a:bodyPr>
            <a:normAutofit/>
          </a:bodyPr>
          <a:lstStyle/>
          <a:p>
            <a:r>
              <a:rPr lang="fi-FI" sz="3200" dirty="0"/>
              <a:t>Näkökulman ongelmina on pidetty sen kehitystehtävien oletettua </a:t>
            </a:r>
            <a:r>
              <a:rPr lang="fi-FI" sz="3200" b="1" dirty="0"/>
              <a:t>yleispätevyyttä eli viisauden tavoittelua pidetään siinä ajasta ja kulttuurista riippumattomana asiana</a:t>
            </a:r>
          </a:p>
          <a:p>
            <a:endParaRPr lang="fi-FI" sz="3200" dirty="0"/>
          </a:p>
          <a:p>
            <a:r>
              <a:rPr lang="fi-FI" sz="3200" dirty="0"/>
              <a:t>Nykyään toisaalta pinnalla on käsitys, että onnistunutta vanhenemista on vain </a:t>
            </a:r>
            <a:r>
              <a:rPr lang="fi-FI" sz="3200" b="1" dirty="0"/>
              <a:t>aktiivinen ja osallistuva </a:t>
            </a:r>
            <a:r>
              <a:rPr lang="fi-FI" sz="3200" dirty="0"/>
              <a:t>vanheneminen</a:t>
            </a:r>
          </a:p>
        </p:txBody>
      </p:sp>
    </p:spTree>
    <p:extLst>
      <p:ext uri="{BB962C8B-B14F-4D97-AF65-F5344CB8AC3E}">
        <p14:creationId xmlns:p14="http://schemas.microsoft.com/office/powerpoint/2010/main" val="4025263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95401" y="989045"/>
            <a:ext cx="9601196" cy="4886823"/>
          </a:xfrm>
        </p:spPr>
        <p:txBody>
          <a:bodyPr/>
          <a:lstStyle/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sz="3200" dirty="0"/>
              <a:t>Ryhmäporina: Millainen vanheneminen on hyvää ja onnistunutta ja kuka sen määrittelee?</a:t>
            </a:r>
          </a:p>
        </p:txBody>
      </p:sp>
    </p:spTree>
    <p:extLst>
      <p:ext uri="{BB962C8B-B14F-4D97-AF65-F5344CB8AC3E}">
        <p14:creationId xmlns:p14="http://schemas.microsoft.com/office/powerpoint/2010/main" val="4069650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95401" y="1082351"/>
            <a:ext cx="9601196" cy="4793517"/>
          </a:xfrm>
        </p:spPr>
        <p:txBody>
          <a:bodyPr>
            <a:normAutofit lnSpcReduction="10000"/>
          </a:bodyPr>
          <a:lstStyle/>
          <a:p>
            <a:r>
              <a:rPr lang="fi-FI" sz="3200" dirty="0"/>
              <a:t>Jokainen kokee ikääntymisen omalla tavallaan, sillä ikääntyneiden </a:t>
            </a:r>
            <a:r>
              <a:rPr lang="fi-FI" sz="3200" b="1" dirty="0"/>
              <a:t>toiveet ja tarpeet ovat hyvin erilaiset</a:t>
            </a:r>
          </a:p>
          <a:p>
            <a:endParaRPr lang="fi-FI" sz="3200" dirty="0"/>
          </a:p>
          <a:p>
            <a:r>
              <a:rPr lang="fi-FI" sz="3200" dirty="0"/>
              <a:t>Myös </a:t>
            </a:r>
            <a:r>
              <a:rPr lang="fi-FI" sz="3200" b="1" dirty="0"/>
              <a:t>aikakausi ja kulttuuri </a:t>
            </a:r>
            <a:r>
              <a:rPr lang="fi-FI" sz="3200" dirty="0"/>
              <a:t>sekä yhteiskunnan </a:t>
            </a:r>
            <a:r>
              <a:rPr lang="fi-FI" sz="3200" b="1" dirty="0"/>
              <a:t>vallalla olevat käsitykset </a:t>
            </a:r>
            <a:r>
              <a:rPr lang="fi-FI" sz="3200" dirty="0"/>
              <a:t>muokkaavat ajatuksiamme ikääntymisestä ja vanhuudesta</a:t>
            </a:r>
          </a:p>
          <a:p>
            <a:r>
              <a:rPr lang="fi-FI" sz="3200" dirty="0"/>
              <a:t>Suomessa vallalla oleviin käsityksiin ovat viime vuosina vaikuttaneet :</a:t>
            </a:r>
          </a:p>
          <a:p>
            <a:pPr marL="0" indent="0">
              <a:buNone/>
            </a:pP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747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95401" y="1678488"/>
            <a:ext cx="9601196" cy="3322720"/>
          </a:xfrm>
        </p:spPr>
        <p:txBody>
          <a:bodyPr>
            <a:normAutofit lnSpcReduction="10000"/>
          </a:bodyPr>
          <a:lstStyle/>
          <a:p>
            <a:r>
              <a:rPr lang="fi-FI" sz="3600" dirty="0"/>
              <a:t>Eliniän pidentyminen</a:t>
            </a:r>
          </a:p>
          <a:p>
            <a:r>
              <a:rPr lang="fi-FI" sz="3600" dirty="0"/>
              <a:t>Ikääntyvien suhteellisen määrän kasvu</a:t>
            </a:r>
          </a:p>
          <a:p>
            <a:r>
              <a:rPr lang="fi-FI" sz="3600" dirty="0"/>
              <a:t>Toimintakyvyn yksilöllisyys</a:t>
            </a:r>
          </a:p>
          <a:p>
            <a:r>
              <a:rPr lang="fi-FI" sz="3600" dirty="0"/>
              <a:t>Eläketurvan ja toimeentulon parantuminen</a:t>
            </a:r>
          </a:p>
          <a:p>
            <a:pPr marL="0" indent="0">
              <a:buNone/>
            </a:pPr>
            <a:r>
              <a:rPr lang="fi-FI" sz="3600" dirty="0"/>
              <a:t>   ( ikääntyneiden taloudelliset resurssit)</a:t>
            </a:r>
          </a:p>
        </p:txBody>
      </p:sp>
    </p:spTree>
    <p:extLst>
      <p:ext uri="{BB962C8B-B14F-4D97-AF65-F5344CB8AC3E}">
        <p14:creationId xmlns:p14="http://schemas.microsoft.com/office/powerpoint/2010/main" val="4238616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95401" y="1177446"/>
            <a:ext cx="9601196" cy="4698421"/>
          </a:xfrm>
        </p:spPr>
        <p:txBody>
          <a:bodyPr>
            <a:normAutofit fontScale="92500" lnSpcReduction="20000"/>
          </a:bodyPr>
          <a:lstStyle/>
          <a:p>
            <a:r>
              <a:rPr lang="fi-FI" sz="2800" dirty="0"/>
              <a:t>Oletettavissa oleva elinikä vuonna 2024 syntyneillä </a:t>
            </a:r>
            <a:r>
              <a:rPr lang="fi-FI" sz="2800" b="1" dirty="0"/>
              <a:t>tytöllä</a:t>
            </a:r>
            <a:r>
              <a:rPr lang="fi-FI" sz="2800" dirty="0"/>
              <a:t> </a:t>
            </a:r>
          </a:p>
          <a:p>
            <a:pPr marL="0" indent="0">
              <a:buNone/>
            </a:pPr>
            <a:r>
              <a:rPr lang="fi-FI" sz="2800" b="1" dirty="0"/>
              <a:t>    84,8 vuotta ja pojalla 79,6 vuotta</a:t>
            </a:r>
          </a:p>
          <a:p>
            <a:pPr marL="0" indent="0">
              <a:buNone/>
            </a:pPr>
            <a:endParaRPr lang="fi-FI" sz="2800" b="1" dirty="0"/>
          </a:p>
          <a:p>
            <a:r>
              <a:rPr lang="fi-FI" sz="2800" dirty="0"/>
              <a:t>Vrt. vuonna 1971 syntyneellä tytöllä 74 v. ja pojalla 66 v. </a:t>
            </a:r>
          </a:p>
          <a:p>
            <a:pPr marL="0" indent="0">
              <a:buNone/>
            </a:pPr>
            <a:endParaRPr lang="fi-FI" sz="2800" b="1" dirty="0"/>
          </a:p>
          <a:p>
            <a:r>
              <a:rPr lang="fi-FI" sz="2800" dirty="0"/>
              <a:t>Enää vanhuus ja eläkkeelle siirtyminen eivät kuulu ajattelutapana yhteen</a:t>
            </a:r>
          </a:p>
          <a:p>
            <a:r>
              <a:rPr lang="fi-FI" sz="2800" b="1" dirty="0"/>
              <a:t>Vanhuus on korvattu ikääntymisen käsitteellä</a:t>
            </a:r>
          </a:p>
          <a:p>
            <a:r>
              <a:rPr lang="fi-FI" sz="2800" dirty="0"/>
              <a:t> Oleellista on korostaa ikääntymisen </a:t>
            </a:r>
            <a:r>
              <a:rPr lang="fi-FI" sz="2800" b="1" dirty="0"/>
              <a:t>yksilöllisyyttä ja nähdä ikääntyminen käsitteenä laajasti</a:t>
            </a:r>
          </a:p>
        </p:txBody>
      </p:sp>
    </p:spTree>
    <p:extLst>
      <p:ext uri="{BB962C8B-B14F-4D97-AF65-F5344CB8AC3E}">
        <p14:creationId xmlns:p14="http://schemas.microsoft.com/office/powerpoint/2010/main" val="556558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Ikääntymisen viisi ulottuvuutta</a:t>
            </a:r>
            <a:br>
              <a:rPr lang="fi-FI" dirty="0"/>
            </a:br>
            <a:r>
              <a:rPr lang="fi-FI" dirty="0"/>
              <a:t>Peter </a:t>
            </a:r>
            <a:r>
              <a:rPr lang="fi-FI" dirty="0" err="1"/>
              <a:t>Laslett</a:t>
            </a:r>
            <a:r>
              <a:rPr lang="fi-FI" dirty="0"/>
              <a:t>/ sosiologi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95401" y="2425959"/>
            <a:ext cx="9601196" cy="3797559"/>
          </a:xfrm>
        </p:spPr>
        <p:txBody>
          <a:bodyPr>
            <a:normAutofit/>
          </a:bodyPr>
          <a:lstStyle/>
          <a:p>
            <a:r>
              <a:rPr lang="fi-FI" sz="2800" dirty="0"/>
              <a:t>1. Kronologinen ikäkäsite – ilmaistaan kalenterivuosina</a:t>
            </a:r>
          </a:p>
          <a:p>
            <a:r>
              <a:rPr lang="fi-FI" sz="2800" dirty="0"/>
              <a:t>2. Biologinen ikäkäsite – miltä keho näyttää?</a:t>
            </a:r>
          </a:p>
          <a:p>
            <a:r>
              <a:rPr lang="fi-FI" sz="2800" dirty="0"/>
              <a:t>3. Sosiaalinen ikäkäsite – oikeudet, velvollisuudet, asenteet, normit</a:t>
            </a:r>
          </a:p>
          <a:p>
            <a:r>
              <a:rPr lang="fi-FI" sz="2800" dirty="0"/>
              <a:t>4. Subjektiivinen ikäkäsite – ihmisen oma arvio iästään</a:t>
            </a:r>
          </a:p>
          <a:p>
            <a:r>
              <a:rPr lang="fi-FI" sz="2800" dirty="0"/>
              <a:t>5. Persoonallinen ikäkäsite – ihmisen kokemukset ja tulkinnat    elämästä: tekemiset, saavutukset ja menetykset</a:t>
            </a:r>
          </a:p>
        </p:txBody>
      </p:sp>
    </p:spTree>
    <p:extLst>
      <p:ext uri="{BB962C8B-B14F-4D97-AF65-F5344CB8AC3E}">
        <p14:creationId xmlns:p14="http://schemas.microsoft.com/office/powerpoint/2010/main" val="3402964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Kolmas ja neljäs ikä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95401" y="2836506"/>
            <a:ext cx="9601196" cy="3039362"/>
          </a:xfrm>
        </p:spPr>
        <p:txBody>
          <a:bodyPr>
            <a:normAutofit/>
          </a:bodyPr>
          <a:lstStyle/>
          <a:p>
            <a:r>
              <a:rPr lang="fi-FI" sz="3200" dirty="0"/>
              <a:t>Yhä useammilla ihmisillä on työelämästä pois jäämisen jälkeen jopa parinkymmenen vuoden jakso, jota kutsutaan nimellä </a:t>
            </a:r>
            <a:r>
              <a:rPr lang="fi-FI" sz="3200" b="1" dirty="0"/>
              <a:t>kolmas ikä </a:t>
            </a:r>
            <a:r>
              <a:rPr lang="fi-FI" sz="3200" dirty="0"/>
              <a:t>( 60-80v)</a:t>
            </a:r>
          </a:p>
          <a:p>
            <a:r>
              <a:rPr lang="fi-FI" sz="3200" dirty="0"/>
              <a:t>Myöhempi ikävaihe on </a:t>
            </a:r>
            <a:r>
              <a:rPr lang="fi-FI" sz="3200" b="1" dirty="0"/>
              <a:t>neljäs ikä</a:t>
            </a:r>
          </a:p>
        </p:txBody>
      </p:sp>
    </p:spTree>
    <p:extLst>
      <p:ext uri="{BB962C8B-B14F-4D97-AF65-F5344CB8AC3E}">
        <p14:creationId xmlns:p14="http://schemas.microsoft.com/office/powerpoint/2010/main" val="323596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95401" y="811763"/>
            <a:ext cx="9601196" cy="5064105"/>
          </a:xfrm>
        </p:spPr>
        <p:txBody>
          <a:bodyPr>
            <a:normAutofit/>
          </a:bodyPr>
          <a:lstStyle/>
          <a:p>
            <a:r>
              <a:rPr lang="fi-FI" sz="3200" dirty="0"/>
              <a:t>Usein kolmatta ikää elävät ovat </a:t>
            </a:r>
            <a:r>
              <a:rPr lang="fi-FI" sz="3200" b="1" dirty="0"/>
              <a:t>tukea ja turvaa antava sukupolvi</a:t>
            </a:r>
          </a:p>
          <a:p>
            <a:pPr marL="0" indent="0">
              <a:buNone/>
            </a:pPr>
            <a:r>
              <a:rPr lang="fi-FI" sz="3200" dirty="0"/>
              <a:t>    (isovanhempina, omaishoitajina, järjestötyö, taloudellinen apu lapsille)</a:t>
            </a:r>
          </a:p>
          <a:p>
            <a:r>
              <a:rPr lang="fi-FI" sz="3200" dirty="0"/>
              <a:t>Ns. neljättä ikää elävillä </a:t>
            </a:r>
            <a:r>
              <a:rPr lang="fi-FI" sz="3200" b="1" dirty="0"/>
              <a:t>yli 85-vuotiailla avun tarve alkaa kuitenkin lisääntyä</a:t>
            </a:r>
          </a:p>
          <a:p>
            <a:r>
              <a:rPr lang="fi-FI" sz="3200" b="1" dirty="0"/>
              <a:t>Sairauksien todennäköisyys lisääntyy</a:t>
            </a:r>
            <a:r>
              <a:rPr lang="fi-FI" sz="3200" dirty="0"/>
              <a:t>, mutta niiden vaikutus toimintakykyyn ja päivittäiseen selviytymiseen on aina yksilöllinen</a:t>
            </a:r>
          </a:p>
        </p:txBody>
      </p:sp>
    </p:spTree>
    <p:extLst>
      <p:ext uri="{BB962C8B-B14F-4D97-AF65-F5344CB8AC3E}">
        <p14:creationId xmlns:p14="http://schemas.microsoft.com/office/powerpoint/2010/main" val="1981484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Minän</a:t>
            </a:r>
            <a:r>
              <a:rPr lang="fi-FI" dirty="0"/>
              <a:t> eheytyminen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Erik H. Erikson, </a:t>
            </a:r>
            <a:r>
              <a:rPr lang="fi-FI" sz="2800" dirty="0" err="1"/>
              <a:t>psykososiaalinen</a:t>
            </a:r>
            <a:r>
              <a:rPr lang="fi-FI" sz="2800" dirty="0"/>
              <a:t> kehitysteoria </a:t>
            </a:r>
            <a:r>
              <a:rPr lang="fi-FI" sz="2800" b="1" dirty="0"/>
              <a:t>kattaa ihmisen elämän syntymästä kuolemaan</a:t>
            </a:r>
          </a:p>
          <a:p>
            <a:r>
              <a:rPr lang="fi-FI" sz="2800" dirty="0"/>
              <a:t>Kulloinenkin kehitysvaihe sisältää </a:t>
            </a:r>
            <a:r>
              <a:rPr lang="fi-FI" sz="2800" b="1" dirty="0"/>
              <a:t>kehitysvaiheen/tehtävän</a:t>
            </a:r>
          </a:p>
          <a:p>
            <a:r>
              <a:rPr lang="fi-FI" sz="2800" dirty="0"/>
              <a:t>Hyvässä tilanteessa </a:t>
            </a:r>
            <a:r>
              <a:rPr lang="fi-FI" sz="2800" b="1" dirty="0"/>
              <a:t>jokainen uusi kehitysvaihe rakentuu edellisten varaan siten, että kehittyvä ihminen on tasapainossa itsensä ja ympäröivän todellisuuden kanssa</a:t>
            </a:r>
          </a:p>
        </p:txBody>
      </p:sp>
    </p:spTree>
    <p:extLst>
      <p:ext uri="{BB962C8B-B14F-4D97-AF65-F5344CB8AC3E}">
        <p14:creationId xmlns:p14="http://schemas.microsoft.com/office/powerpoint/2010/main" val="4212880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95401" y="914400"/>
            <a:ext cx="9601196" cy="4961468"/>
          </a:xfrm>
        </p:spPr>
        <p:txBody>
          <a:bodyPr>
            <a:normAutofit/>
          </a:bodyPr>
          <a:lstStyle/>
          <a:p>
            <a:r>
              <a:rPr lang="fi-FI" sz="2800" dirty="0"/>
              <a:t>Eriksonin mukaan vanhuuden kehitystehtävä ja </a:t>
            </a:r>
            <a:r>
              <a:rPr lang="fi-FI" sz="2800" dirty="0" err="1"/>
              <a:t>minän</a:t>
            </a:r>
            <a:r>
              <a:rPr lang="fi-FI" sz="2800" dirty="0"/>
              <a:t> eheytyminen, jolla </a:t>
            </a:r>
            <a:r>
              <a:rPr lang="fi-FI" sz="2800" b="1" dirty="0"/>
              <a:t>tarkoitetaan oman elämän hyväksymistä sellaisenaan kaikkine hyvine ja huonoine puolineen </a:t>
            </a:r>
          </a:p>
          <a:p>
            <a:endParaRPr lang="fi-FI" sz="2800" b="1" dirty="0"/>
          </a:p>
          <a:p>
            <a:r>
              <a:rPr lang="fi-FI" sz="2800" dirty="0"/>
              <a:t>Kun ihminen </a:t>
            </a:r>
            <a:r>
              <a:rPr lang="fi-FI" sz="2800" b="1" dirty="0"/>
              <a:t>pystyy hyväksymään eletyn elämänsä</a:t>
            </a:r>
            <a:r>
              <a:rPr lang="fi-FI" sz="2800" dirty="0"/>
              <a:t>, kuolemakin tuntuu hänestä luonnolliselta</a:t>
            </a:r>
          </a:p>
          <a:p>
            <a:r>
              <a:rPr lang="fi-FI" sz="2800" dirty="0"/>
              <a:t>Näin ollen </a:t>
            </a:r>
            <a:r>
              <a:rPr lang="fi-FI" sz="2800" b="1" dirty="0"/>
              <a:t>vanhuuden tärkein psykologinen haaste on kokonaisnäkemyksen saavuttaminen omasta elämästään</a:t>
            </a:r>
          </a:p>
        </p:txBody>
      </p:sp>
    </p:spTree>
    <p:extLst>
      <p:ext uri="{BB962C8B-B14F-4D97-AF65-F5344CB8AC3E}">
        <p14:creationId xmlns:p14="http://schemas.microsoft.com/office/powerpoint/2010/main" val="10287513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aninen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aninen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anine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</TotalTime>
  <Words>415</Words>
  <Application>Microsoft Office PowerPoint</Application>
  <PresentationFormat>Laajakuva</PresentationFormat>
  <Paragraphs>50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Calibri</vt:lpstr>
      <vt:lpstr>Garamond</vt:lpstr>
      <vt:lpstr>Orgaaninen</vt:lpstr>
      <vt:lpstr>Ikääntyminen</vt:lpstr>
      <vt:lpstr>PowerPoint-esitys</vt:lpstr>
      <vt:lpstr>PowerPoint-esitys</vt:lpstr>
      <vt:lpstr>PowerPoint-esitys</vt:lpstr>
      <vt:lpstr>Ikääntymisen viisi ulottuvuutta Peter Laslett/ sosiologi</vt:lpstr>
      <vt:lpstr>Kolmas ja neljäs ikä</vt:lpstr>
      <vt:lpstr>PowerPoint-esitys</vt:lpstr>
      <vt:lpstr>Minän eheytyminen</vt:lpstr>
      <vt:lpstr>PowerPoint-esitys</vt:lpstr>
      <vt:lpstr>PowerPoint-esitys</vt:lpstr>
      <vt:lpstr>PowerPoint-esitys</vt:lpstr>
      <vt:lpstr>PowerPoint-esitys</vt:lpstr>
    </vt:vector>
  </TitlesOfParts>
  <Company>Äänekosken ammatillisen koulutuksen kuntayhtymä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Ikääntyminen</dc:title>
  <dc:creator>Susanna Kuhno</dc:creator>
  <cp:lastModifiedBy>Susanna Kuhno</cp:lastModifiedBy>
  <cp:revision>11</cp:revision>
  <cp:lastPrinted>2014-11-10T13:04:36Z</cp:lastPrinted>
  <dcterms:created xsi:type="dcterms:W3CDTF">2014-11-10T12:20:32Z</dcterms:created>
  <dcterms:modified xsi:type="dcterms:W3CDTF">2025-09-16T13:42:04Z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da9c32a-bfae-405a-8b24-7b98e9ab8c95_Enabled">
    <vt:lpwstr>true</vt:lpwstr>
  </property>
  <property fmtid="{D5CDD505-2E9C-101B-9397-08002B2CF9AE}" pid="3" name="MSIP_Label_1da9c32a-bfae-405a-8b24-7b98e9ab8c95_SetDate">
    <vt:lpwstr>2024-01-08T15:02:22Z</vt:lpwstr>
  </property>
  <property fmtid="{D5CDD505-2E9C-101B-9397-08002B2CF9AE}" pid="4" name="MSIP_Label_1da9c32a-bfae-405a-8b24-7b98e9ab8c95_Method">
    <vt:lpwstr>Standard</vt:lpwstr>
  </property>
  <property fmtid="{D5CDD505-2E9C-101B-9397-08002B2CF9AE}" pid="5" name="MSIP_Label_1da9c32a-bfae-405a-8b24-7b98e9ab8c95_Name">
    <vt:lpwstr>Poke oletus</vt:lpwstr>
  </property>
  <property fmtid="{D5CDD505-2E9C-101B-9397-08002B2CF9AE}" pid="6" name="MSIP_Label_1da9c32a-bfae-405a-8b24-7b98e9ab8c95_SiteId">
    <vt:lpwstr>d9b5edb3-7859-4978-89c3-cadf9e5176b7</vt:lpwstr>
  </property>
  <property fmtid="{D5CDD505-2E9C-101B-9397-08002B2CF9AE}" pid="7" name="MSIP_Label_1da9c32a-bfae-405a-8b24-7b98e9ab8c95_ActionId">
    <vt:lpwstr>e24e70d4-ce5f-44fa-ab6a-c3561943f8fd</vt:lpwstr>
  </property>
  <property fmtid="{D5CDD505-2E9C-101B-9397-08002B2CF9AE}" pid="8" name="MSIP_Label_1da9c32a-bfae-405a-8b24-7b98e9ab8c95_ContentBits">
    <vt:lpwstr>0</vt:lpwstr>
  </property>
</Properties>
</file>