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7" r:id="rId5"/>
    <p:sldId id="258" r:id="rId6"/>
    <p:sldId id="260" r:id="rId7"/>
    <p:sldId id="261" r:id="rId8"/>
    <p:sldId id="268" r:id="rId9"/>
    <p:sldId id="269" r:id="rId10"/>
    <p:sldId id="263" r:id="rId11"/>
    <p:sldId id="264" r:id="rId12"/>
    <p:sldId id="265" r:id="rId13"/>
    <p:sldId id="266" r:id="rId14"/>
    <p:sldId id="270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737018-7195-4FCC-B986-89B7CFF41B86}" v="54" dt="2025-09-10T17:15:30.9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4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626140-BE06-4CFE-BFF0-819AF102D6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3177D0E-BF7E-43D6-9900-22D1CC9068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D65413-C61E-4F9A-B2FD-C06A5E2EB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24B6-656E-49EA-8980-01CBCBBFE5A9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81D24C8-F404-4ED1-8844-516C05B97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50615D-2553-4EDE-B832-04C3D8D5D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900B-BE1E-4709-B6BF-73080F7448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0396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350837-2A39-4BE2-9326-D2BDE284D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AA40597-ECE1-45DE-BB64-86ED4AB59E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46E95E-F70E-45EE-87B6-7EB7EEA9F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24B6-656E-49EA-8980-01CBCBBFE5A9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D99801-2319-4CBA-A78A-70153A0D5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C6D2B7B-B5AB-426A-BB45-CE57A19F5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900B-BE1E-4709-B6BF-73080F7448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93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821E318-27E8-47CF-A753-28F15D8377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479ED2D-0130-4A32-A961-1FEB2E104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29AC3FB-433F-4CA3-98FB-4C37EF5D8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24B6-656E-49EA-8980-01CBCBBFE5A9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18989C-8CA9-40A1-B90D-8660144A4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0AB38D-6B2A-4CC4-83C0-2D89ABBC1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900B-BE1E-4709-B6BF-73080F7448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5712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FC367F-3BD2-482A-8BC5-AE5FC6056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824E0E-4E3D-4A22-AA8C-38575C8D1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15B5BE5-D1F9-4034-8CB5-C4E006D01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24B6-656E-49EA-8980-01CBCBBFE5A9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63BEBF-F127-4C5D-886D-BE6E442D6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48C7723-8FF4-430D-9AA1-5803DFFE4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900B-BE1E-4709-B6BF-73080F7448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1103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C9A490-A20E-423D-8975-134428715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3A2D26B-0849-48E6-95D9-594A99872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BD32C2-596D-4EF7-9E93-8FE8D02D9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24B6-656E-49EA-8980-01CBCBBFE5A9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4B359C-1B25-41E1-ACB3-C226806E6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76449F6-5BE6-4D1A-B0F0-4C16909A7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900B-BE1E-4709-B6BF-73080F7448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883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6FDBCB-E768-498B-BC7A-C0DF2EA45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33247A-ECBF-4900-A445-FD94BCA53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DC523BB-EB7C-4526-8BBE-535D68B14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D68EC04-5E83-458B-919D-DDB44E11D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24B6-656E-49EA-8980-01CBCBBFE5A9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1FC8D93-88F6-4D90-A49E-3D2653AA4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AB44B47-5E4F-4609-9FF6-4C1289CD3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900B-BE1E-4709-B6BF-73080F7448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896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234648-DEB7-438A-BE2F-B91AA6FEC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E8B6DE9-86AF-4F9F-9510-8B72B2454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0AE705E-8D66-40DA-8D4F-67066D561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EA8EDF4-9F7D-4E05-91C9-70A97F2032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606138F-606F-4B5B-8474-BCB5007E2F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1D231F2-25BE-4FD2-8534-95B4AC582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24B6-656E-49EA-8980-01CBCBBFE5A9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C989C93-9F25-4CA1-8039-810E87808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C041D4B-6717-479D-8EE7-7081F8C3E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900B-BE1E-4709-B6BF-73080F7448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4971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3F495B-FAAB-45A5-A563-47D9936CF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AD355F4-0A5F-4A04-82D4-65A04A3DC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24B6-656E-49EA-8980-01CBCBBFE5A9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3A6B10D-F789-46BA-807F-70D661050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75764B8-F457-44D7-A9D1-85F2FC670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900B-BE1E-4709-B6BF-73080F7448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7791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8FF00BB-4F57-4A8E-A7D7-8EA06210D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24B6-656E-49EA-8980-01CBCBBFE5A9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6544B3D-739D-4009-BE8F-9B00365BF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BF1B7BF-A280-4DBE-9E27-0E7241FD3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900B-BE1E-4709-B6BF-73080F7448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9277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18D8B3-B5D5-42BD-BE7D-6DBD6454A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135CFE-861B-4B9D-AF7F-B9F99F622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32EDD03-A47B-4218-BD14-8012EAA66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231485E-9D59-4856-86E9-60AC5C8E8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24B6-656E-49EA-8980-01CBCBBFE5A9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CD7AC9A-C90D-4D04-86EA-B01090D87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5C731B7-D806-4288-98D7-937F9EC26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900B-BE1E-4709-B6BF-73080F7448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1578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FC08C7-8AE5-402B-9F0E-503B91EC9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DEE977B-6AC5-4335-830A-DE866D3891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32988C3-CE5F-47A4-B42D-5ADD2181BF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0FAC132-9BF1-4D27-B80E-C78F7EE67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24B6-656E-49EA-8980-01CBCBBFE5A9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F88130C-28CA-454C-97CB-1E406A7EE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5BD0D90-D0D2-4D49-B1AC-A9B889FEB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C900B-BE1E-4709-B6BF-73080F7448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8070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FACC741-3BC8-49D1-BD7A-D57FD4076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D09EAA8-D425-496E-89EF-D5FE852CB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F5EB0E-F56A-4538-9777-9526CEB6A5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424B6-656E-49EA-8980-01CBCBBFE5A9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1F7D31-D2FE-4F83-A7D8-042E67C772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E01B51-D0AD-4E31-A3A8-D13B775A2E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C900B-BE1E-4709-B6BF-73080F7448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6656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areena.yle.fi/1-203726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 descr="Käsi lukemassa pistekirjoitusta">
            <a:extLst>
              <a:ext uri="{FF2B5EF4-FFF2-40B4-BE49-F238E27FC236}">
                <a16:creationId xmlns:a16="http://schemas.microsoft.com/office/drawing/2014/main" id="{15BA4A83-9649-45F5-BA03-258065856D7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14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12C233D5-6402-4C01-94BE-C6FDF49DD7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Näkövammaisuus</a:t>
            </a:r>
          </a:p>
        </p:txBody>
      </p:sp>
    </p:spTree>
    <p:extLst>
      <p:ext uri="{BB962C8B-B14F-4D97-AF65-F5344CB8AC3E}">
        <p14:creationId xmlns:p14="http://schemas.microsoft.com/office/powerpoint/2010/main" val="369115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2F99CB63-6E3D-4F50-AC94-0143ACB20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 sz="4100" dirty="0">
                <a:solidFill>
                  <a:srgbClr val="FFFFFF"/>
                </a:solidFill>
              </a:rPr>
              <a:t>Ohjatessa näkövammaista lasta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4BC3AE-BDD3-4790-ABDC-107FD0370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fi-FI" dirty="0">
                <a:solidFill>
                  <a:srgbClr val="000000"/>
                </a:solidFill>
              </a:rPr>
              <a:t>Tarjoa lapselle mahdollisuus kokea ja tutkia päivittäistä ympäristöään. </a:t>
            </a:r>
          </a:p>
          <a:p>
            <a:r>
              <a:rPr lang="fi-FI" dirty="0">
                <a:solidFill>
                  <a:srgbClr val="000000"/>
                </a:solidFill>
              </a:rPr>
              <a:t>Tarjoa mahdollisuus saada kokemuksia ajankulusta ja kestosta. </a:t>
            </a:r>
          </a:p>
          <a:p>
            <a:r>
              <a:rPr lang="fi-FI" dirty="0">
                <a:solidFill>
                  <a:srgbClr val="000000"/>
                </a:solidFill>
              </a:rPr>
              <a:t>Anna mahdollisuus erilaisiin </a:t>
            </a:r>
            <a:r>
              <a:rPr lang="fi-FI" b="1" dirty="0">
                <a:solidFill>
                  <a:srgbClr val="000000"/>
                </a:solidFill>
              </a:rPr>
              <a:t>aistikokemuksiin</a:t>
            </a:r>
          </a:p>
          <a:p>
            <a:r>
              <a:rPr lang="fi-FI" dirty="0">
                <a:solidFill>
                  <a:srgbClr val="000000"/>
                </a:solidFill>
              </a:rPr>
              <a:t> Anna mahdollisuus kokea erilaisia määriä (paljon-vähän, suuri-pieni, kevyt-raskas)</a:t>
            </a:r>
          </a:p>
        </p:txBody>
      </p:sp>
    </p:spTree>
    <p:extLst>
      <p:ext uri="{BB962C8B-B14F-4D97-AF65-F5344CB8AC3E}">
        <p14:creationId xmlns:p14="http://schemas.microsoft.com/office/powerpoint/2010/main" val="144783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6B5BFDA8-E424-4575-9ED1-83DEEC978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 sz="4100" dirty="0">
                <a:solidFill>
                  <a:srgbClr val="FFFFFF"/>
                </a:solidFill>
              </a:rPr>
              <a:t>Ohjatessa</a:t>
            </a:r>
            <a:r>
              <a:rPr lang="fi-FI" dirty="0">
                <a:solidFill>
                  <a:srgbClr val="FFFFFF"/>
                </a:solidFill>
              </a:rPr>
              <a:t> näkövammais-</a:t>
            </a:r>
            <a:br>
              <a:rPr lang="fi-FI" dirty="0">
                <a:solidFill>
                  <a:srgbClr val="FFFFFF"/>
                </a:solidFill>
              </a:rPr>
            </a:br>
            <a:r>
              <a:rPr lang="fi-FI" dirty="0" err="1">
                <a:solidFill>
                  <a:srgbClr val="FFFFFF"/>
                </a:solidFill>
              </a:rPr>
              <a:t>ta</a:t>
            </a:r>
            <a:r>
              <a:rPr lang="fi-FI" dirty="0">
                <a:solidFill>
                  <a:srgbClr val="FFFFFF"/>
                </a:solidFill>
              </a:rPr>
              <a:t> lasta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74A821-7AA1-4A81-8D38-2CAB4C5F4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fi-FI" sz="2400" dirty="0">
                <a:solidFill>
                  <a:srgbClr val="000000"/>
                </a:solidFill>
              </a:rPr>
              <a:t>Tarjoa tilanteita, joissa voi kokea oman toiminnan seurauksia ja mahdollisuus </a:t>
            </a:r>
            <a:r>
              <a:rPr lang="fi-FI" sz="2400" b="1" dirty="0">
                <a:solidFill>
                  <a:srgbClr val="000000"/>
                </a:solidFill>
              </a:rPr>
              <a:t>kokea syy-seuraussuhde </a:t>
            </a:r>
            <a:r>
              <a:rPr lang="fi-FI" sz="2400" dirty="0">
                <a:solidFill>
                  <a:srgbClr val="000000"/>
                </a:solidFill>
              </a:rPr>
              <a:t>liittämällä tietty signaali tiettyyn toimintaan</a:t>
            </a:r>
          </a:p>
          <a:p>
            <a:r>
              <a:rPr lang="fi-FI" sz="2400" dirty="0">
                <a:solidFill>
                  <a:srgbClr val="000000"/>
                </a:solidFill>
              </a:rPr>
              <a:t>Pidä </a:t>
            </a:r>
            <a:r>
              <a:rPr lang="fi-FI" sz="2400" b="1" dirty="0">
                <a:solidFill>
                  <a:srgbClr val="000000"/>
                </a:solidFill>
              </a:rPr>
              <a:t>tavarat omilla tietyillä paikoillaan</a:t>
            </a:r>
            <a:r>
              <a:rPr lang="fi-FI" sz="2400" dirty="0">
                <a:solidFill>
                  <a:srgbClr val="000000"/>
                </a:solidFill>
              </a:rPr>
              <a:t>. Anna lapsen itse hakea ja viedä takaisin paikoilleen tavarat. Kerro, kun siirrät jotakin toiseen paikkaan.</a:t>
            </a:r>
          </a:p>
          <a:p>
            <a:r>
              <a:rPr lang="fi-FI" sz="2400" dirty="0">
                <a:solidFill>
                  <a:srgbClr val="000000"/>
                </a:solidFill>
              </a:rPr>
              <a:t>Anna lapsen </a:t>
            </a:r>
            <a:r>
              <a:rPr lang="fi-FI" sz="2400" b="1" dirty="0">
                <a:solidFill>
                  <a:srgbClr val="000000"/>
                </a:solidFill>
              </a:rPr>
              <a:t>itse hakea </a:t>
            </a:r>
            <a:r>
              <a:rPr lang="fi-FI" sz="2400" dirty="0">
                <a:solidFill>
                  <a:srgbClr val="000000"/>
                </a:solidFill>
              </a:rPr>
              <a:t>lattialle pudonneet tavarat. Kerro, mistä ne löytyvät, esim. auto on oikealla jalkasi vieressä</a:t>
            </a:r>
            <a:r>
              <a:rPr lang="fi-FI" sz="220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1619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9733624-CB77-406E-9066-FA9FD9FD7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 sz="4100" dirty="0">
                <a:solidFill>
                  <a:srgbClr val="FFFFFF"/>
                </a:solidFill>
              </a:rPr>
              <a:t>Ohjatessa näkövammaista lasta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4386F4-0D86-48E1-A2C2-CE9ED6E07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fi-FI" dirty="0">
                <a:solidFill>
                  <a:srgbClr val="000000"/>
                </a:solidFill>
              </a:rPr>
              <a:t>Tee kuvien ääriviivat ”näkyviksi” koholle sokealle lapselle esimerkiksi </a:t>
            </a:r>
            <a:r>
              <a:rPr lang="fi-FI" dirty="0" err="1">
                <a:solidFill>
                  <a:srgbClr val="000000"/>
                </a:solidFill>
              </a:rPr>
              <a:t>erikeepperillä</a:t>
            </a:r>
            <a:r>
              <a:rPr lang="fi-FI" dirty="0">
                <a:solidFill>
                  <a:srgbClr val="000000"/>
                </a:solidFill>
              </a:rPr>
              <a:t>.</a:t>
            </a:r>
          </a:p>
          <a:p>
            <a:r>
              <a:rPr lang="fi-FI" dirty="0">
                <a:solidFill>
                  <a:srgbClr val="000000"/>
                </a:solidFill>
              </a:rPr>
              <a:t>Mikäli lapsella on näönkäyttöä, hyödynnä se ohjauksessa (kontrastit, suurennokset, valaistus jne.)</a:t>
            </a:r>
          </a:p>
          <a:p>
            <a:r>
              <a:rPr lang="fi-FI" dirty="0">
                <a:solidFill>
                  <a:srgbClr val="000000"/>
                </a:solidFill>
              </a:rPr>
              <a:t>Struktuuri</a:t>
            </a:r>
          </a:p>
          <a:p>
            <a:pPr marL="0" indent="0">
              <a:buNone/>
            </a:pPr>
            <a:endParaRPr lang="fi-FI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400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9FE89611-2136-4E60-A839-4DA983080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 sz="3700" dirty="0">
                <a:solidFill>
                  <a:srgbClr val="FFFFFF"/>
                </a:solidFill>
              </a:rPr>
              <a:t>Näkövammaisen lapsen kanssa työskenneltäessä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57893F-65A9-4FC3-80D3-7227AF48B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fi-FI" sz="3200" dirty="0">
                <a:solidFill>
                  <a:srgbClr val="000000"/>
                </a:solidFill>
              </a:rPr>
              <a:t>Kuvaile</a:t>
            </a:r>
          </a:p>
          <a:p>
            <a:r>
              <a:rPr lang="fi-FI" sz="3200" dirty="0">
                <a:solidFill>
                  <a:srgbClr val="000000"/>
                </a:solidFill>
              </a:rPr>
              <a:t>Kosketa</a:t>
            </a:r>
          </a:p>
          <a:p>
            <a:r>
              <a:rPr lang="fi-FI" sz="3200" dirty="0">
                <a:solidFill>
                  <a:srgbClr val="000000"/>
                </a:solidFill>
              </a:rPr>
              <a:t>Nimeä</a:t>
            </a:r>
          </a:p>
          <a:p>
            <a:r>
              <a:rPr lang="fi-FI" sz="3200" dirty="0">
                <a:solidFill>
                  <a:srgbClr val="000000"/>
                </a:solidFill>
              </a:rPr>
              <a:t>Ohjaa </a:t>
            </a:r>
          </a:p>
          <a:p>
            <a:r>
              <a:rPr lang="fi-FI" sz="3200" dirty="0">
                <a:solidFill>
                  <a:srgbClr val="000000"/>
                </a:solidFill>
              </a:rPr>
              <a:t>Motivoi</a:t>
            </a:r>
          </a:p>
          <a:p>
            <a:endParaRPr lang="fi-FI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956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C2524C-AF34-7F2F-28D0-C86D03295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Video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A3EB59-5CF0-413D-E4F7-99C8038AB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https://areena.yle.fi/1-2037262</a:t>
            </a:r>
            <a:endParaRPr lang="fi-FI" dirty="0"/>
          </a:p>
          <a:p>
            <a:r>
              <a:rPr lang="fi-FI" dirty="0"/>
              <a:t>Ystäväni Ronja</a:t>
            </a:r>
          </a:p>
        </p:txBody>
      </p:sp>
    </p:spTree>
    <p:extLst>
      <p:ext uri="{BB962C8B-B14F-4D97-AF65-F5344CB8AC3E}">
        <p14:creationId xmlns:p14="http://schemas.microsoft.com/office/powerpoint/2010/main" val="3812996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52CDCE74-1CD8-4A12-B995-AB90B321A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 sz="3700" dirty="0">
                <a:solidFill>
                  <a:srgbClr val="FFFFFF"/>
                </a:solidFill>
              </a:rPr>
              <a:t>Näkövammaisuus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D02C17-0B44-4E88-A405-2FD4CD101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fi-FI" sz="2400" dirty="0">
                <a:solidFill>
                  <a:srgbClr val="000000"/>
                </a:solidFill>
              </a:rPr>
              <a:t>Näkövammainen on henkilö, jonka </a:t>
            </a:r>
            <a:r>
              <a:rPr lang="fi-FI" sz="2400" b="1" dirty="0">
                <a:solidFill>
                  <a:srgbClr val="000000"/>
                </a:solidFill>
              </a:rPr>
              <a:t>näkökyky on niin huono, että siitä aiheutuu huomattavaa haittaa jokapäiväisen elämän toiminnoissa</a:t>
            </a:r>
          </a:p>
          <a:p>
            <a:r>
              <a:rPr lang="fi-FI" sz="2400" dirty="0">
                <a:solidFill>
                  <a:srgbClr val="000000"/>
                </a:solidFill>
              </a:rPr>
              <a:t>Näkövamma kohdistuu neljään toiminta-alueeseen:</a:t>
            </a:r>
          </a:p>
          <a:p>
            <a:pPr lvl="1"/>
            <a:r>
              <a:rPr lang="fi-FI" dirty="0">
                <a:solidFill>
                  <a:srgbClr val="000000"/>
                </a:solidFill>
              </a:rPr>
              <a:t>Orientoitumiseen tilassa ja liikkumiseen</a:t>
            </a:r>
          </a:p>
          <a:p>
            <a:pPr lvl="1"/>
            <a:r>
              <a:rPr lang="fi-FI" dirty="0">
                <a:solidFill>
                  <a:srgbClr val="000000"/>
                </a:solidFill>
              </a:rPr>
              <a:t>Kommunikaatioon</a:t>
            </a:r>
          </a:p>
          <a:p>
            <a:pPr lvl="1"/>
            <a:r>
              <a:rPr lang="fi-FI" dirty="0">
                <a:solidFill>
                  <a:srgbClr val="000000"/>
                </a:solidFill>
              </a:rPr>
              <a:t>Päivittäisiin toimintoihin</a:t>
            </a:r>
          </a:p>
          <a:p>
            <a:pPr lvl="1"/>
            <a:r>
              <a:rPr lang="fi-FI" dirty="0">
                <a:solidFill>
                  <a:srgbClr val="000000"/>
                </a:solidFill>
              </a:rPr>
              <a:t>Tarkkaan lähityöhön</a:t>
            </a:r>
          </a:p>
        </p:txBody>
      </p:sp>
    </p:spTree>
    <p:extLst>
      <p:ext uri="{BB962C8B-B14F-4D97-AF65-F5344CB8AC3E}">
        <p14:creationId xmlns:p14="http://schemas.microsoft.com/office/powerpoint/2010/main" val="728942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9B2379B-0E5A-49D0-AB93-569430B32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Erilaisia näkövammoja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3D0794-C471-49E8-B1F5-D4B1E399C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8477"/>
            <a:ext cx="5306084" cy="6251713"/>
          </a:xfrm>
        </p:spPr>
        <p:txBody>
          <a:bodyPr anchor="ctr">
            <a:normAutofit/>
          </a:bodyPr>
          <a:lstStyle/>
          <a:p>
            <a:r>
              <a:rPr lang="fi-FI" dirty="0">
                <a:solidFill>
                  <a:srgbClr val="000000"/>
                </a:solidFill>
              </a:rPr>
              <a:t>Näkövammaisuus voi ilmetä</a:t>
            </a:r>
          </a:p>
          <a:p>
            <a:pPr lvl="1"/>
            <a:r>
              <a:rPr lang="fi-FI" sz="2800" dirty="0">
                <a:solidFill>
                  <a:srgbClr val="000000"/>
                </a:solidFill>
              </a:rPr>
              <a:t>Näöntarkkuuteen</a:t>
            </a:r>
          </a:p>
          <a:p>
            <a:pPr lvl="1"/>
            <a:r>
              <a:rPr lang="fi-FI" sz="2800" dirty="0">
                <a:solidFill>
                  <a:srgbClr val="000000"/>
                </a:solidFill>
              </a:rPr>
              <a:t>Näkökenttiin</a:t>
            </a:r>
          </a:p>
          <a:p>
            <a:pPr lvl="1"/>
            <a:r>
              <a:rPr lang="fi-FI" sz="2800" dirty="0">
                <a:solidFill>
                  <a:srgbClr val="000000"/>
                </a:solidFill>
              </a:rPr>
              <a:t>Kontrastien erottelukykyyn</a:t>
            </a:r>
          </a:p>
          <a:p>
            <a:pPr lvl="1"/>
            <a:r>
              <a:rPr lang="fi-FI" sz="2800" dirty="0">
                <a:solidFill>
                  <a:srgbClr val="000000"/>
                </a:solidFill>
              </a:rPr>
              <a:t>Värinäköön</a:t>
            </a:r>
          </a:p>
          <a:p>
            <a:pPr lvl="1"/>
            <a:r>
              <a:rPr lang="fi-FI" sz="2800" dirty="0">
                <a:solidFill>
                  <a:srgbClr val="000000"/>
                </a:solidFill>
              </a:rPr>
              <a:t>Silmien sopeutumiseen valoon ja hämärään</a:t>
            </a:r>
          </a:p>
          <a:p>
            <a:pPr lvl="1"/>
            <a:r>
              <a:rPr lang="fi-FI" sz="2800" dirty="0">
                <a:solidFill>
                  <a:srgbClr val="000000"/>
                </a:solidFill>
              </a:rPr>
              <a:t>Silmälihasten toimintaan ja silmän mukautumisen eri etäisyyksille </a:t>
            </a:r>
          </a:p>
          <a:p>
            <a:pPr marL="457200" lvl="1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liittyvinä ongelmina</a:t>
            </a:r>
          </a:p>
        </p:txBody>
      </p:sp>
    </p:spTree>
    <p:extLst>
      <p:ext uri="{BB962C8B-B14F-4D97-AF65-F5344CB8AC3E}">
        <p14:creationId xmlns:p14="http://schemas.microsoft.com/office/powerpoint/2010/main" val="557702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6017DC5C-FD05-438B-9E87-2F8D0B0D6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Näkövamman aiheuttamia ongelmia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3AA00E-10F1-4626-ADC5-A1FAA92DF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fi-FI" dirty="0">
                <a:solidFill>
                  <a:srgbClr val="000000"/>
                </a:solidFill>
              </a:rPr>
              <a:t>Etäisyyksien arviointi</a:t>
            </a:r>
          </a:p>
          <a:p>
            <a:r>
              <a:rPr lang="fi-FI" dirty="0">
                <a:solidFill>
                  <a:srgbClr val="000000"/>
                </a:solidFill>
              </a:rPr>
              <a:t>Tasoerojen havaitseminen</a:t>
            </a:r>
          </a:p>
          <a:p>
            <a:r>
              <a:rPr lang="fi-FI" dirty="0">
                <a:solidFill>
                  <a:srgbClr val="000000"/>
                </a:solidFill>
              </a:rPr>
              <a:t>Puutteellinen värinäkö</a:t>
            </a:r>
          </a:p>
          <a:p>
            <a:r>
              <a:rPr lang="fi-FI" dirty="0">
                <a:solidFill>
                  <a:srgbClr val="000000"/>
                </a:solidFill>
              </a:rPr>
              <a:t>Hämäräsokeus</a:t>
            </a:r>
          </a:p>
          <a:p>
            <a:r>
              <a:rPr lang="fi-FI" dirty="0">
                <a:solidFill>
                  <a:srgbClr val="000000"/>
                </a:solidFill>
              </a:rPr>
              <a:t>Häikäistyminen</a:t>
            </a:r>
          </a:p>
          <a:p>
            <a:r>
              <a:rPr lang="fi-FI" dirty="0">
                <a:solidFill>
                  <a:srgbClr val="000000"/>
                </a:solidFill>
              </a:rPr>
              <a:t>Puutteellinen näkökenttä</a:t>
            </a:r>
          </a:p>
          <a:p>
            <a:r>
              <a:rPr lang="fi-FI" dirty="0">
                <a:solidFill>
                  <a:srgbClr val="000000"/>
                </a:solidFill>
              </a:rPr>
              <a:t>Sopeutumattomuus valaistustason muutoksiin</a:t>
            </a:r>
          </a:p>
          <a:p>
            <a:r>
              <a:rPr lang="fi-FI" dirty="0">
                <a:solidFill>
                  <a:srgbClr val="000000"/>
                </a:solidFill>
              </a:rPr>
              <a:t>Kompastuminen, putoaminen, törmääminen</a:t>
            </a:r>
          </a:p>
        </p:txBody>
      </p:sp>
    </p:spTree>
    <p:extLst>
      <p:ext uri="{BB962C8B-B14F-4D97-AF65-F5344CB8AC3E}">
        <p14:creationId xmlns:p14="http://schemas.microsoft.com/office/powerpoint/2010/main" val="1940026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2A454D85-4D24-4482-A946-8FED76AF2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 sz="3100" dirty="0">
                <a:solidFill>
                  <a:srgbClr val="FFFFFF"/>
                </a:solidFill>
              </a:rPr>
              <a:t>Näkövammaisuuden havaitseminen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3A0E16-F64A-45A5-8185-514B21D58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fi-FI" dirty="0">
                <a:solidFill>
                  <a:srgbClr val="000000"/>
                </a:solidFill>
              </a:rPr>
              <a:t>Vaikea näkövammaisuus voidaan huomata </a:t>
            </a:r>
            <a:r>
              <a:rPr lang="fi-FI" b="1" dirty="0">
                <a:solidFill>
                  <a:srgbClr val="000000"/>
                </a:solidFill>
              </a:rPr>
              <a:t>lapsen ensimmäisen vuoden aikana</a:t>
            </a:r>
          </a:p>
          <a:p>
            <a:r>
              <a:rPr lang="fi-FI" dirty="0">
                <a:solidFill>
                  <a:srgbClr val="000000"/>
                </a:solidFill>
              </a:rPr>
              <a:t>Näkyvät poikkeavuudet voidaan todeta heti lapsen synnyttyä</a:t>
            </a:r>
          </a:p>
          <a:p>
            <a:pPr lvl="1"/>
            <a:r>
              <a:rPr lang="fi-FI" sz="2800" b="1" dirty="0">
                <a:solidFill>
                  <a:srgbClr val="000000"/>
                </a:solidFill>
              </a:rPr>
              <a:t>Vauvaiässä näkövammaa voidaan epäillä jos:</a:t>
            </a:r>
          </a:p>
          <a:p>
            <a:pPr lvl="2"/>
            <a:r>
              <a:rPr lang="fi-FI" sz="2800" dirty="0">
                <a:solidFill>
                  <a:srgbClr val="000000"/>
                </a:solidFill>
              </a:rPr>
              <a:t>Lapsi ei ota katsekontaktia</a:t>
            </a:r>
          </a:p>
          <a:p>
            <a:pPr lvl="2"/>
            <a:r>
              <a:rPr lang="fi-FI" sz="2800" dirty="0">
                <a:solidFill>
                  <a:srgbClr val="000000"/>
                </a:solidFill>
              </a:rPr>
              <a:t>Ei opi viemään käsiään yhteen</a:t>
            </a:r>
          </a:p>
          <a:p>
            <a:pPr lvl="2"/>
            <a:r>
              <a:rPr lang="fi-FI" sz="2800" dirty="0">
                <a:solidFill>
                  <a:srgbClr val="000000"/>
                </a:solidFill>
              </a:rPr>
              <a:t>Ei kurottele esineitä</a:t>
            </a:r>
          </a:p>
          <a:p>
            <a:pPr lvl="2"/>
            <a:r>
              <a:rPr lang="fi-FI" sz="2800" dirty="0">
                <a:solidFill>
                  <a:srgbClr val="000000"/>
                </a:solidFill>
              </a:rPr>
              <a:t>Ei viihdy vatsallaan</a:t>
            </a:r>
          </a:p>
        </p:txBody>
      </p:sp>
    </p:spTree>
    <p:extLst>
      <p:ext uri="{BB962C8B-B14F-4D97-AF65-F5344CB8AC3E}">
        <p14:creationId xmlns:p14="http://schemas.microsoft.com/office/powerpoint/2010/main" val="405780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3571BBF-8DBB-4073-8E8D-FDDFDAE7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 sz="3100" dirty="0">
                <a:solidFill>
                  <a:srgbClr val="FFFFFF"/>
                </a:solidFill>
              </a:rPr>
              <a:t>Näkövammaisuuden havaitseminen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EE6557-6CBD-4760-8A81-A0136EF61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fi-FI" dirty="0">
                <a:solidFill>
                  <a:srgbClr val="000000"/>
                </a:solidFill>
              </a:rPr>
              <a:t>Lapsuudessa näkövammaisuutta voidaan epäillä, jos:</a:t>
            </a:r>
          </a:p>
          <a:p>
            <a:pPr lvl="1"/>
            <a:r>
              <a:rPr lang="fi-FI" sz="2800" dirty="0">
                <a:solidFill>
                  <a:srgbClr val="000000"/>
                </a:solidFill>
              </a:rPr>
              <a:t>Lapsi on </a:t>
            </a:r>
            <a:r>
              <a:rPr lang="fi-FI" sz="2800" b="1" dirty="0">
                <a:solidFill>
                  <a:srgbClr val="000000"/>
                </a:solidFill>
              </a:rPr>
              <a:t>kömpelö</a:t>
            </a:r>
            <a:r>
              <a:rPr lang="fi-FI" sz="2800" dirty="0">
                <a:solidFill>
                  <a:srgbClr val="000000"/>
                </a:solidFill>
              </a:rPr>
              <a:t> liikkeissään</a:t>
            </a:r>
          </a:p>
          <a:p>
            <a:pPr lvl="1"/>
            <a:r>
              <a:rPr lang="fi-FI" sz="2800" b="1" dirty="0">
                <a:solidFill>
                  <a:srgbClr val="000000"/>
                </a:solidFill>
              </a:rPr>
              <a:t>Varovainen</a:t>
            </a:r>
            <a:r>
              <a:rPr lang="fi-FI" sz="2800" dirty="0">
                <a:solidFill>
                  <a:srgbClr val="000000"/>
                </a:solidFill>
              </a:rPr>
              <a:t> liikkumisessaan</a:t>
            </a:r>
          </a:p>
          <a:p>
            <a:pPr lvl="1"/>
            <a:r>
              <a:rPr lang="fi-FI" sz="2800" dirty="0">
                <a:solidFill>
                  <a:srgbClr val="000000"/>
                </a:solidFill>
              </a:rPr>
              <a:t>Ei ole ikäistensä tavoin kiinnostunut näköärsykkeistä</a:t>
            </a:r>
          </a:p>
          <a:p>
            <a:pPr lvl="1"/>
            <a:r>
              <a:rPr lang="fi-FI" sz="2800" dirty="0">
                <a:solidFill>
                  <a:srgbClr val="000000"/>
                </a:solidFill>
              </a:rPr>
              <a:t>Ei näe hämärässä</a:t>
            </a:r>
          </a:p>
          <a:p>
            <a:pPr lvl="1"/>
            <a:r>
              <a:rPr lang="fi-FI" sz="2800" b="1" dirty="0">
                <a:solidFill>
                  <a:srgbClr val="000000"/>
                </a:solidFill>
              </a:rPr>
              <a:t>Tutkii esineitä hyvin lähellä silmiään</a:t>
            </a:r>
          </a:p>
          <a:p>
            <a:pPr lvl="1"/>
            <a:r>
              <a:rPr lang="fi-FI" sz="2800" dirty="0">
                <a:solidFill>
                  <a:srgbClr val="000000"/>
                </a:solidFill>
              </a:rPr>
              <a:t>Silmien siristely</a:t>
            </a:r>
          </a:p>
          <a:p>
            <a:pPr lvl="1"/>
            <a:r>
              <a:rPr lang="fi-FI" sz="2800" dirty="0">
                <a:solidFill>
                  <a:srgbClr val="000000"/>
                </a:solidFill>
              </a:rPr>
              <a:t>Toistuvaa päänsärkyä</a:t>
            </a:r>
          </a:p>
        </p:txBody>
      </p:sp>
    </p:spTree>
    <p:extLst>
      <p:ext uri="{BB962C8B-B14F-4D97-AF65-F5344CB8AC3E}">
        <p14:creationId xmlns:p14="http://schemas.microsoft.com/office/powerpoint/2010/main" val="3082665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9A1F7A17-343A-4B4B-A1A1-5B4F8B638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Apuvälineet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5A552D-B7D9-4070-B9EA-993049EEA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fi-FI" sz="3200" b="1" dirty="0">
                <a:solidFill>
                  <a:srgbClr val="000000"/>
                </a:solidFill>
              </a:rPr>
              <a:t>Apuvälineiden</a:t>
            </a:r>
            <a:r>
              <a:rPr lang="fi-FI" sz="3200" dirty="0">
                <a:solidFill>
                  <a:srgbClr val="000000"/>
                </a:solidFill>
              </a:rPr>
              <a:t> tarkoituksena on </a:t>
            </a:r>
            <a:r>
              <a:rPr lang="fi-FI" sz="3200" b="1" dirty="0">
                <a:solidFill>
                  <a:srgbClr val="000000"/>
                </a:solidFill>
              </a:rPr>
              <a:t>tukea jokapäiväisestä elämästä selviytymistä</a:t>
            </a:r>
          </a:p>
          <a:p>
            <a:pPr lvl="1"/>
            <a:r>
              <a:rPr lang="fi-FI" sz="3200" dirty="0">
                <a:solidFill>
                  <a:srgbClr val="000000"/>
                </a:solidFill>
              </a:rPr>
              <a:t>Lukeminen, kirjoittaminen, liikkuminen sisällä ja ulkona</a:t>
            </a:r>
          </a:p>
          <a:p>
            <a:pPr lvl="1"/>
            <a:endParaRPr lang="fi-FI" sz="3200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fi-FI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fi-FI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761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23266A4-2E81-40F8-A4F7-EA97395F5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Apuvälineet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85C9AF-4D05-4DC2-A328-48F140A24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fi-FI" dirty="0">
                <a:solidFill>
                  <a:srgbClr val="000000"/>
                </a:solidFill>
              </a:rPr>
              <a:t>Suurennuslasi</a:t>
            </a:r>
          </a:p>
          <a:p>
            <a:r>
              <a:rPr lang="fi-FI" dirty="0">
                <a:solidFill>
                  <a:srgbClr val="000000"/>
                </a:solidFill>
              </a:rPr>
              <a:t>Luku-TV</a:t>
            </a:r>
          </a:p>
          <a:p>
            <a:r>
              <a:rPr lang="fi-FI" dirty="0">
                <a:solidFill>
                  <a:srgbClr val="000000"/>
                </a:solidFill>
              </a:rPr>
              <a:t>Valkoinen keppi</a:t>
            </a:r>
          </a:p>
          <a:p>
            <a:r>
              <a:rPr lang="fi-FI" dirty="0">
                <a:solidFill>
                  <a:srgbClr val="000000"/>
                </a:solidFill>
              </a:rPr>
              <a:t>Opaskoira</a:t>
            </a:r>
          </a:p>
          <a:p>
            <a:r>
              <a:rPr lang="fi-FI" dirty="0">
                <a:solidFill>
                  <a:srgbClr val="000000"/>
                </a:solidFill>
              </a:rPr>
              <a:t>Pistemerkinnöillä tai isoilla numeroilla varustetut esineet (esim. kello)</a:t>
            </a:r>
          </a:p>
          <a:p>
            <a:r>
              <a:rPr lang="fi-FI" dirty="0">
                <a:solidFill>
                  <a:srgbClr val="000000"/>
                </a:solidFill>
              </a:rPr>
              <a:t>Erilaiset puhuvat apuvälineet</a:t>
            </a:r>
          </a:p>
          <a:p>
            <a:r>
              <a:rPr lang="fi-FI" dirty="0">
                <a:solidFill>
                  <a:srgbClr val="000000"/>
                </a:solidFill>
              </a:rPr>
              <a:t>tietotekniikka</a:t>
            </a:r>
          </a:p>
          <a:p>
            <a:endParaRPr lang="fi-FI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462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98F972C-4632-452E-9A11-789E215D4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 sz="3700">
                <a:solidFill>
                  <a:srgbClr val="FFFFFF"/>
                </a:solidFill>
              </a:rPr>
              <a:t>Näkövammainen lapsi päivähoidossa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3753FA-330B-42D4-9D9A-E6C6DC814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566530"/>
            <a:ext cx="5306084" cy="601317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2200" dirty="0">
                <a:solidFill>
                  <a:srgbClr val="000000"/>
                </a:solidFill>
              </a:rPr>
              <a:t>Näkövammainen lapsi ottaa kontakteja toisiin lapsiin </a:t>
            </a:r>
            <a:r>
              <a:rPr lang="fi-FI" sz="2200" b="1" dirty="0">
                <a:solidFill>
                  <a:srgbClr val="000000"/>
                </a:solidFill>
              </a:rPr>
              <a:t>kuuntelemalla ja koskettamalla </a:t>
            </a:r>
            <a:r>
              <a:rPr lang="fi-FI" sz="2200" dirty="0">
                <a:solidFill>
                  <a:srgbClr val="000000"/>
                </a:solidFill>
              </a:rPr>
              <a:t>- tutustuminen leikin avulla esim. arvaa kuka koputtaa </a:t>
            </a:r>
          </a:p>
          <a:p>
            <a:pPr marL="0" indent="0">
              <a:buNone/>
            </a:pPr>
            <a:r>
              <a:rPr lang="fi-FI" sz="2200" dirty="0">
                <a:solidFill>
                  <a:srgbClr val="000000"/>
                </a:solidFill>
              </a:rPr>
              <a:t>-harjoitetaan kuuloaistia -&gt; erilaisia ääniä, mietitään mistäpäin ääni kuuluu esim. vahtikoira-leikki </a:t>
            </a:r>
          </a:p>
          <a:p>
            <a:pPr marL="0" indent="0">
              <a:buNone/>
            </a:pPr>
            <a:r>
              <a:rPr lang="fi-FI" sz="2200" dirty="0">
                <a:solidFill>
                  <a:srgbClr val="000000"/>
                </a:solidFill>
              </a:rPr>
              <a:t>-harjoitetaan hajuaistia -&gt; erotellaan erilaisia hajuja </a:t>
            </a:r>
          </a:p>
          <a:p>
            <a:pPr marL="0" indent="0">
              <a:buNone/>
            </a:pPr>
            <a:r>
              <a:rPr lang="fi-FI" sz="2200" dirty="0">
                <a:solidFill>
                  <a:srgbClr val="000000"/>
                </a:solidFill>
              </a:rPr>
              <a:t>-</a:t>
            </a:r>
            <a:r>
              <a:rPr lang="fi-FI" sz="2200" b="1" dirty="0">
                <a:solidFill>
                  <a:srgbClr val="000000"/>
                </a:solidFill>
              </a:rPr>
              <a:t>harjoitetaan tuntoaistia </a:t>
            </a:r>
            <a:r>
              <a:rPr lang="fi-FI" sz="2200" dirty="0">
                <a:solidFill>
                  <a:srgbClr val="000000"/>
                </a:solidFill>
              </a:rPr>
              <a:t>-&gt; erotellaan esim. kylmä -kuuma, kova -pehmeä, sileä -karhea </a:t>
            </a:r>
          </a:p>
          <a:p>
            <a:pPr marL="0" indent="0">
              <a:buNone/>
            </a:pPr>
            <a:r>
              <a:rPr lang="fi-FI" sz="2200" dirty="0">
                <a:solidFill>
                  <a:srgbClr val="000000"/>
                </a:solidFill>
              </a:rPr>
              <a:t>-harjoitellaan makuaistia -&gt; erotellaan erilaisia makuja </a:t>
            </a:r>
          </a:p>
          <a:p>
            <a:pPr marL="0" indent="0">
              <a:buNone/>
            </a:pPr>
            <a:r>
              <a:rPr lang="fi-FI" sz="2200" dirty="0">
                <a:solidFill>
                  <a:srgbClr val="000000"/>
                </a:solidFill>
              </a:rPr>
              <a:t>-harjoitellaan liikkumista</a:t>
            </a:r>
          </a:p>
          <a:p>
            <a:endParaRPr lang="fi-FI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859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416</Words>
  <Application>Microsoft Office PowerPoint</Application>
  <PresentationFormat>Laajakuva</PresentationFormat>
  <Paragraphs>84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Office-teema</vt:lpstr>
      <vt:lpstr>Näkövammaisuus</vt:lpstr>
      <vt:lpstr>Näkövammaisuus</vt:lpstr>
      <vt:lpstr>Erilaisia näkövammoja</vt:lpstr>
      <vt:lpstr>Näkövamman aiheuttamia ongelmia</vt:lpstr>
      <vt:lpstr>Näkövammaisuuden havaitseminen</vt:lpstr>
      <vt:lpstr>Näkövammaisuuden havaitseminen</vt:lpstr>
      <vt:lpstr>Apuvälineet</vt:lpstr>
      <vt:lpstr>Apuvälineet</vt:lpstr>
      <vt:lpstr>Näkövammainen lapsi päivähoidossa</vt:lpstr>
      <vt:lpstr>Ohjatessa näkövammaista lasta</vt:lpstr>
      <vt:lpstr>Ohjatessa näkövammais- ta lasta</vt:lpstr>
      <vt:lpstr>Ohjatessa näkövammaista lasta</vt:lpstr>
      <vt:lpstr>Näkövammaisen lapsen kanssa työskenneltäessä</vt:lpstr>
      <vt:lpstr>Video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Näkövammaisuus</dc:title>
  <dc:creator>Hanna Höykinpuro</dc:creator>
  <cp:lastModifiedBy>Susanna Kuhno</cp:lastModifiedBy>
  <cp:revision>3</cp:revision>
  <dcterms:created xsi:type="dcterms:W3CDTF">2020-05-07T12:55:44Z</dcterms:created>
  <dcterms:modified xsi:type="dcterms:W3CDTF">2025-09-10T17:16:19Z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da9c32a-bfae-405a-8b24-7b98e9ab8c95_Enabled">
    <vt:lpwstr>true</vt:lpwstr>
  </property>
  <property fmtid="{D5CDD505-2E9C-101B-9397-08002B2CF9AE}" pid="3" name="MSIP_Label_1da9c32a-bfae-405a-8b24-7b98e9ab8c95_SetDate">
    <vt:lpwstr>2025-09-10T17:08:00Z</vt:lpwstr>
  </property>
  <property fmtid="{D5CDD505-2E9C-101B-9397-08002B2CF9AE}" pid="4" name="MSIP_Label_1da9c32a-bfae-405a-8b24-7b98e9ab8c95_Method">
    <vt:lpwstr>Standard</vt:lpwstr>
  </property>
  <property fmtid="{D5CDD505-2E9C-101B-9397-08002B2CF9AE}" pid="5" name="MSIP_Label_1da9c32a-bfae-405a-8b24-7b98e9ab8c95_Name">
    <vt:lpwstr>Poke oletus</vt:lpwstr>
  </property>
  <property fmtid="{D5CDD505-2E9C-101B-9397-08002B2CF9AE}" pid="6" name="MSIP_Label_1da9c32a-bfae-405a-8b24-7b98e9ab8c95_SiteId">
    <vt:lpwstr>d9b5edb3-7859-4978-89c3-cadf9e5176b7</vt:lpwstr>
  </property>
  <property fmtid="{D5CDD505-2E9C-101B-9397-08002B2CF9AE}" pid="7" name="MSIP_Label_1da9c32a-bfae-405a-8b24-7b98e9ab8c95_ActionId">
    <vt:lpwstr>f9256678-8841-4e94-bbe8-2412cb9111a5</vt:lpwstr>
  </property>
  <property fmtid="{D5CDD505-2E9C-101B-9397-08002B2CF9AE}" pid="8" name="MSIP_Label_1da9c32a-bfae-405a-8b24-7b98e9ab8c95_ContentBits">
    <vt:lpwstr>0</vt:lpwstr>
  </property>
  <property fmtid="{D5CDD505-2E9C-101B-9397-08002B2CF9AE}" pid="9" name="MSIP_Label_1da9c32a-bfae-405a-8b24-7b98e9ab8c95_Tag">
    <vt:lpwstr>10, 3, 0, 1</vt:lpwstr>
  </property>
</Properties>
</file>