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58" r:id="rId5"/>
    <p:sldId id="260" r:id="rId6"/>
    <p:sldId id="261" r:id="rId7"/>
    <p:sldId id="266" r:id="rId8"/>
    <p:sldId id="268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9FFADC-8232-4230-865B-989FC4BD493B}" v="67" dt="2025-09-10T16:03:20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88B7DB-F826-64C7-E25C-DAF0B9166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F26F4E6-1535-5FC4-3CD5-50322B27C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28E071-6323-867F-4D2A-A03CDA9AA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D3B4C0-7CF9-8599-47DD-001283A9C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9EF188-3CA0-0C55-E48B-10F0D148D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061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F9468-3E78-348A-AD55-E18672DC3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7AB05B9-3AFA-F03C-539E-454998133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0EED5F-62EF-F4E6-562E-524B6C4C1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795C7C-5273-A95F-9278-321450B47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25D710-FF3A-57CA-658D-FA2F9AB0E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377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9060F07-7A1C-DD24-108B-9DD0CA3027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18F70E4-BB9B-1B56-5C2F-61EC31472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36E890-A573-1363-9138-C7ADBF2FA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CF61B6-8625-7BCF-B141-704D23689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7E99FC-4BA7-932B-2EB9-855C74567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9885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1B2C23-72C7-25CC-C3D7-96D13CCBE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ADE7CF-D911-CE97-1BF1-FBA860219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AD29FD-889F-3D3C-AAF4-B1484C326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21ED5D-15D4-62F0-5AD8-FD66B39E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92CE4A-F794-8AD1-CB51-57D67D0BF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98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9B4A66-551C-3E5F-0854-20BD7CAC6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C5D6BFA-FE58-FC70-4739-41522DA0D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8F9355-7E7D-347F-3472-EADF71060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0EB1CB-FB82-BD1E-1090-04A1EEF3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5436FE-7176-44AC-354E-D52366E32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58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9158C5-C363-F4C3-C764-099D08E49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88AF74-3E9D-3B28-C7AE-595CA43DB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68BF065-517F-2296-7399-9213074C1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C824A5-5A18-8D2F-684F-5CB47DCA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BCA22F-A6C2-E4D9-1C49-9DA62F94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36898C-C6CA-23BA-B90A-49A517D38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7249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914FEC-2F61-8C5C-BC7B-57040AAE2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B4B19E2-DB07-BF53-6EBD-4AB7BA93C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398BE1D-9271-6439-998F-992612AFD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8CE394D-1499-9D76-E123-FBE3C0A11B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A8460EE-8021-BA90-EC5C-7A17967E8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1C2AD62-E1C6-334F-4883-BF041CCEB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559F5A1-A13D-2CF5-8F11-BE90DFBE9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7D1AC74-3CC4-940E-B267-01A94B690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773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3C9A1B-F9CA-47AA-0A7E-F83DEE110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7D08131-09B8-7E7F-FF8E-8C568E876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5E2CEE7-4AE4-1A93-889C-5DFC164E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17EEB5B-32DC-FFEA-6F2F-D4B5AF2EE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37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B4640FC-367B-5487-6B27-DA4ADA8D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F2BE66B-1CC0-5B74-C476-2759809A2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554FC7-749F-F73D-C02A-E096C8629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634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ACD51E-F245-14B4-C0E9-9D76E0629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15C717-1B4B-56EE-2C26-A4D0A6D51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9A2F742-4F17-ACF6-DA78-C9D062FC9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2B75F22-85C7-1445-4594-FC111F898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2C2FDA7-E644-C03E-5503-020C8E584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699FAB-9CDF-92D6-170E-5C0EB188F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86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C937C3-D030-1004-BB74-DF8E72681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5F504D6-D381-B94C-7CF1-0CA25DD35D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FA8362-3CBB-1E9C-8255-15D76BE9A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225B597-17EA-5858-857F-65BCBE25E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9632911-1CCA-E70B-E662-1889044B5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DCAD5F-C946-22A2-1DA9-86C1E87F9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499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5434F8E-89B0-A48B-102B-6F6EE2830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32553FA-6BD6-58B3-81CC-C9C23F050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E8D5CA-0DA2-045E-253B-F37738FB0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8D912A-D771-4C12-B4CB-4F92FEAB3617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202497-9A0E-0281-5E3B-471E4CE76B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89801D-4408-A592-552C-58E4B4145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B08F73-4475-43E0-A973-BAE1F197AB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38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C88F717-5579-8095-EC33-22BAB3DD0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716" y="955309"/>
            <a:ext cx="7074568" cy="2898975"/>
          </a:xfrm>
        </p:spPr>
        <p:txBody>
          <a:bodyPr>
            <a:normAutofit/>
          </a:bodyPr>
          <a:lstStyle/>
          <a:p>
            <a:r>
              <a:rPr lang="fi-FI" sz="6600">
                <a:solidFill>
                  <a:srgbClr val="FFFFFF"/>
                </a:solidFill>
              </a:rPr>
              <a:t>Liikuntavammaiset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1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F546160-EEFB-F841-3D73-C93A7CFFD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Liikuntavammat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115968-48CF-6DD1-E52A-C93FFF532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sz="3600" dirty="0"/>
              <a:t>Vammat voivat olla </a:t>
            </a:r>
            <a:r>
              <a:rPr lang="fi-FI" sz="3600" b="1" dirty="0"/>
              <a:t>hyvin erilaisia ja eri asteisia.</a:t>
            </a:r>
          </a:p>
          <a:p>
            <a:r>
              <a:rPr lang="fi-FI" sz="3600" dirty="0"/>
              <a:t>Voivat liittyä muuhun vammaisuuteen, esim. kehitysvammaisuuteen.</a:t>
            </a:r>
          </a:p>
          <a:p>
            <a:r>
              <a:rPr lang="fi-FI" sz="3600" dirty="0"/>
              <a:t>Liikuntavammaisuutta voivat aiheuttaa myös </a:t>
            </a:r>
            <a:r>
              <a:rPr lang="fi-FI" sz="3600" b="1" dirty="0"/>
              <a:t>lihassairaudet</a:t>
            </a:r>
            <a:r>
              <a:rPr lang="fi-FI" sz="3600" dirty="0"/>
              <a:t>, esim. lihasdystrofia (lihaksia rappeuttava sairaus)</a:t>
            </a:r>
          </a:p>
          <a:p>
            <a:pPr marL="0" indent="0">
              <a:buNone/>
            </a:pPr>
            <a:endParaRPr lang="fi-FI" sz="3600" dirty="0"/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09671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57AB961-6887-CC91-85C1-B51F7616C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 dirty="0"/>
              <a:t>CP-vamma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6DB691-E54A-4AFB-091D-1F1059D95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382926"/>
          </a:xfrm>
        </p:spPr>
        <p:txBody>
          <a:bodyPr>
            <a:normAutofit/>
          </a:bodyPr>
          <a:lstStyle/>
          <a:p>
            <a:r>
              <a:rPr lang="fi-FI" sz="2400" dirty="0"/>
              <a:t>Tulee sanoista </a:t>
            </a:r>
            <a:r>
              <a:rPr lang="fi-FI" sz="2400" b="1" dirty="0" err="1"/>
              <a:t>Cerebral</a:t>
            </a:r>
            <a:r>
              <a:rPr lang="fi-FI" sz="2400" b="1" dirty="0"/>
              <a:t> </a:t>
            </a:r>
            <a:r>
              <a:rPr lang="fi-FI" sz="2400" b="1" dirty="0" err="1"/>
              <a:t>Palsy</a:t>
            </a:r>
            <a:r>
              <a:rPr lang="fi-FI" sz="2400" dirty="0"/>
              <a:t>, joka tarkoittaa aivohalvausta.</a:t>
            </a:r>
          </a:p>
          <a:p>
            <a:r>
              <a:rPr lang="fi-FI" sz="2400" dirty="0"/>
              <a:t>Aiheuttaa yleensä liikuntavammaisuutta.</a:t>
            </a:r>
          </a:p>
          <a:p>
            <a:r>
              <a:rPr lang="fi-FI" sz="2400" dirty="0"/>
              <a:t>Suurin osa saa alkunsa jo </a:t>
            </a:r>
            <a:r>
              <a:rPr lang="fi-FI" sz="2400" b="1" dirty="0"/>
              <a:t>ennen lapsen syntymää, lapsen syntymässä </a:t>
            </a:r>
            <a:r>
              <a:rPr lang="fi-FI" sz="2400" dirty="0"/>
              <a:t>tai varhaislapsuudessa </a:t>
            </a:r>
            <a:r>
              <a:rPr lang="fi-FI" sz="2400" b="1" dirty="0"/>
              <a:t>aivoja vaurioittaneesta hapenpuutteesta tai aivoverenvuodosta.</a:t>
            </a:r>
          </a:p>
          <a:p>
            <a:r>
              <a:rPr lang="fi-FI" sz="2400" dirty="0"/>
              <a:t>Voi myös syntyä virusinfektioista, myrkytyksistä tai aivo-selkäydinnesteen kierron häiriöiden seurauksena.</a:t>
            </a:r>
          </a:p>
          <a:p>
            <a:r>
              <a:rPr lang="fi-FI" sz="2400" dirty="0"/>
              <a:t>Aiheuttaa motorisen suoriutumisen vaikeutta.</a:t>
            </a:r>
          </a:p>
          <a:p>
            <a:r>
              <a:rPr lang="fi-FI" sz="2400" dirty="0"/>
              <a:t>Voi liittyä myös muita vammoja, esim. kehitysvammaisuutta, kuulo -ja näkövammaisuutta tai hahmotushäiriöitä.</a:t>
            </a:r>
          </a:p>
        </p:txBody>
      </p:sp>
    </p:spTree>
    <p:extLst>
      <p:ext uri="{BB962C8B-B14F-4D97-AF65-F5344CB8AC3E}">
        <p14:creationId xmlns:p14="http://schemas.microsoft.com/office/powerpoint/2010/main" val="763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1B70EB6-ED83-0BE0-F924-249086F91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Motoriset vaikeudet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F3A94A-C0A7-9CBE-D20C-21E093419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sz="3600" dirty="0"/>
              <a:t>Liittyvät usein muihin oppimisvaikeuksiin, mutta niitä voi ilmetä myös muuten.</a:t>
            </a:r>
          </a:p>
          <a:p>
            <a:r>
              <a:rPr lang="fi-FI" sz="3600" dirty="0"/>
              <a:t>Motoriseen erityisvaikeuteen ei liity älyllistä kehitysvammaa, aistivammaa tai CP-vammaa.</a:t>
            </a:r>
          </a:p>
        </p:txBody>
      </p:sp>
    </p:spTree>
    <p:extLst>
      <p:ext uri="{BB962C8B-B14F-4D97-AF65-F5344CB8AC3E}">
        <p14:creationId xmlns:p14="http://schemas.microsoft.com/office/powerpoint/2010/main" val="327154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77EB8CE-A360-7FD6-D15E-22DA8FE12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4200" dirty="0"/>
              <a:t>Motoristen toimintojen vaikeudelle tyypillisiä ovat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2F3753-E865-796F-FB90-9AAD3637E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sz="3200" b="1" dirty="0"/>
              <a:t>Vaikeus säädellä omaa voimaa</a:t>
            </a:r>
          </a:p>
          <a:p>
            <a:r>
              <a:rPr lang="fi-FI" sz="3200" dirty="0"/>
              <a:t>Vaikeus säädellä </a:t>
            </a:r>
            <a:r>
              <a:rPr lang="fi-FI" sz="3200" b="1" dirty="0"/>
              <a:t>liikerataa tai tempoa</a:t>
            </a:r>
          </a:p>
          <a:p>
            <a:r>
              <a:rPr lang="fi-FI" sz="3200" dirty="0"/>
              <a:t>Epätyypilliset liikemallit (esim. kontatessa tai kävellessä saman puolen käden ja jalan heilahtaminen yhtä aikaa)</a:t>
            </a:r>
          </a:p>
          <a:p>
            <a:r>
              <a:rPr lang="fi-FI" sz="3200" dirty="0"/>
              <a:t>Vaikeudet urheilusuorituksissa</a:t>
            </a:r>
          </a:p>
          <a:p>
            <a:r>
              <a:rPr lang="fi-FI" sz="3200" b="1" dirty="0"/>
              <a:t>Hienomotoriikan kehittymättömyys</a:t>
            </a:r>
            <a:r>
              <a:rPr lang="fi-FI" sz="3200" dirty="0"/>
              <a:t>, joka saattaa vaikeuttaa myös saksien ja kynän käyttöä sekä kirjoittamista.</a:t>
            </a:r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46328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0F2980B-2A32-9859-107B-FD6B941B9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Motoriset vaikeudet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4F0DB1-6F9F-884B-F66F-BA38DFCF0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dirty="0"/>
              <a:t>Jos lapsella </a:t>
            </a:r>
            <a:r>
              <a:rPr lang="fi-FI" b="1" dirty="0"/>
              <a:t>näyttää olevan huomattavia vaikeuksia motorisissa taidoissa tai hänen liikkumisensa on poikkeavaa</a:t>
            </a:r>
            <a:r>
              <a:rPr lang="fi-FI" dirty="0"/>
              <a:t>-&gt;lapsi ohjataan fysioterapeutin tai toimintaterapeutin arvioon. </a:t>
            </a:r>
          </a:p>
          <a:p>
            <a:r>
              <a:rPr lang="fi-FI" dirty="0"/>
              <a:t>Varhaisvuosien </a:t>
            </a:r>
            <a:r>
              <a:rPr lang="fi-FI" b="1" dirty="0"/>
              <a:t>monipuolisella liikunnalla </a:t>
            </a:r>
            <a:r>
              <a:rPr lang="fi-FI" dirty="0"/>
              <a:t>voidaan vaikuttaa merkittävästi lapsen kehonhallintaan ja motorisiin taitoihin.</a:t>
            </a:r>
          </a:p>
          <a:p>
            <a:r>
              <a:rPr lang="fi-FI" dirty="0"/>
              <a:t>Lisäksi sillä voidaan vaikuttaa myös lapsen itsetuntoon, sosiaalisiin taitoihin ja osallistumiseen ryhmässä</a:t>
            </a:r>
            <a:r>
              <a:rPr lang="fi-FI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687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C73488F-79B7-164E-4E20-04788372D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Liikuntavammaisuus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A0A37D-56C0-4E91-C245-60A1BFD19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2962"/>
            <a:ext cx="10515600" cy="3588382"/>
          </a:xfrm>
        </p:spPr>
        <p:txBody>
          <a:bodyPr>
            <a:normAutofit/>
          </a:bodyPr>
          <a:lstStyle/>
          <a:p>
            <a:r>
              <a:rPr lang="fi-FI" sz="3600" dirty="0"/>
              <a:t>Kannustaminen omatoimisuuteen</a:t>
            </a:r>
          </a:p>
          <a:p>
            <a:r>
              <a:rPr lang="fi-FI" sz="3600" dirty="0"/>
              <a:t>Huomioidaan </a:t>
            </a:r>
            <a:r>
              <a:rPr lang="fi-FI" sz="3600" b="1" dirty="0"/>
              <a:t>apuvälineet</a:t>
            </a:r>
          </a:p>
          <a:p>
            <a:r>
              <a:rPr lang="fi-FI" sz="3600" b="1" dirty="0"/>
              <a:t>Esteetön</a:t>
            </a:r>
            <a:r>
              <a:rPr lang="fi-FI" sz="3600" dirty="0"/>
              <a:t> ympäristö</a:t>
            </a:r>
          </a:p>
        </p:txBody>
      </p:sp>
    </p:spTree>
    <p:extLst>
      <p:ext uri="{BB962C8B-B14F-4D97-AF65-F5344CB8AC3E}">
        <p14:creationId xmlns:p14="http://schemas.microsoft.com/office/powerpoint/2010/main" val="109761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49C3F4D-D468-5975-345B-AD1F6D8A9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4200" b="0" i="0">
                <a:effectLst/>
                <a:latin typeface="Open Sans" panose="020B0606030504020204" pitchFamily="34" charset="0"/>
              </a:rPr>
              <a:t>ESTEETTÖMYYS- KÄYTÄNNÖN HARJOITUS</a:t>
            </a:r>
            <a:endParaRPr lang="fi-FI" sz="42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15733C-D5CF-C143-C7FB-ABAB480D2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sz="2200" b="0" i="0">
                <a:effectLst/>
                <a:latin typeface="Open Sans" panose="020B0606030504020204" pitchFamily="34" charset="0"/>
              </a:rPr>
              <a:t>LÄHTEKÄÄ KÄVELEMÄÄN KOULUN YMPÄRISTÖSSÄ. LÖYTYYKÖ TILOJA, MISSÄ HUOMIOITU LIIKUNTAVAMMA ESIM. SISÄÄNKÄYNNIT, ULKOTILAT, WC:T. </a:t>
            </a:r>
          </a:p>
          <a:p>
            <a:r>
              <a:rPr lang="fi-FI" sz="2200" b="0" i="0">
                <a:effectLst/>
                <a:latin typeface="Open Sans" panose="020B0606030504020204" pitchFamily="34" charset="0"/>
              </a:rPr>
              <a:t>KIRJATKAA AJATUKSET YLÖS.</a:t>
            </a:r>
          </a:p>
          <a:p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64484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257</Words>
  <Application>Microsoft Office PowerPoint</Application>
  <PresentationFormat>Laajakuva</PresentationFormat>
  <Paragraphs>32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Open Sans</vt:lpstr>
      <vt:lpstr>Office-teema</vt:lpstr>
      <vt:lpstr>Liikuntavammaiset</vt:lpstr>
      <vt:lpstr>Liikuntavammat</vt:lpstr>
      <vt:lpstr>CP-vamma</vt:lpstr>
      <vt:lpstr>Motoriset vaikeudet</vt:lpstr>
      <vt:lpstr>Motoristen toimintojen vaikeudelle tyypillisiä ovat</vt:lpstr>
      <vt:lpstr>Motoriset vaikeudet</vt:lpstr>
      <vt:lpstr>Liikuntavammaisuus</vt:lpstr>
      <vt:lpstr>ESTEETTÖMYYS- KÄYTÄNNÖN HARJOITUS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 Höykinpuro</dc:creator>
  <cp:lastModifiedBy>Susanna Kuhno</cp:lastModifiedBy>
  <cp:revision>5</cp:revision>
  <dcterms:created xsi:type="dcterms:W3CDTF">2024-10-20T10:59:24Z</dcterms:created>
  <dcterms:modified xsi:type="dcterms:W3CDTF">2025-09-10T16:05:13Z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2025-09-10T15:57:55Z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cf4964dc-6679-4dc2-9b4b-346f9c94c494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10, 3, 0, 1</vt:lpwstr>
  </property>
</Properties>
</file>