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4" r:id="rId7"/>
    <p:sldId id="261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A41CDF-4868-4B18-AC4B-268F37E2C8B7}" v="38" dt="2025-09-10T16:11:12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3478CD-0C61-4A22-8DC2-24F2FC37FB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BBD0E8B-03F6-49A2-9804-32EC759EF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7E1613-D690-4F5F-8B12-FA4D46CCF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058E7C-14D9-4AFF-A480-5F93058F4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F4ED9A-F215-4857-B44E-110A20E62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44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69457E-0D9C-4F4A-B44B-8F80A4D9E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8A6E0E-FD71-4E5E-9C51-DD81DE5D3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64E73E-CE74-4E74-85BA-2420E67E4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E6A05F-EF92-49AF-9E6C-326DD0663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207A09-4736-4996-B385-E1982AAB5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55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273E25A-1732-4B58-94BC-03E79BD2A6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6EC4EC3-8242-463F-AF36-88D2C54C6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9EBEBE-57C2-45CB-B1A2-536D17E32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79C5C5-A679-4EF4-94AC-81BC9ADC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7465DB-3FD1-47E3-B3DA-ACB6DDF8A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32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D5B443-2214-4695-85A8-BA9228C72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388191-5CBF-4CDD-B359-9A74BEBD2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AD29A3-2433-4E65-8582-D669668FF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BC84F8-3DF2-4704-AFBA-77452B1A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06E568-3B39-44B3-9B5E-3FEF0EE98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2849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B5666-F283-455B-A981-6E8927F7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ADBD22-0638-435C-B39E-6513A5ED9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FA4609-A281-4F21-80CC-F2847328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383A6F-30C4-4E11-8A80-DC4C8A007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D1C0F3-A3BB-4473-A83B-A0E68DFE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298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24213C-BB60-4126-A079-9DE32DF4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A8BF14-AD47-4EE0-84F6-06729822C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70CB245-F293-4463-B3E5-A17CC2C906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58418F9-EA91-43D1-A13A-E2DEAFE12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EB86A6B-5238-4533-BBE3-0C8BCC2A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54932DB-E18C-417F-9494-81B3EE528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70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D86D1A-73B4-46A4-A300-8D79534D6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7F2455-E51A-4A3A-AB33-22BF69BA9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607FC9F-2059-4004-828E-54CA0C2E9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13B0B94-873B-4406-A0AC-F9E0B2606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2CE1BE5-AEAC-49EC-A336-5BBEE23994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84ADDD7-254C-426F-B0E5-98FE42933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EAA774B-5EA8-4472-B425-60C1F194C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B8F0862-EAB7-4ADF-B38E-1B9EE6635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051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E12C72-02CF-4DDB-87E9-B19DAB6ED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9669171-CFE4-4EC4-9F0B-1CBFBC4E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452C253-98F2-4EC9-B3F9-1AF5979FE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DAF4593-59E0-449C-AFFB-38FE325DA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896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612B512-5621-4308-A0A2-5127F3405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0D0E444-0F4D-41FE-96CD-D9C0E1177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364886B-6FB3-406E-9682-D1D7E2EEF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25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E044C5-8F50-4B89-B5E6-67E1D8D6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6368EE-90CA-443B-9611-E946DD9BE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E711BF8-E94E-41BC-B0E5-FBCF6587D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B8C0C51-6AFB-4904-B8D7-94444D3D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AF4361A-65B4-4EF7-9DBE-8BB3AADC5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E5EC20-5365-4806-9366-8395C954E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045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77101C-16A5-46BE-A120-9780FE982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4C0C713-3081-4AB3-AEFC-25EB80CCE3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EA46986-0E3D-44B5-B50E-E6328EAC6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67CE5A8-5132-4CEC-9BC2-6C36B1EB5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81D9B07-3687-4E2E-A138-FD5D66CC8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9703BA-1209-4732-BCCB-3F097FED8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064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2E9C05F-4F06-4A08-9BFC-2500F971C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1390C9-6E42-4E79-A942-3ABDECBFA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F5DAC9-AD9B-40F7-8F5E-42848CA5E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1AA7E-7040-470C-A1CD-4CFDB0E86F22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422AEA-5B8E-4CF9-864D-7FCBCFBCE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AD309B-172C-40A2-80C5-9D9322267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8507F-37B5-46C6-930C-73AF2A5C3D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04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Purjevene tyynellä järvellä">
            <a:extLst>
              <a:ext uri="{FF2B5EF4-FFF2-40B4-BE49-F238E27FC236}">
                <a16:creationId xmlns:a16="http://schemas.microsoft.com/office/drawing/2014/main" id="{59691115-8012-429D-97A3-34DC205397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02901B9-D993-4A01-AE29-87A62F01F0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fi-FI" sz="3700" dirty="0"/>
              <a:t>Kuulovammaisuus</a:t>
            </a:r>
          </a:p>
        </p:txBody>
      </p:sp>
      <p:cxnSp>
        <p:nvCxnSpPr>
          <p:cNvPr id="21" name="Straight Connector 11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10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3E70C94-F980-4052-B58A-95F27972D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fi-FI" sz="4000" dirty="0"/>
              <a:t>Kuulovammaisuuden määritelmä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E64793-FA2D-4F0D-BD09-7CFCFA6D7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644518"/>
            <a:ext cx="9013052" cy="3327251"/>
          </a:xfrm>
        </p:spPr>
        <p:txBody>
          <a:bodyPr>
            <a:noAutofit/>
          </a:bodyPr>
          <a:lstStyle/>
          <a:p>
            <a:r>
              <a:rPr lang="fi-FI" dirty="0"/>
              <a:t>Yleiskäsite kuulovammainen henkilö tarkoittaa henkilöä, jolla on </a:t>
            </a:r>
            <a:r>
              <a:rPr lang="fi-FI" b="1" dirty="0"/>
              <a:t>jonkin asteinen tai laajuinen kuulonalennus, lievästä alenemisesta täydelliseen kuurouteen</a:t>
            </a:r>
            <a:r>
              <a:rPr lang="fi-FI" dirty="0"/>
              <a:t>.</a:t>
            </a:r>
          </a:p>
          <a:p>
            <a:r>
              <a:rPr lang="fi-FI" dirty="0"/>
              <a:t>Sosiaalisessa määrittelyssä käytetään kolmijakoa:</a:t>
            </a:r>
          </a:p>
          <a:p>
            <a:pPr lvl="1"/>
            <a:r>
              <a:rPr lang="fi-FI" sz="2800" dirty="0"/>
              <a:t>Huonokuuloinen</a:t>
            </a:r>
          </a:p>
          <a:p>
            <a:pPr lvl="1"/>
            <a:r>
              <a:rPr lang="fi-FI" sz="2800" dirty="0"/>
              <a:t>Kuuroutunut (menettänyt kuulonsa puheenoppimisen jälkeen)</a:t>
            </a:r>
          </a:p>
          <a:p>
            <a:pPr lvl="1"/>
            <a:r>
              <a:rPr lang="fi-FI" sz="2800" dirty="0"/>
              <a:t>Kuuro</a:t>
            </a:r>
          </a:p>
        </p:txBody>
      </p:sp>
    </p:spTree>
    <p:extLst>
      <p:ext uri="{BB962C8B-B14F-4D97-AF65-F5344CB8AC3E}">
        <p14:creationId xmlns:p14="http://schemas.microsoft.com/office/powerpoint/2010/main" val="2631702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0D142C3-DF61-4385-9AD5-85FBD3F56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fi-FI" sz="4000" dirty="0"/>
              <a:t>Kuulovammat ja kielen oppiminen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7183EE-8550-4EB7-A3F8-B1961CD68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644518"/>
            <a:ext cx="9013052" cy="3327251"/>
          </a:xfrm>
        </p:spPr>
        <p:txBody>
          <a:bodyPr>
            <a:normAutofit/>
          </a:bodyPr>
          <a:lstStyle/>
          <a:p>
            <a:r>
              <a:rPr lang="fi-FI" dirty="0"/>
              <a:t>Kuulovamman vaikutukset kohdistuvat </a:t>
            </a:r>
            <a:r>
              <a:rPr lang="fi-FI" b="1" dirty="0"/>
              <a:t>kuullun ja puhutun kielen </a:t>
            </a:r>
            <a:r>
              <a:rPr lang="fi-FI" dirty="0"/>
              <a:t>(sekä siihen perustuvan kirjoitetun kielen) </a:t>
            </a:r>
            <a:r>
              <a:rPr lang="fi-FI" b="1" dirty="0"/>
              <a:t>oppimiseen</a:t>
            </a:r>
          </a:p>
          <a:p>
            <a:r>
              <a:rPr lang="fi-FI" dirty="0"/>
              <a:t>Hyödynnetään kuuloaistin jäännöksiä</a:t>
            </a:r>
          </a:p>
          <a:p>
            <a:r>
              <a:rPr lang="fi-FI" b="1" dirty="0"/>
              <a:t>Kuullun ja nähdyn </a:t>
            </a:r>
            <a:r>
              <a:rPr lang="fi-FI" dirty="0"/>
              <a:t>yhdysvaikutus auttaa ymmärtämään puheesta ja puhetta</a:t>
            </a:r>
          </a:p>
        </p:txBody>
      </p:sp>
    </p:spTree>
    <p:extLst>
      <p:ext uri="{BB962C8B-B14F-4D97-AF65-F5344CB8AC3E}">
        <p14:creationId xmlns:p14="http://schemas.microsoft.com/office/powerpoint/2010/main" val="28789312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AED235C-D286-4FB0-B9F5-F0D658284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fi-FI" sz="4000" dirty="0"/>
              <a:t>Kuulovammaisen kanssa toimiessa huomioitavaa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68D36B-7B5C-4313-981C-75716A897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353564"/>
            <a:ext cx="9013052" cy="3907274"/>
          </a:xfrm>
        </p:spPr>
        <p:txBody>
          <a:bodyPr>
            <a:normAutofit/>
          </a:bodyPr>
          <a:lstStyle/>
          <a:p>
            <a:r>
              <a:rPr lang="fi-FI" sz="2400" dirty="0"/>
              <a:t>Huonokuuloiset ja kuurot:</a:t>
            </a:r>
          </a:p>
          <a:p>
            <a:pPr lvl="1"/>
            <a:r>
              <a:rPr lang="fi-FI" dirty="0"/>
              <a:t>Kiinnitetään henkilön huomio itseen, esimerkiksi </a:t>
            </a:r>
            <a:r>
              <a:rPr lang="fi-FI" b="1" dirty="0"/>
              <a:t>koskettamalla </a:t>
            </a:r>
            <a:r>
              <a:rPr lang="fi-FI" dirty="0"/>
              <a:t>olkapäälle</a:t>
            </a:r>
          </a:p>
          <a:p>
            <a:pPr lvl="1"/>
            <a:r>
              <a:rPr lang="fi-FI" dirty="0"/>
              <a:t>Varataan </a:t>
            </a:r>
            <a:r>
              <a:rPr lang="fi-FI" b="1" dirty="0"/>
              <a:t>riittävästi aikaa ja toistetaan asiat tarvittaessa</a:t>
            </a:r>
            <a:r>
              <a:rPr lang="fi-FI" dirty="0"/>
              <a:t>; osoita sormella esineitä ja asioita, joista on kyse</a:t>
            </a:r>
          </a:p>
          <a:p>
            <a:pPr lvl="1"/>
            <a:r>
              <a:rPr lang="fi-FI" b="1" dirty="0"/>
              <a:t>Kasvojen ja suun liikkeiden on oltava näkyvissä</a:t>
            </a:r>
            <a:r>
              <a:rPr lang="fi-FI" dirty="0"/>
              <a:t>, ei voimakkaita taustavaloja</a:t>
            </a:r>
          </a:p>
          <a:p>
            <a:pPr lvl="1"/>
            <a:r>
              <a:rPr lang="fi-FI" b="1" dirty="0"/>
              <a:t>Yksi ihminen puhuu kerrallaan</a:t>
            </a:r>
          </a:p>
          <a:p>
            <a:pPr lvl="1"/>
            <a:r>
              <a:rPr lang="fi-FI" dirty="0"/>
              <a:t>Selvennetään asia tarvittaessa </a:t>
            </a:r>
            <a:r>
              <a:rPr lang="fi-FI" b="1" dirty="0"/>
              <a:t>piirtämällä tai kirjoittamalla </a:t>
            </a:r>
            <a:r>
              <a:rPr lang="fi-FI" dirty="0"/>
              <a:t>(ikä huomioiden)</a:t>
            </a:r>
          </a:p>
          <a:p>
            <a:pPr lvl="1"/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478534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B19DD4C-6552-48FD-AFA5-4E694C0F9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fi-FI" sz="4000" dirty="0"/>
              <a:t>Kuulovammaisen kanssa toimiessa huomioitava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E6B8A2-54FF-49EF-BC74-E98FADC06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644518"/>
            <a:ext cx="9013052" cy="3327251"/>
          </a:xfrm>
        </p:spPr>
        <p:txBody>
          <a:bodyPr>
            <a:normAutofit/>
          </a:bodyPr>
          <a:lstStyle/>
          <a:p>
            <a:r>
              <a:rPr lang="fi-FI" dirty="0"/>
              <a:t>Huonokuuloiset:</a:t>
            </a:r>
          </a:p>
          <a:p>
            <a:pPr lvl="1"/>
            <a:r>
              <a:rPr lang="fi-FI" sz="2800" dirty="0"/>
              <a:t>Luodaan ympäristö mahdollisimman </a:t>
            </a:r>
            <a:r>
              <a:rPr lang="fi-FI" sz="2800" b="1" dirty="0"/>
              <a:t>rauhalliseksi</a:t>
            </a:r>
            <a:r>
              <a:rPr lang="fi-FI" sz="2800" dirty="0"/>
              <a:t> ja vältetään taustamelua sulkemalla ovet, ikkunat</a:t>
            </a:r>
          </a:p>
          <a:p>
            <a:pPr lvl="1"/>
            <a:r>
              <a:rPr lang="fi-FI" sz="2800" dirty="0"/>
              <a:t>Akustiikan merkitys (ei jälkikaikua)</a:t>
            </a:r>
          </a:p>
          <a:p>
            <a:pPr lvl="1"/>
            <a:r>
              <a:rPr lang="fi-FI" sz="2800" b="1" dirty="0"/>
              <a:t>Painotetaan</a:t>
            </a:r>
            <a:r>
              <a:rPr lang="fi-FI" sz="2800" dirty="0"/>
              <a:t> tärkeitä kohtia puheessa</a:t>
            </a:r>
          </a:p>
        </p:txBody>
      </p:sp>
    </p:spTree>
    <p:extLst>
      <p:ext uri="{BB962C8B-B14F-4D97-AF65-F5344CB8AC3E}">
        <p14:creationId xmlns:p14="http://schemas.microsoft.com/office/powerpoint/2010/main" val="1705330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799060-8001-4C22-B2C9-7F0048281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fi-FI" sz="4000" dirty="0"/>
              <a:t>Apuvälineet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216B08-95E6-4109-BB01-0FE76D207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644518"/>
            <a:ext cx="9013052" cy="3327251"/>
          </a:xfrm>
        </p:spPr>
        <p:txBody>
          <a:bodyPr>
            <a:noAutofit/>
          </a:bodyPr>
          <a:lstStyle/>
          <a:p>
            <a:r>
              <a:rPr lang="fi-FI" dirty="0"/>
              <a:t>Mitä apuvälineitä löytyy kuulovammaisille?</a:t>
            </a:r>
          </a:p>
          <a:p>
            <a:pPr lvl="1"/>
            <a:r>
              <a:rPr lang="fi-FI" sz="2800" dirty="0"/>
              <a:t>Television kuuntelu (induktiosilmukka)</a:t>
            </a:r>
          </a:p>
          <a:p>
            <a:pPr lvl="1"/>
            <a:r>
              <a:rPr lang="fi-FI" sz="2800" dirty="0"/>
              <a:t>Kodin hälytys äänet (ovikello, palohälytin, herätyskello)</a:t>
            </a:r>
          </a:p>
          <a:p>
            <a:pPr lvl="1"/>
            <a:r>
              <a:rPr lang="fi-FI" sz="2800" dirty="0"/>
              <a:t>Kännykän käyttö (kaulasilmukka)</a:t>
            </a:r>
          </a:p>
          <a:p>
            <a:pPr lvl="1"/>
            <a:r>
              <a:rPr lang="fi-FI" sz="2800" dirty="0"/>
              <a:t>FM-laite (päiväkotiin, kouluun, harrastuksiin)</a:t>
            </a:r>
          </a:p>
          <a:p>
            <a:pPr lvl="1"/>
            <a:r>
              <a:rPr lang="fi-FI" sz="2800" dirty="0"/>
              <a:t>Laitteistoon kuuluu lähetin (opettajalla) ja vastaanotin (oppilaalla). Oppilas kuuntelee kojeeseen liitetyn </a:t>
            </a:r>
            <a:r>
              <a:rPr lang="fi-FI" sz="2800" dirty="0" err="1"/>
              <a:t>fm</a:t>
            </a:r>
            <a:r>
              <a:rPr lang="fi-FI" sz="2800" dirty="0"/>
              <a:t>-vastaanottimen tai kaulasilmukan avulla.</a:t>
            </a:r>
          </a:p>
        </p:txBody>
      </p:sp>
    </p:spTree>
    <p:extLst>
      <p:ext uri="{BB962C8B-B14F-4D97-AF65-F5344CB8AC3E}">
        <p14:creationId xmlns:p14="http://schemas.microsoft.com/office/powerpoint/2010/main" val="3209191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C9F987D-1FBB-4DB9-AD7A-ADFD76FC0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fi-FI" sz="4000" dirty="0"/>
              <a:t>Viitottu puhe ja tukiviittomat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E10C18-5329-4DDD-98D6-F7E436527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644518"/>
            <a:ext cx="9013052" cy="3327251"/>
          </a:xfrm>
        </p:spPr>
        <p:txBody>
          <a:bodyPr>
            <a:noAutofit/>
          </a:bodyPr>
          <a:lstStyle/>
          <a:p>
            <a:r>
              <a:rPr lang="fi-FI" sz="2400" b="1" dirty="0"/>
              <a:t>Viitottu puhe </a:t>
            </a:r>
            <a:r>
              <a:rPr lang="fi-FI" sz="2400" dirty="0"/>
              <a:t>on suomen (tai muun puhutun) kielen rakenteeseen ja sanajärjestykseen perustuvaa kommunikointia</a:t>
            </a:r>
          </a:p>
          <a:p>
            <a:r>
              <a:rPr lang="fi-FI" sz="2400" b="1" dirty="0"/>
              <a:t>Tukiviittomat ovat viittomakielen merkkejä</a:t>
            </a:r>
          </a:p>
          <a:p>
            <a:pPr lvl="1"/>
            <a:r>
              <a:rPr lang="fi-FI" dirty="0"/>
              <a:t>Tukiviittomia käytetään puhekommunikoinnissa yleensä vain tärkeimpien sanojen yhteydessä</a:t>
            </a:r>
          </a:p>
          <a:p>
            <a:pPr lvl="1"/>
            <a:r>
              <a:rPr lang="fi-FI" dirty="0"/>
              <a:t>Lasten kanssa pyritään käyttämään mahdollisimman moninaisia kommunikaatiomenetelmiä.</a:t>
            </a:r>
          </a:p>
          <a:p>
            <a:pPr lvl="1"/>
            <a:r>
              <a:rPr lang="fi-FI" dirty="0"/>
              <a:t>Valintaan vaikuttavat monet seikat; kuulovamman syntymisen ajankohta, kuulovamman aste, näkökyky ja yleinen terveydentila</a:t>
            </a:r>
          </a:p>
        </p:txBody>
      </p:sp>
    </p:spTree>
    <p:extLst>
      <p:ext uri="{BB962C8B-B14F-4D97-AF65-F5344CB8AC3E}">
        <p14:creationId xmlns:p14="http://schemas.microsoft.com/office/powerpoint/2010/main" val="28955633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D09264E-3025-4537-9506-A59EF7AE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fi-FI" sz="4000" dirty="0"/>
              <a:t>Kuulovammainen lapsi päivähoidossa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D44D59-4DD5-4994-AD60-EB2009855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644518"/>
            <a:ext cx="9013052" cy="3327251"/>
          </a:xfrm>
        </p:spPr>
        <p:txBody>
          <a:bodyPr>
            <a:normAutofit/>
          </a:bodyPr>
          <a:lstStyle/>
          <a:p>
            <a:r>
              <a:rPr lang="fi-FI" sz="2400" b="1" dirty="0"/>
              <a:t>leikkimällä huulilta-luku-leikkejä</a:t>
            </a:r>
            <a:r>
              <a:rPr lang="fi-FI" sz="2400" dirty="0"/>
              <a:t>, esim. lausuen lasten nimiä ilman ääntä </a:t>
            </a:r>
          </a:p>
          <a:p>
            <a:r>
              <a:rPr lang="fi-FI" sz="2400" dirty="0"/>
              <a:t>leikkimällä ilmeleikkejä, arvaa olenko iloinen, surullinen (tunnetaidot)</a:t>
            </a:r>
          </a:p>
          <a:p>
            <a:r>
              <a:rPr lang="fi-FI" sz="2400" dirty="0"/>
              <a:t>leikkimällä eleleikkejä, arvaa mitä esitän? </a:t>
            </a:r>
          </a:p>
          <a:p>
            <a:r>
              <a:rPr lang="fi-FI" sz="2400" b="1" dirty="0"/>
              <a:t>opetellaan yhdessä viittomia ja kuvien avulla kommunikointia </a:t>
            </a:r>
          </a:p>
          <a:p>
            <a:r>
              <a:rPr lang="fi-FI" sz="2400" dirty="0"/>
              <a:t>muista katsekontakti, selvät suunliikkeet ja kädet pois suun edestä perusasioita (pukeminen, syöminen jne.) </a:t>
            </a:r>
            <a:r>
              <a:rPr lang="fi-FI" sz="2400" b="1" dirty="0"/>
              <a:t>pitää opettaa havainnollisesti -näytä malli 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123645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322</Words>
  <Application>Microsoft Office PowerPoint</Application>
  <PresentationFormat>Laajakuva</PresentationFormat>
  <Paragraphs>42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Kuulovammaisuus</vt:lpstr>
      <vt:lpstr>Kuulovammaisuuden määritelmä</vt:lpstr>
      <vt:lpstr>Kuulovammat ja kielen oppiminen</vt:lpstr>
      <vt:lpstr>Kuulovammaisen kanssa toimiessa huomioitavaa</vt:lpstr>
      <vt:lpstr>Kuulovammaisen kanssa toimiessa huomioitava</vt:lpstr>
      <vt:lpstr>Apuvälineet</vt:lpstr>
      <vt:lpstr>Viitottu puhe ja tukiviittomat</vt:lpstr>
      <vt:lpstr>Kuulovammainen lapsi päivähoidossa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Kuulovammaisuus</dc:title>
  <dc:creator>Hanna Höykinpuro</dc:creator>
  <cp:lastModifiedBy>Susanna Kuhno</cp:lastModifiedBy>
  <cp:revision>6</cp:revision>
  <dcterms:created xsi:type="dcterms:W3CDTF">2020-05-08T06:26:25Z</dcterms:created>
  <dcterms:modified xsi:type="dcterms:W3CDTF">2025-09-10T16:11:43Z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2025-09-02T18:28:53Z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6482d848-29df-44b7-bb29-0ee48816a12f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10, 3, 0, 1</vt:lpwstr>
  </property>
</Properties>
</file>