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2" r:id="rId5"/>
    <p:sldId id="258" r:id="rId6"/>
    <p:sldId id="271" r:id="rId7"/>
    <p:sldId id="272" r:id="rId8"/>
    <p:sldId id="273" r:id="rId9"/>
    <p:sldId id="274" r:id="rId10"/>
    <p:sldId id="277" r:id="rId11"/>
    <p:sldId id="280" r:id="rId12"/>
    <p:sldId id="281" r:id="rId13"/>
    <p:sldId id="259" r:id="rId14"/>
    <p:sldId id="266" r:id="rId15"/>
    <p:sldId id="275" r:id="rId16"/>
    <p:sldId id="267" r:id="rId17"/>
    <p:sldId id="268" r:id="rId18"/>
    <p:sldId id="278" r:id="rId19"/>
    <p:sldId id="279" r:id="rId20"/>
    <p:sldId id="269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5942F7-A799-4988-4FF1-758A3758E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EE4E984-5ED0-D1E8-FFF3-3A3BFB882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A71D6C-44F0-0165-B809-6A7DB341C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BEA2EB-ED79-8FB5-C7C0-8CA97DD30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377E16-3FDA-8480-7D76-ED7E1B156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42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364EE-5B98-2C09-05C3-FE48238CD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483BD1-00EC-B734-C376-AD54B034D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169B1C-E84A-2FC5-2934-F95FC38B7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499E002-A6B9-BFB2-5630-E69BEFCFF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A35EA7-0C7B-B005-46FB-6787DABBD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236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E9A0EFB-0917-A63A-832B-489EF40E0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E31D1F-B917-0CD6-046E-00FA6FB6B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700D6F-0336-4B49-123E-BCD229A42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ECA7E-EEF5-6C5B-6500-A156BD75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590150-056C-0D71-3F2B-EDDCE5DDB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91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9D2BC1-DFAC-E488-A861-2E283DE0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7EB71D-0B60-A8E1-9594-0E7937BE7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0C39D1-2B45-FD8B-2194-2A9CAD74F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603D4BB-FE1B-0B83-2F48-9C0E7D56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F32802-3B1B-E591-FCFF-7976FEB2E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99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F3D9BA-B5EB-CEDD-3E5C-509BD2DE9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69849F-591F-CB70-8D9E-F4C772617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378CED-2A61-286F-A8E6-E0AC9E99B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71D74A-95F2-E1AB-331B-8FC37CAF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117151-C9A3-D56F-105D-96F202381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27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8CFCAC-54A5-B300-66FD-31B3A2917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16C016-23AC-F187-8992-120504EFA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31D2693-B01B-B892-3117-8D14DB506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DC71A9-5A20-3414-CCD8-FBB82EB1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C233BE-0F05-5961-5ABC-C3BC503B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DB4BDB-D9B3-19D3-5F6C-83E2CBC79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51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F6C9F0-B664-A26D-2A12-7C450A956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E9A614-7913-2A5B-B9B3-319D4F368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561D26E-C271-F567-ED9C-1139E6335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9611BB7-772E-12E8-37C2-EF1804BBA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84A26A8-931A-82AE-5AB9-76534E0B0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B972AC1-D9F5-8465-5BAB-FDA51F519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CE63C7C-C666-6E97-3EE9-FD754145A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68A835F-A12A-2C84-4B66-1853011F6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66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48D485-6C8C-A3A4-CF9D-54176DE8B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212F89B-6CBC-0B7E-E57A-AB4C0DA77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32B5F74-8D1D-E2E9-B12A-44D146DB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585A54C-1DB1-0AF5-BB1F-2CCD0E59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76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92F5000-8FA5-EBF6-4DD9-0444823C5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906B2DA-9CAE-8285-863B-E5D21BDA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8AB33AD-38A1-BF34-0BF7-783F5710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7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0A9457-776E-70F6-5EF6-7BC9DF800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C47DB7-A8D8-83A6-9DB4-9867A7DF2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1F3E09-94D5-4669-C376-ABE664C90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188193-F408-48A6-5CC4-21B8387D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9CA0C0-4DDE-765A-E9FF-05412D444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37F8B55-7F5B-0572-0307-2F159B0B5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887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0B30B2-F745-5270-9357-217DD51A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93C7BF-ED81-07DD-3BFB-0281B7547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AD9CC19-944C-E8A5-1BAB-B64130BAD4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FD163C-70AF-ECEE-8B66-1E52C15CD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402BC84-C261-A95C-B40F-F3BB3F13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F7459A-BB40-A8D7-517A-2BAD58FF2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36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BE12538-8944-67FC-9D55-B4765F14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4EDEBA-EB1C-3923-9597-DFE939916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A652D5-886E-2058-52B0-CFE5C0A84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7E3BAD-4BC6-4B78-927E-BC1C47AE0D70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0F3854-A6AF-06E5-F2EB-72149F6DE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0F7EF4-67DF-D908-F5E3-D0DBB9805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11C234-9A1C-4B65-BF4B-74864A6028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410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w8c7mUwezg&amp;ab_channel=Bridging" TargetMode="External"/><Relationship Id="rId2" Type="http://schemas.openxmlformats.org/officeDocument/2006/relationships/hyperlink" Target="https://www.youtube.com/watch?v=A1A1sAFBYD8&amp;ab_channel=trespaprica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1FC7342-3219-C274-9D4D-CFC0327A7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fi-FI" sz="6600"/>
              <a:t>Kehitysvammaiset</a:t>
            </a:r>
          </a:p>
        </p:txBody>
      </p:sp>
      <p:sp>
        <p:nvSpPr>
          <p:cNvPr id="4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8F770D-F5E2-AE6E-3A4F-E9AC32DA9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Yksilöllinen tuki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3ED664-F435-3818-5B79-B0286EEBC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endParaRPr lang="fi-FI" altLang="fi-FI" dirty="0">
              <a:solidFill>
                <a:srgbClr val="000000"/>
              </a:solidFill>
              <a:ea typeface="Arial Unicode MS" panose="020B0604020202020204" pitchFamily="34" charset="-128"/>
            </a:endParaRP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Vamman aiheuttamia haittoja voidaan vähentää </a:t>
            </a: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tukemalla</a:t>
            </a: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 niitä itsenäisen elämän </a:t>
            </a: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taitoja, joita vamma rajoittaa</a:t>
            </a:r>
          </a:p>
          <a:p>
            <a:pPr marL="431800" indent="-322263">
              <a:spcBef>
                <a:spcPts val="750"/>
              </a:spcBef>
              <a:buSzPct val="45000"/>
              <a:defRPr/>
            </a:pPr>
            <a:endParaRPr lang="fi-FI" altLang="fi-FI" b="1" dirty="0">
              <a:solidFill>
                <a:srgbClr val="000000"/>
              </a:solidFill>
              <a:ea typeface="Arial Unicode MS" panose="020B0604020202020204" pitchFamily="34" charset="-128"/>
            </a:endParaRP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Toimintakyvyn ja tukitoimien tulee olla tasapainossa</a:t>
            </a: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, sillä </a:t>
            </a: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liiallinen tuki saattaa aiheuttaa opittua avuttomuutta</a:t>
            </a: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 ja liian vähäinen tuki sitä, että kuntoutumisen tavoitteisiin ei päästä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49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ED5E8-CB7A-4243-014D-D61372F6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Vammaistyössä lähihoitaja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E53B16-B552-14A8-C8BE-9A0089763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7461"/>
            <a:ext cx="10515600" cy="4129502"/>
          </a:xfrm>
        </p:spPr>
        <p:txBody>
          <a:bodyPr/>
          <a:lstStyle/>
          <a:p>
            <a:pPr marL="457200" indent="-457200"/>
            <a:r>
              <a:rPr lang="fi-FI" altLang="fi-FI" dirty="0"/>
              <a:t>Työskentelee </a:t>
            </a:r>
            <a:r>
              <a:rPr lang="fi-FI" altLang="fi-FI" b="1" dirty="0"/>
              <a:t>moniammatillisen</a:t>
            </a:r>
            <a:r>
              <a:rPr lang="fi-FI" altLang="fi-FI" dirty="0"/>
              <a:t> tiimin jäsenenä</a:t>
            </a:r>
          </a:p>
          <a:p>
            <a:pPr marL="457200" indent="-457200"/>
            <a:r>
              <a:rPr lang="fi-FI" altLang="fi-FI" dirty="0"/>
              <a:t>Painottaa kehitysvammaisen ihmisen </a:t>
            </a:r>
            <a:r>
              <a:rPr lang="fi-FI" altLang="fi-FI" b="1" dirty="0"/>
              <a:t>vahvuuksia ja osaamista</a:t>
            </a:r>
          </a:p>
          <a:p>
            <a:pPr marL="457200" indent="-457200"/>
            <a:r>
              <a:rPr lang="fi-FI" altLang="fi-FI" dirty="0"/>
              <a:t>Luo kehitysvammaiselle psyykkistä </a:t>
            </a:r>
            <a:r>
              <a:rPr lang="fi-FI" altLang="fi-FI" b="1" dirty="0"/>
              <a:t>turvaa ja luottamusta</a:t>
            </a:r>
          </a:p>
          <a:p>
            <a:pPr marL="457200" indent="-457200"/>
            <a:r>
              <a:rPr lang="fi-FI" altLang="fi-FI" dirty="0"/>
              <a:t>Pyrkii mahdollisimman </a:t>
            </a:r>
            <a:r>
              <a:rPr lang="fi-FI" altLang="fi-FI" b="1" dirty="0"/>
              <a:t>hyvään vuorovaikutukseen</a:t>
            </a:r>
            <a:r>
              <a:rPr lang="fi-FI" altLang="fi-FI" dirty="0"/>
              <a:t> kehitysvammaisen kanssa</a:t>
            </a:r>
          </a:p>
          <a:p>
            <a:pPr marL="457200" indent="-457200"/>
            <a:r>
              <a:rPr lang="fi-FI" altLang="fi-FI" dirty="0"/>
              <a:t>Käyttää </a:t>
            </a:r>
            <a:r>
              <a:rPr lang="fi-FI" altLang="fi-FI" b="1" dirty="0"/>
              <a:t>selkokieltä</a:t>
            </a:r>
            <a:r>
              <a:rPr lang="fi-FI" altLang="fi-FI" dirty="0"/>
              <a:t> ja tarvittaessa </a:t>
            </a:r>
            <a:r>
              <a:rPr lang="fi-FI" altLang="fi-FI" b="1" dirty="0"/>
              <a:t>puhetta tukevia ja korvaavia kommunikaatiomenetelmiä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15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116536-30D0-0817-2FFB-4FE13A1E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Vammaistyössä lähihoitaja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A3E4FC-3BD1-1372-C79F-876E0643F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fi-FI" altLang="fi-FI" dirty="0"/>
              <a:t>tukee kehitysvammaista </a:t>
            </a:r>
            <a:r>
              <a:rPr lang="fi-FI" altLang="fi-FI" b="1" dirty="0"/>
              <a:t>omatoimisuuteen päivittäisissä toiminnoissa</a:t>
            </a:r>
          </a:p>
          <a:p>
            <a:pPr marL="457200" indent="-457200"/>
            <a:r>
              <a:rPr lang="fi-FI" altLang="fi-FI" b="1" dirty="0"/>
              <a:t>jäsentää arkea </a:t>
            </a:r>
            <a:r>
              <a:rPr lang="fi-FI" altLang="fi-FI" dirty="0"/>
              <a:t>päiväjärjestyksen ja toimintojen osittamisen avulla</a:t>
            </a:r>
          </a:p>
          <a:p>
            <a:pPr marL="457200" indent="-457200"/>
            <a:r>
              <a:rPr lang="fi-FI" altLang="fi-FI" dirty="0"/>
              <a:t>tukee arjen askareissa ja kotitöissä</a:t>
            </a:r>
          </a:p>
          <a:p>
            <a:pPr marL="457200" indent="-457200"/>
            <a:r>
              <a:rPr lang="fi-FI" altLang="fi-FI" b="1" dirty="0"/>
              <a:t>Hoitaa, ohjaa ja avustaa </a:t>
            </a:r>
            <a:r>
              <a:rPr lang="fi-FI" altLang="fi-FI" dirty="0"/>
              <a:t>kehitysvammaista asumisessa, päivittäisissä toiminnoissa, koulunkäynnissä tai päivä- ja työtoiminnassa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3182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CEADD8-35DB-4764-ACB2-E07426B83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Diagnosointi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7B3771-294F-46B6-B22E-B56F19B98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1700"/>
              <a:t>Kehitysvammaisuuden diagnosointi	</a:t>
            </a:r>
          </a:p>
          <a:p>
            <a:r>
              <a:rPr lang="fi-FI" sz="1700"/>
              <a:t>Seulontatutkimukset raskauden aikana</a:t>
            </a:r>
          </a:p>
          <a:p>
            <a:r>
              <a:rPr lang="fi-FI" sz="1700"/>
              <a:t>Epäily kehitysvammaisuudesta herää yleensä jo ensimmäisten elinvuosien aikana</a:t>
            </a:r>
          </a:p>
          <a:p>
            <a:pPr lvl="2"/>
            <a:r>
              <a:rPr lang="fi-FI" sz="1700"/>
              <a:t>Oudot ilmeet</a:t>
            </a:r>
          </a:p>
          <a:p>
            <a:pPr lvl="2"/>
            <a:r>
              <a:rPr lang="fi-FI" sz="1700"/>
              <a:t>Maneerit tai omituinen käyttäytyminen</a:t>
            </a:r>
          </a:p>
          <a:p>
            <a:pPr lvl="2"/>
            <a:r>
              <a:rPr lang="fi-FI" sz="1700"/>
              <a:t>Keskittymiskyvyn puutteet</a:t>
            </a:r>
          </a:p>
          <a:p>
            <a:pPr lvl="2"/>
            <a:r>
              <a:rPr lang="fi-FI" sz="1700"/>
              <a:t>Katse-hymy</a:t>
            </a:r>
          </a:p>
          <a:p>
            <a:pPr lvl="2"/>
            <a:r>
              <a:rPr lang="fi-FI" sz="1700"/>
              <a:t>Jokelluskontaktin puuttuminen</a:t>
            </a:r>
          </a:p>
          <a:p>
            <a:r>
              <a:rPr lang="fi-FI" sz="1700"/>
              <a:t>Lievemmät vammat esille vasta ennen kouluikää</a:t>
            </a:r>
          </a:p>
          <a:p>
            <a:r>
              <a:rPr lang="fi-FI" sz="1700"/>
              <a:t>Lastenneuvolat ovat avainasemassa (ikäkausiseulonta)</a:t>
            </a:r>
          </a:p>
          <a:p>
            <a:r>
              <a:rPr lang="fi-FI" sz="1700"/>
              <a:t>Sairaalat (kehityksen seurantaa ja kartoituksia)</a:t>
            </a:r>
          </a:p>
          <a:p>
            <a:r>
              <a:rPr lang="fi-FI" sz="1700"/>
              <a:t>Lääkärit ja psykologit mukana</a:t>
            </a:r>
          </a:p>
          <a:p>
            <a:pPr marL="914400" lvl="2" indent="0">
              <a:buNone/>
            </a:pPr>
            <a:endParaRPr lang="fi-FI" sz="1700"/>
          </a:p>
          <a:p>
            <a:pPr marL="914400" lvl="2" indent="0">
              <a:buNone/>
            </a:pPr>
            <a:endParaRPr lang="fi-FI" sz="1700"/>
          </a:p>
          <a:p>
            <a:pPr marL="914400" lvl="2" indent="0">
              <a:buNone/>
            </a:pPr>
            <a:endParaRPr lang="fi-FI" sz="1700"/>
          </a:p>
          <a:p>
            <a:pPr marL="914400" lvl="2" indent="0">
              <a:buNone/>
            </a:pPr>
            <a:endParaRPr lang="fi-FI" sz="1700"/>
          </a:p>
          <a:p>
            <a:pPr marL="914400" lvl="2" indent="0">
              <a:buNone/>
            </a:pPr>
            <a:endParaRPr lang="fi-FI" sz="1700"/>
          </a:p>
        </p:txBody>
      </p:sp>
    </p:spTree>
    <p:extLst>
      <p:ext uri="{BB962C8B-B14F-4D97-AF65-F5344CB8AC3E}">
        <p14:creationId xmlns:p14="http://schemas.microsoft.com/office/powerpoint/2010/main" val="292364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756709-41F9-4BD5-8B16-ED9ED9CC7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Downin syndrooma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8F4AC2-9DDF-4AAD-AB51-EBC4289F2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1700" b="1" dirty="0"/>
              <a:t>Suurin yksittäinen </a:t>
            </a:r>
            <a:r>
              <a:rPr lang="fi-FI" sz="1700" dirty="0"/>
              <a:t>kehitysvammaisuuden syy</a:t>
            </a:r>
          </a:p>
          <a:p>
            <a:r>
              <a:rPr lang="fi-FI" sz="1700" b="1" dirty="0"/>
              <a:t>Kromosomihäiriö ( trisomia 21)</a:t>
            </a:r>
          </a:p>
          <a:p>
            <a:r>
              <a:rPr lang="fi-FI" sz="1700" dirty="0"/>
              <a:t>Tyypillisesti aiheuttaa </a:t>
            </a:r>
            <a:r>
              <a:rPr lang="fi-FI" sz="1700" b="1" dirty="0"/>
              <a:t>keskiasteista kehitysvammaisuutta</a:t>
            </a:r>
          </a:p>
          <a:p>
            <a:r>
              <a:rPr lang="fi-FI" sz="1700" dirty="0"/>
              <a:t>Terveydellisiä haasteita ja liitännäisvaikeuksia, kuten synnynnäiset </a:t>
            </a:r>
            <a:r>
              <a:rPr lang="fi-FI" sz="1700" b="1" dirty="0"/>
              <a:t>sydänviat, ylipaino, </a:t>
            </a:r>
            <a:r>
              <a:rPr lang="fi-FI" sz="1700" b="1" dirty="0" err="1"/>
              <a:t>alzheimerin</a:t>
            </a:r>
            <a:r>
              <a:rPr lang="fi-FI" sz="1700" b="1" dirty="0"/>
              <a:t> taudin suurentunut riski</a:t>
            </a:r>
          </a:p>
          <a:p>
            <a:r>
              <a:rPr lang="fi-FI" sz="1700" b="1" dirty="0"/>
              <a:t>Downin erityispiirteitä:</a:t>
            </a:r>
          </a:p>
          <a:p>
            <a:pPr lvl="1"/>
            <a:r>
              <a:rPr lang="fi-FI" sz="1700" dirty="0"/>
              <a:t>Puhumaan oppiminen ja motorinen kehitys viivästynyt</a:t>
            </a:r>
          </a:p>
          <a:p>
            <a:pPr lvl="1"/>
            <a:r>
              <a:rPr lang="fi-FI" sz="1700" dirty="0"/>
              <a:t>Synnynnäisiä sydänvikoja ja rakennepoikkeavuuksia</a:t>
            </a:r>
          </a:p>
          <a:p>
            <a:pPr lvl="1"/>
            <a:r>
              <a:rPr lang="fi-FI" sz="1700" dirty="0"/>
              <a:t>Elimistön nopea vanheneminen</a:t>
            </a:r>
          </a:p>
          <a:p>
            <a:pPr lvl="1"/>
            <a:r>
              <a:rPr lang="fi-FI" sz="1700" dirty="0"/>
              <a:t>Lyhytkasvuisuus</a:t>
            </a:r>
          </a:p>
          <a:p>
            <a:pPr lvl="1"/>
            <a:r>
              <a:rPr lang="fi-FI" sz="1700" dirty="0"/>
              <a:t>Luonne yleensä hyväntuulinen</a:t>
            </a:r>
          </a:p>
          <a:p>
            <a:pPr lvl="1"/>
            <a:r>
              <a:rPr lang="fi-FI" sz="1700" dirty="0"/>
              <a:t>Tyypillisiä ulkonäköpiirteitä: suun ja nielun pienuus, jonka seurauksena kieli pyrkii ulos suusta, leveä nenänselkä, ulospäin vinot silmäluomiraot ja poimut silmäkulmissa</a:t>
            </a:r>
          </a:p>
        </p:txBody>
      </p:sp>
    </p:spTree>
    <p:extLst>
      <p:ext uri="{BB962C8B-B14F-4D97-AF65-F5344CB8AC3E}">
        <p14:creationId xmlns:p14="http://schemas.microsoft.com/office/powerpoint/2010/main" val="208301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15D925E-8DE3-8726-BDBB-EE97C4C8BC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240" y="304164"/>
            <a:ext cx="5542181" cy="6320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454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3DE3167-99EE-6FCA-A41A-BFDB7E2BD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4200"/>
              <a:t>Kehitysvammaisten tukemisen muotoja ovat</a:t>
            </a:r>
          </a:p>
        </p:txBody>
      </p:sp>
      <p:sp>
        <p:nvSpPr>
          <p:cNvPr id="4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0064B1-0E9A-3789-51A4-2184DE299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2200"/>
              <a:t>Erilaiset terapiat</a:t>
            </a:r>
          </a:p>
          <a:p>
            <a:r>
              <a:rPr lang="fi-FI" sz="2200"/>
              <a:t>Apuvälineet</a:t>
            </a:r>
          </a:p>
          <a:p>
            <a:r>
              <a:rPr lang="fi-FI" sz="2200"/>
              <a:t>Tuki varhaiskasvatuksessa</a:t>
            </a:r>
          </a:p>
          <a:p>
            <a:r>
              <a:rPr lang="fi-FI" sz="2200"/>
              <a:t>Tuki koulussa ja opiskeluissa</a:t>
            </a:r>
          </a:p>
          <a:p>
            <a:r>
              <a:rPr lang="fi-FI" sz="2200"/>
              <a:t>Työskentelyn ja toiminnan vaihtoehdot</a:t>
            </a:r>
          </a:p>
          <a:p>
            <a:r>
              <a:rPr lang="fi-FI" sz="2200"/>
              <a:t>Liikkumiseen liittyvät palvelut</a:t>
            </a:r>
          </a:p>
          <a:p>
            <a:r>
              <a:rPr lang="fi-FI" sz="2200"/>
              <a:t>Asumisen ratkaisut</a:t>
            </a:r>
          </a:p>
        </p:txBody>
      </p:sp>
    </p:spTree>
    <p:extLst>
      <p:ext uri="{BB962C8B-B14F-4D97-AF65-F5344CB8AC3E}">
        <p14:creationId xmlns:p14="http://schemas.microsoft.com/office/powerpoint/2010/main" val="342504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A69411-0089-88F8-0C93-815B9BA1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4200"/>
              <a:t>Hoitajan työ kehitysvammaisen asiakkaan parissa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4272A4-DED7-59A9-8D37-646FAC94B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4234"/>
            <a:ext cx="10515600" cy="3607109"/>
          </a:xfrm>
        </p:spPr>
        <p:txBody>
          <a:bodyPr>
            <a:normAutofit/>
          </a:bodyPr>
          <a:lstStyle/>
          <a:p>
            <a:r>
              <a:rPr lang="fi-FI" sz="2200" dirty="0"/>
              <a:t>Palveluasumisen yksiköt</a:t>
            </a:r>
          </a:p>
          <a:p>
            <a:r>
              <a:rPr lang="fi-FI" sz="2200" dirty="0"/>
              <a:t>Työ- ja päivätoiminta</a:t>
            </a:r>
          </a:p>
          <a:p>
            <a:r>
              <a:rPr lang="fi-FI" sz="2200" dirty="0"/>
              <a:t>Varhaiskasvatuksessa ja opetusyksikössä</a:t>
            </a:r>
          </a:p>
        </p:txBody>
      </p:sp>
    </p:spTree>
    <p:extLst>
      <p:ext uri="{BB962C8B-B14F-4D97-AF65-F5344CB8AC3E}">
        <p14:creationId xmlns:p14="http://schemas.microsoft.com/office/powerpoint/2010/main" val="293891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2D7A3C-6A4B-7293-8822-180F8D7F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39EC22-6953-D821-AF23-F2ADBC7DF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50"/>
              </a:spcBef>
              <a:buClr>
                <a:srgbClr val="000000"/>
              </a:buClr>
              <a:buSzPct val="45000"/>
              <a:buNone/>
              <a:defRPr/>
            </a:pPr>
            <a:endParaRPr lang="fi-FI" altLang="fi-FI" b="1" dirty="0">
              <a:solidFill>
                <a:srgbClr val="000000"/>
              </a:solidFill>
              <a:ea typeface="Arial Unicode MS" panose="020B0604020202020204" pitchFamily="34" charset="-128"/>
            </a:endParaRP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None/>
              <a:defRPr/>
            </a:pP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1. Fragile-X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None/>
              <a:defRPr/>
            </a:pP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2. Angelmanin oireyhtymä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None/>
              <a:defRPr/>
            </a:pP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3. Cornelia de </a:t>
            </a:r>
            <a:r>
              <a:rPr lang="fi-FI" altLang="fi-FI" b="1" dirty="0" err="1">
                <a:solidFill>
                  <a:srgbClr val="000000"/>
                </a:solidFill>
                <a:ea typeface="Arial Unicode MS" panose="020B0604020202020204" pitchFamily="34" charset="-128"/>
              </a:rPr>
              <a:t>Lange-</a:t>
            </a: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 oireyhtymä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616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534663-A0D5-EBDB-025F-90EF11BE9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327987-D72C-0077-C0D9-69330FCD5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50"/>
              </a:spcBef>
              <a:buClr>
                <a:srgbClr val="000000"/>
              </a:buClr>
              <a:buSzPct val="45000"/>
              <a:buNone/>
              <a:defRPr/>
            </a:pPr>
            <a:r>
              <a:rPr lang="fi-FI" altLang="fi-FI" b="1" dirty="0">
                <a:solidFill>
                  <a:srgbClr val="000000"/>
                </a:solidFill>
                <a:ea typeface="Arial Unicode MS" panose="020B0604020202020204" pitchFamily="34" charset="-128"/>
              </a:rPr>
              <a:t>Selvittäkää perusasiat oireyhtymästä</a:t>
            </a: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: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Mistä johtuu?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Esiintyvyys?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Millaisia oireita ja mahdollisia lisäoireita?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Millaisia tukitoimia?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Mitä opitte?</a:t>
            </a:r>
          </a:p>
          <a:p>
            <a:pPr>
              <a:spcBef>
                <a:spcPts val="7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i-FI" altLang="fi-FI" dirty="0">
                <a:solidFill>
                  <a:srgbClr val="000000"/>
                </a:solidFill>
                <a:ea typeface="Arial Unicode MS" panose="020B0604020202020204" pitchFamily="34" charset="-128"/>
              </a:rPr>
              <a:t>Esitellään työt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962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2E8883-16DA-9CD7-CB35-B6D643A12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altLang="fi-FI" sz="4000" dirty="0">
                <a:solidFill>
                  <a:srgbClr val="333333"/>
                </a:solidFill>
              </a:rPr>
              <a:t> ”Heikot tarvitsevat erityisen paljon hyvää, ja heille on poikkeuksellisen helppo tehdä vääryyttä. Siksi heidän ansiostaan ihmisyytemme on aina tulikokeessa.”</a:t>
            </a:r>
          </a:p>
          <a:p>
            <a:pPr>
              <a:buNone/>
            </a:pPr>
            <a:r>
              <a:rPr lang="fi-FI" altLang="fi-FI" sz="4000" dirty="0">
                <a:solidFill>
                  <a:srgbClr val="333333"/>
                </a:solidFill>
              </a:rPr>
              <a:t>				Lindqvist, 1985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4032860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695F7B-728D-C4D7-DEC4-632C2AB7F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Videoita kehitysvammaisten päivätoiminnasta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93372E-510E-AE1A-EA59-03DC9724E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https://www.youtube.com/watch?v=A1A1sAFBYD8&amp;ab_channel=trespapricas</a:t>
            </a:r>
            <a:endParaRPr lang="fi-FI" dirty="0"/>
          </a:p>
          <a:p>
            <a:endParaRPr lang="fi-FI" dirty="0"/>
          </a:p>
          <a:p>
            <a:r>
              <a:rPr lang="fi-FI" dirty="0">
                <a:hlinkClick r:id="rId3"/>
              </a:rPr>
              <a:t>https://www.youtube.com/watch?v=4w8c7mUwezg&amp;ab_channel=Bridging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031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E6ED50C-9223-4E69-8065-3C76D88DA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Kehitysvammaisuuden määritelmä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673297-2D37-4B6B-93B0-52C812744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2400" dirty="0"/>
              <a:t>Henkilö, jonka </a:t>
            </a:r>
            <a:r>
              <a:rPr lang="fi-FI" sz="2400" b="1" dirty="0"/>
              <a:t>kehitys tai henkinen toiminta on estynyt tai häiriintynyt </a:t>
            </a:r>
            <a:r>
              <a:rPr lang="fi-FI" sz="2400" dirty="0"/>
              <a:t>synnynnäisen tai kehityksessä saadun sairauden, vian tai vamman vuoksi</a:t>
            </a:r>
          </a:p>
          <a:p>
            <a:r>
              <a:rPr lang="fi-FI" sz="2400" dirty="0"/>
              <a:t>Kehitysvammaisilla on </a:t>
            </a:r>
            <a:r>
              <a:rPr lang="fi-FI" sz="2400" b="1" dirty="0"/>
              <a:t>lähinnä vaikeuksia ymmärtämis- ja käsityskyvyn </a:t>
            </a:r>
            <a:r>
              <a:rPr lang="fi-FI" sz="2400" dirty="0"/>
              <a:t>alueella, mutta heillä saattaa olla myös muita toimintakykyä rajoittavia puutteellisuuksia.</a:t>
            </a:r>
          </a:p>
          <a:p>
            <a:r>
              <a:rPr lang="fi-FI" sz="2400" dirty="0"/>
              <a:t>Aikaisemmin kehitysvammaisuutta määriteltiin vain älykkyystestien tulosten perusteella. </a:t>
            </a:r>
          </a:p>
          <a:p>
            <a:r>
              <a:rPr lang="fi-FI" sz="2400" dirty="0"/>
              <a:t>Nyt </a:t>
            </a:r>
            <a:r>
              <a:rPr lang="fi-FI" sz="2400" b="1" dirty="0"/>
              <a:t>arvioidaan henkilön toiminnallista ja sosiaalista </a:t>
            </a:r>
            <a:r>
              <a:rPr lang="fi-FI" sz="2400" dirty="0"/>
              <a:t>kykyä. </a:t>
            </a:r>
          </a:p>
          <a:p>
            <a:r>
              <a:rPr lang="fi-FI" sz="2400" dirty="0"/>
              <a:t>Kokonaisuudessa tulee ottaa huomioon henkilön heikkoudet ja vahvuudet</a:t>
            </a:r>
          </a:p>
        </p:txBody>
      </p:sp>
    </p:spTree>
    <p:extLst>
      <p:ext uri="{BB962C8B-B14F-4D97-AF65-F5344CB8AC3E}">
        <p14:creationId xmlns:p14="http://schemas.microsoft.com/office/powerpoint/2010/main" val="1578955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B396DC-F362-4882-A6D0-E7F923EC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Kehitysvammaisuuden eri asteet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99230E-5E67-49B6-8368-A1362F3EE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Lievästi</a:t>
            </a:r>
            <a:r>
              <a:rPr lang="fi-FI" sz="2400" dirty="0"/>
              <a:t> kehitysvammaiset</a:t>
            </a:r>
          </a:p>
          <a:p>
            <a:pPr lvl="1"/>
            <a:r>
              <a:rPr lang="fi-FI" dirty="0"/>
              <a:t>Selviytyvät </a:t>
            </a:r>
            <a:r>
              <a:rPr lang="fi-FI" b="1" dirty="0"/>
              <a:t>omatoimisesti jokapäiväisistä toiminnoista ja osaavat monia asioita</a:t>
            </a:r>
          </a:p>
          <a:p>
            <a:r>
              <a:rPr lang="fi-FI" sz="2400" b="1" dirty="0"/>
              <a:t>Keskitasoisesti</a:t>
            </a:r>
            <a:r>
              <a:rPr lang="fi-FI" sz="2400" dirty="0"/>
              <a:t> kehitysvammaiset</a:t>
            </a:r>
          </a:p>
          <a:p>
            <a:pPr lvl="1"/>
            <a:r>
              <a:rPr lang="fi-FI" dirty="0"/>
              <a:t>Selviytyvät normaalista elämästä, kunhan saavat muilta </a:t>
            </a:r>
            <a:r>
              <a:rPr lang="fi-FI" b="1" dirty="0"/>
              <a:t>tukea ja ohjausta</a:t>
            </a:r>
          </a:p>
          <a:p>
            <a:r>
              <a:rPr lang="fi-FI" sz="2400" b="1" dirty="0"/>
              <a:t>Vaikeasti</a:t>
            </a:r>
            <a:r>
              <a:rPr lang="fi-FI" sz="2400" dirty="0"/>
              <a:t> kehitysvammaiset</a:t>
            </a:r>
          </a:p>
          <a:p>
            <a:pPr lvl="1"/>
            <a:r>
              <a:rPr lang="fi-FI" dirty="0"/>
              <a:t>Tarvitsevat jatkuvaa tukea, ohjausta ja apua muilta ihmisiltä</a:t>
            </a:r>
          </a:p>
          <a:p>
            <a:r>
              <a:rPr lang="fi-FI" sz="2400" b="1" dirty="0"/>
              <a:t>Syvästi</a:t>
            </a:r>
            <a:r>
              <a:rPr lang="fi-FI" sz="2400" dirty="0"/>
              <a:t> kehitysvammaiset</a:t>
            </a:r>
          </a:p>
          <a:p>
            <a:pPr lvl="1"/>
            <a:r>
              <a:rPr lang="fi-FI" dirty="0"/>
              <a:t>Tarvitsevat koko elämänsä ajan toisen ihmisen apua ja huolenpitoa selviytyäkseen</a:t>
            </a:r>
          </a:p>
        </p:txBody>
      </p:sp>
    </p:spTree>
    <p:extLst>
      <p:ext uri="{BB962C8B-B14F-4D97-AF65-F5344CB8AC3E}">
        <p14:creationId xmlns:p14="http://schemas.microsoft.com/office/powerpoint/2010/main" val="409999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9ED1FFA-6DBE-4987-A952-79EC32985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sz="5400"/>
              <a:t>Ominaispiirteet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6B549-482F-41B7-A1D0-057E6657D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fi-FI" sz="1900" b="1" dirty="0"/>
              <a:t>Ymmärrys- ja kognitiivisen </a:t>
            </a:r>
            <a:r>
              <a:rPr lang="fi-FI" sz="1900" dirty="0"/>
              <a:t>kyvyn vaikeus</a:t>
            </a:r>
          </a:p>
          <a:p>
            <a:r>
              <a:rPr lang="fi-FI" sz="1900" dirty="0"/>
              <a:t>On muita vaikeampi oppia uusia asioita tai hyödyntää ja opittuja asioita uusissa tilanteissa</a:t>
            </a:r>
          </a:p>
          <a:p>
            <a:r>
              <a:rPr lang="fi-FI" sz="1900" b="1" dirty="0"/>
              <a:t>Kehitysvamma vaikeuttaa</a:t>
            </a:r>
          </a:p>
          <a:p>
            <a:pPr lvl="2"/>
            <a:r>
              <a:rPr lang="fi-FI" sz="1900" dirty="0"/>
              <a:t>Uuden oppimista</a:t>
            </a:r>
          </a:p>
          <a:p>
            <a:pPr lvl="2"/>
            <a:r>
              <a:rPr lang="fi-FI" sz="1900" dirty="0"/>
              <a:t>Opitun hyväksikäyttämistä ja siirtämistä uusiin tilanteisiin</a:t>
            </a:r>
          </a:p>
          <a:p>
            <a:pPr lvl="2"/>
            <a:r>
              <a:rPr lang="fi-FI" sz="1900" dirty="0"/>
              <a:t>Toimintaa normin mukaisella tavalla</a:t>
            </a:r>
          </a:p>
          <a:p>
            <a:pPr lvl="2"/>
            <a:r>
              <a:rPr lang="fi-FI" sz="1900" dirty="0"/>
              <a:t>Lukemaan ja kirjoittamiseen oppimista</a:t>
            </a:r>
          </a:p>
          <a:p>
            <a:r>
              <a:rPr lang="fi-FI" sz="1900" b="1" dirty="0"/>
              <a:t>Liitännäisvammat</a:t>
            </a:r>
            <a:r>
              <a:rPr lang="fi-FI" sz="1900" dirty="0"/>
              <a:t>	</a:t>
            </a:r>
          </a:p>
          <a:p>
            <a:pPr lvl="2"/>
            <a:r>
              <a:rPr lang="fi-FI" sz="1900" dirty="0"/>
              <a:t>Epilepsia</a:t>
            </a:r>
          </a:p>
          <a:p>
            <a:pPr lvl="2"/>
            <a:r>
              <a:rPr lang="fi-FI" sz="1900" dirty="0"/>
              <a:t>Liikuntavamma</a:t>
            </a:r>
          </a:p>
          <a:p>
            <a:pPr lvl="2"/>
            <a:r>
              <a:rPr lang="fi-FI" sz="1900" dirty="0"/>
              <a:t>Aistivammat</a:t>
            </a:r>
          </a:p>
          <a:p>
            <a:pPr lvl="2"/>
            <a:r>
              <a:rPr lang="fi-FI" sz="1900" dirty="0"/>
              <a:t>Kielelliset häiriöt</a:t>
            </a:r>
          </a:p>
        </p:txBody>
      </p:sp>
    </p:spTree>
    <p:extLst>
      <p:ext uri="{BB962C8B-B14F-4D97-AF65-F5344CB8AC3E}">
        <p14:creationId xmlns:p14="http://schemas.microsoft.com/office/powerpoint/2010/main" val="18736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05CFDF-4252-055F-282A-BB301CFC3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Yksilölliset taidot ja haasteet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3F3B81-8D5E-35A2-7E4E-B0B8D077B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dirty="0"/>
              <a:t>Kehitysvammaiset ovat samalla tavalla </a:t>
            </a:r>
            <a:r>
              <a:rPr lang="fi-FI" altLang="fi-FI" b="1" dirty="0"/>
              <a:t>yksilöllisiä </a:t>
            </a:r>
            <a:r>
              <a:rPr lang="fi-FI" altLang="fi-FI" dirty="0"/>
              <a:t>kuin muutkin ihmiset 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dirty="0"/>
              <a:t>Heillä on </a:t>
            </a:r>
            <a:r>
              <a:rPr lang="fi-FI" altLang="fi-FI" b="1" dirty="0"/>
              <a:t>persoonallisuutensa, omat vahvuutensa, mahdollisuutensa</a:t>
            </a:r>
            <a:r>
              <a:rPr lang="fi-FI" altLang="fi-FI" dirty="0"/>
              <a:t> ja </a:t>
            </a:r>
            <a:r>
              <a:rPr lang="fi-FI" altLang="fi-FI" b="1" dirty="0"/>
              <a:t>kykynsä</a:t>
            </a:r>
            <a:r>
              <a:rPr lang="fi-FI" altLang="fi-FI" dirty="0"/>
              <a:t>, jotka on löydettävä ja joita tulee tarvittaessa tukea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dirty="0"/>
              <a:t>Suomessa on kaikkiaan noin 40 000 ihmistä, jolla on kehitysvamma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75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D4EC93-DDFB-4791-8475-B72337008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Yksilölliset taidot ja haasteet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5200C6-439A-8149-AC50-18E144ED9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b="1" dirty="0"/>
              <a:t>päättelykyky</a:t>
            </a:r>
            <a:r>
              <a:rPr lang="fi-FI" altLang="fi-FI" dirty="0"/>
              <a:t> (havainnot-johtopäätökset)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b="1" dirty="0"/>
              <a:t>ongelmien ratkaisu</a:t>
            </a:r>
            <a:r>
              <a:rPr lang="fi-FI" altLang="fi-FI" dirty="0"/>
              <a:t> (ymmärtää mistä kyse-mitä tilanteesta selviytyäkseen pitää tehdä)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dirty="0"/>
              <a:t>monimutkaisten asiayhteyksien ymmärtäminen ja kokemuksesta oppiminen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None/>
            </a:pPr>
            <a:r>
              <a:rPr lang="fi-FI" altLang="fi-FI" dirty="0"/>
              <a:t>(pitää useita asioita mielessään ja painaa mieleen tärkeitä oppimiskokemuksia)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08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CFCF4E-B68E-DCE8-222E-49ED14328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Yksilölliset taidot ja haasteet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7E3360-CEC8-BC44-309A-455DB2672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</a:pPr>
            <a:r>
              <a:rPr lang="fi-FI" altLang="fi-FI" b="1" dirty="0"/>
              <a:t>adaptiiviset taidot </a:t>
            </a:r>
            <a:r>
              <a:rPr lang="fi-FI" altLang="fi-FI" dirty="0"/>
              <a:t>(selviytymistä edistävät)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b="1" dirty="0"/>
              <a:t>käsitteelliset taidot</a:t>
            </a:r>
            <a:r>
              <a:rPr lang="fi-FI" altLang="fi-FI" dirty="0"/>
              <a:t> (kieli, lukeminen ja kirjoittaminen, rahan ymmärtäminen, aikakäsitys)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b="1" dirty="0"/>
              <a:t>sosiaaliset taidot </a:t>
            </a:r>
            <a:r>
              <a:rPr lang="fi-FI" altLang="fi-FI" dirty="0"/>
              <a:t>(ihmissuhteet, kyky käyttäytyä tilanteen vaatimalla tavalla, oma turvallisuus, lait)</a:t>
            </a:r>
          </a:p>
          <a:p>
            <a:pPr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SzPct val="45000"/>
              <a:buFont typeface="Wingdings" panose="05000000000000000000" pitchFamily="2" charset="2"/>
              <a:buChar char=""/>
            </a:pPr>
            <a:r>
              <a:rPr lang="fi-FI" altLang="fi-FI" b="1" dirty="0"/>
              <a:t>käytännölliset taidot </a:t>
            </a:r>
            <a:r>
              <a:rPr lang="fi-FI" altLang="fi-FI" dirty="0"/>
              <a:t>(hygienia, yksin asuminen, liikkuminen, työ, vapaa-aika)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516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B135AB-8EE7-E6A7-1EA6-982F5E36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Yksilölliset taidot ja haasteet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2F9800-27A6-EDE9-9C0B-B2F9A6F1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6303"/>
            <a:ext cx="10515600" cy="3940659"/>
          </a:xfrm>
        </p:spPr>
        <p:txBody>
          <a:bodyPr>
            <a:normAutofit/>
          </a:bodyPr>
          <a:lstStyle/>
          <a:p>
            <a:r>
              <a:rPr lang="fi-FI" altLang="fi-FI" sz="3200" dirty="0">
                <a:solidFill>
                  <a:srgbClr val="000000"/>
                </a:solidFill>
              </a:rPr>
              <a:t>Toimintakyvyn rajoitukset vaikuttavat sekä kykyyn selviytyä </a:t>
            </a:r>
            <a:r>
              <a:rPr lang="fi-FI" altLang="fi-FI" sz="3200" b="1" dirty="0">
                <a:solidFill>
                  <a:srgbClr val="000000"/>
                </a:solidFill>
              </a:rPr>
              <a:t>elämän perustoiminnoista </a:t>
            </a:r>
          </a:p>
          <a:p>
            <a:r>
              <a:rPr lang="fi-FI" altLang="fi-FI" sz="3200" dirty="0">
                <a:solidFill>
                  <a:srgbClr val="000000"/>
                </a:solidFill>
              </a:rPr>
              <a:t>kykyyn vastata </a:t>
            </a:r>
            <a:r>
              <a:rPr lang="fi-FI" altLang="fi-FI" sz="3200" b="1" dirty="0">
                <a:solidFill>
                  <a:srgbClr val="000000"/>
                </a:solidFill>
              </a:rPr>
              <a:t>elämänmuutoksiin ja ympäristön muuttuviin ja yllättäviin vaatimuksiin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3039183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689</Words>
  <Application>Microsoft Office PowerPoint</Application>
  <PresentationFormat>Laajakuva</PresentationFormat>
  <Paragraphs>121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6" baseType="lpstr">
      <vt:lpstr>Arial Unicode MS</vt:lpstr>
      <vt:lpstr>Aptos</vt:lpstr>
      <vt:lpstr>Aptos Display</vt:lpstr>
      <vt:lpstr>Arial</vt:lpstr>
      <vt:lpstr>Wingdings</vt:lpstr>
      <vt:lpstr>Office-teema</vt:lpstr>
      <vt:lpstr>Kehitysvammaiset</vt:lpstr>
      <vt:lpstr>PowerPoint-esitys</vt:lpstr>
      <vt:lpstr>Kehitysvammaisuuden määritelmä</vt:lpstr>
      <vt:lpstr>Kehitysvammaisuuden eri asteet</vt:lpstr>
      <vt:lpstr>Ominaispiirteet</vt:lpstr>
      <vt:lpstr>Yksilölliset taidot ja haasteet</vt:lpstr>
      <vt:lpstr>Yksilölliset taidot ja haasteet</vt:lpstr>
      <vt:lpstr>Yksilölliset taidot ja haasteet</vt:lpstr>
      <vt:lpstr>Yksilölliset taidot ja haasteet</vt:lpstr>
      <vt:lpstr>Yksilöllinen tuki</vt:lpstr>
      <vt:lpstr>Vammaistyössä lähihoitaja</vt:lpstr>
      <vt:lpstr>Vammaistyössä lähihoitaja</vt:lpstr>
      <vt:lpstr>Diagnosointi</vt:lpstr>
      <vt:lpstr>Downin syndrooma</vt:lpstr>
      <vt:lpstr>PowerPoint-esitys</vt:lpstr>
      <vt:lpstr>Kehitysvammaisten tukemisen muotoja ovat</vt:lpstr>
      <vt:lpstr>Hoitajan työ kehitysvammaisen asiakkaan parissa</vt:lpstr>
      <vt:lpstr>Ryhmätyö </vt:lpstr>
      <vt:lpstr>Ryhmätyö</vt:lpstr>
      <vt:lpstr>Videoita kehitysvammaisten päivätoiminnasta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Höykinpuro</dc:creator>
  <cp:lastModifiedBy>Susanna Kuhno</cp:lastModifiedBy>
  <cp:revision>9</cp:revision>
  <dcterms:created xsi:type="dcterms:W3CDTF">2024-10-20T10:58:57Z</dcterms:created>
  <dcterms:modified xsi:type="dcterms:W3CDTF">2025-09-09T13:50:18Z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2025-09-07T19:13:52Z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6f9a2aa2-495e-4ba3-9f7c-17d96a3d9242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