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5F1420-0EBB-4625-BC32-81173B48C680}" v="3" dt="2025-09-09T13:26:10.3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3E186A-F5A8-72E3-BE9E-74A41252C3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76AF07-D899-83E4-470C-70CE8B1F9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39F84-8916-33F1-4C06-F40CCBFDC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A2A350-FF2C-28D4-CFE7-9B5176DA8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4051185-50BE-956C-16E8-BFE771AEE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4295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6B4865-29A3-1339-B26F-8052A3C9F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F8D183-54DE-23BD-F34B-F8EBDC7F1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3CB870-4D28-BF04-25F2-E7B1E3A1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1A17F4-1399-8D4E-89C8-21B43A5E5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1E1091D-E7A6-0B1C-51CD-DDFC70C9B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822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FB1BB34-C8A0-DAB3-9292-ABC698A3C4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7DFE037-5E99-D010-1178-7B5487B08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47E39E-87D9-FC79-7954-1DC799A0B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9C1809-FF06-4A11-CDC2-21489D2DE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D0B166-C39C-D7C7-3D8D-88DCFFDDD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459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D3F33C-EA8C-D3CA-1951-E49C44C50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73E793-A878-B825-7370-3C11509B2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0B021B-BEBE-4425-06CB-7F7CBB938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A73207-8DDD-7749-0BA2-5AC688446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232E82-AB06-C2AD-D2D9-87D9035C4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974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BDEE0B-4E87-DD18-447C-08C89C57D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6563F34-3982-2611-CB37-1AEC036BF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16E2AD-F234-A865-252E-62943F7FB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8FCD9F-97FD-40C9-F8EF-89806B257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824882-1355-49B2-7D05-036425C2D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981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933928-443B-51A2-23A3-629B55517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8845F9-62E6-2E6C-D8E3-0F4058DAD0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915E67B-5B56-D825-DFAA-D9BE9DB9D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EED8E8E-52FF-994E-D2B9-D8536D8BD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4BC3FE5-EB4B-48D2-5464-E90E360D7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0A8FA4-AA85-0158-6BCE-CE2CF012E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4967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DF1D90-6671-731B-1165-4EF8DBC74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34614C0-EEF9-DE8F-5917-608DB2EA9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9DB6645-FDB6-AF5B-3F41-D25641298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000DC49-6AD0-5E7B-7B5A-E42E376179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B4B8F18-994D-A8E5-1CCB-59F252D060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74E6381-1F1D-CB1C-BEE8-7D1AECFB4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DBCF0BE-F721-2898-F478-22E67C1B6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9931F64-8B86-9B96-B3E2-A42667AAC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971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B05B4F-9874-446E-2F0B-C4B7C8A31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87163B5-6E9A-702B-5B69-E51ECA1C1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267A3FF-D9B0-AC6D-3CBA-E0A5E4DF4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3B47791-2B1E-30DB-6C3D-F4092E481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622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F1F2243-D8C6-919F-955C-F5FD0F96D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195E808-12DE-1F79-43FD-CBC579C9D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DB3C068-944A-844D-1BDF-F6CA5B972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6409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1DF5B4-4CB6-E1D1-EEEF-0948CB4E2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F5B465-15E7-2AB9-34FF-E5C47F1A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74B221F-562C-83A4-8799-009EBA4E5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86F0B82-7A4D-FE48-A3C9-00820B542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158390-F6BA-CFD2-C3A1-3E7A33237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7DBF663-951E-14AF-8B8F-F8835F095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8775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BB0352-1557-72D8-C9F9-41DF516EF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56E26E1-8436-9C54-C99B-CBA281C73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CF03259-22C9-5E8C-12F1-CF74D544C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4F46FAF-816C-9342-05C1-6C7BCF0E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5865EC6-13E2-CF66-16A5-CE180D65C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F18FFFB-CB3D-BF9E-30E6-721683CF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931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947C2A8-CC1C-C839-1BFC-C9E0C1B06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B583C6-3512-CE31-7F1A-31A98A428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1F925D-C2C5-83F5-AE94-FE33A00AB2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CE71E8-11CD-43A0-BB46-96A0E741F165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EC6E3F-D691-C16D-3966-04C5EEF6DB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CC35C0-CAF3-83E7-577E-F0171606F4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7AA6A3-EE09-4250-AB6A-457CEAA84A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132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andsfree-wrists ja interlinked voit piirtää ympyrän">
            <a:extLst>
              <a:ext uri="{FF2B5EF4-FFF2-40B4-BE49-F238E27FC236}">
                <a16:creationId xmlns:a16="http://schemas.microsoft.com/office/drawing/2014/main" id="{24A814BA-F582-B1EC-3901-EDD7803AE23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b="15730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B0222B5-B739-82A9-5CCC-C5585AE12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344663" y="-4344657"/>
            <a:ext cx="3512260" cy="12201589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46000"/>
                </a:srgbClr>
              </a:gs>
              <a:gs pos="100000">
                <a:srgbClr val="000000">
                  <a:alpha val="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D59F453-FBB3-FB68-BCBF-D68ED6FF88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137434"/>
            <a:ext cx="7800660" cy="1520987"/>
          </a:xfrm>
        </p:spPr>
        <p:txBody>
          <a:bodyPr anchor="t">
            <a:normAutofit/>
          </a:bodyPr>
          <a:lstStyle/>
          <a:p>
            <a:pPr algn="l"/>
            <a:r>
              <a:rPr lang="fi-FI" sz="4000" dirty="0">
                <a:solidFill>
                  <a:srgbClr val="FFFFFF"/>
                </a:solidFill>
              </a:rPr>
              <a:t>Erityistä tukea tarvitsevat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E23E75-E7E9-4D9F-6D25-5512363F8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78570" y="-449383"/>
            <a:ext cx="2425271" cy="12201588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B115DB-65EB-3FC3-7284-CFDF4ADC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54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4C2495F-B105-3AFA-64FE-EF3291A5B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Erityisen tuen tarve voi ilmetä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2CA4AF-98F0-C100-A686-6172A7B00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Oppimisessa</a:t>
            </a:r>
          </a:p>
          <a:p>
            <a:r>
              <a:rPr lang="fi-FI" dirty="0"/>
              <a:t>Kielen ja kommunikaation alueella</a:t>
            </a:r>
          </a:p>
          <a:p>
            <a:r>
              <a:rPr lang="fi-FI" dirty="0"/>
              <a:t>Tarkkaavaisuudessa, muistissa ja hahmottamisessa</a:t>
            </a:r>
          </a:p>
          <a:p>
            <a:r>
              <a:rPr lang="fi-FI" dirty="0"/>
              <a:t>Fyysisessä kehityksessä ja motoriikassa</a:t>
            </a:r>
          </a:p>
          <a:p>
            <a:r>
              <a:rPr lang="fi-FI" dirty="0"/>
              <a:t>Sosiaalisissa taidoissa, käyttäytymisessä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663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EB486E0-CF45-C88D-F834-AAC1D3D82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Miten lapsen tuen tarve huomataan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F47914-F7C6-B7D0-B831-6F7AA5C84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Tutkimuksien ja mahdollisten tukitoimien tarve nousee ensimmäisenä esille lapsen vanhempien tai päivähoidon henkilökunnan tekemien havaintojen pohjalta tai neuvolakäynneillä. </a:t>
            </a:r>
          </a:p>
          <a:p>
            <a:r>
              <a:rPr lang="fi-FI" dirty="0"/>
              <a:t>Lapsi ohjataan tutkimuksiin alle kouluikäisten psykologille.</a:t>
            </a:r>
          </a:p>
          <a:p>
            <a:pPr lvl="1"/>
            <a:r>
              <a:rPr lang="fi-FI" dirty="0"/>
              <a:t>Monialainen yhteistyö lapsen arjen tukemiseksi (terapeutit, palveluohjaaja, erityisopettaja, varhaiskasvatuksen erityisopettaja)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908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F826CB4-80B1-FCEF-F2FB-B98986C85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Oikeus saada tukea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006F73-8E75-6518-B102-508FE2263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sz="2400" dirty="0"/>
              <a:t>VARHAISKASVATUKSESSA JA ESIOPETUKSESSA OLEVALLA LAPSELLA ON </a:t>
            </a:r>
            <a:r>
              <a:rPr lang="fi-FI" sz="2400" b="1" dirty="0"/>
              <a:t>LAINSÄÄDÄNNÖN PERUSTEELLA OIKEUS SAADA TARPEITAAN VASTAAVAA TUKEA </a:t>
            </a:r>
            <a:r>
              <a:rPr lang="fi-FI" sz="2400" dirty="0"/>
              <a:t>VÄLITTÖMÄSTI TARPEEN ILMAANTUESSA</a:t>
            </a:r>
          </a:p>
          <a:p>
            <a:r>
              <a:rPr lang="fi-FI" sz="2400" dirty="0"/>
              <a:t>TUEN TULEE OLLA </a:t>
            </a:r>
            <a:r>
              <a:rPr lang="fi-FI" sz="2400" b="1" dirty="0"/>
              <a:t>SYSTEMAATTISTA, TUTKIMUSPERUSTEISTA SEKÄ VAIKUTTAVAA</a:t>
            </a:r>
          </a:p>
          <a:p>
            <a:r>
              <a:rPr lang="fi-FI" sz="2400" dirty="0"/>
              <a:t>TUEN TARPEEN TULEE POHJAUTUA LAPSEN TUNNISTETTUIHIN TUEN TARPEISIIN</a:t>
            </a:r>
          </a:p>
          <a:p>
            <a:pPr lvl="1"/>
            <a:r>
              <a:rPr lang="fi-FI" dirty="0"/>
              <a:t>TUEN SUUNNITTELU </a:t>
            </a:r>
          </a:p>
          <a:p>
            <a:pPr lvl="1"/>
            <a:r>
              <a:rPr lang="fi-FI" dirty="0"/>
              <a:t>SITOUTUMINEN, kotona ja varhaiskasvatuksessa</a:t>
            </a:r>
          </a:p>
          <a:p>
            <a:pPr lvl="1"/>
            <a:r>
              <a:rPr lang="fi-FI" dirty="0"/>
              <a:t>SÄÄNNÖLLINEN ARVIOINTI</a:t>
            </a:r>
          </a:p>
          <a:p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333738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116</Words>
  <Application>Microsoft Office PowerPoint</Application>
  <PresentationFormat>Laajakuva</PresentationFormat>
  <Paragraphs>18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Erityistä tukea tarvitsevat</vt:lpstr>
      <vt:lpstr>Erityisen tuen tarve voi ilmetä</vt:lpstr>
      <vt:lpstr>Miten lapsen tuen tarve huomataan</vt:lpstr>
      <vt:lpstr>Oikeus saada tukea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 Höykinpuro</dc:creator>
  <cp:lastModifiedBy>Susanna Kuhno</cp:lastModifiedBy>
  <cp:revision>5</cp:revision>
  <dcterms:created xsi:type="dcterms:W3CDTF">2024-10-20T10:54:07Z</dcterms:created>
  <dcterms:modified xsi:type="dcterms:W3CDTF">2025-09-09T13:27:26Z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2025-09-07T19:21:23Z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597f6c2a-9d06-43df-af0d-768d7864cbdf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10, 3, 0, 1</vt:lpwstr>
  </property>
</Properties>
</file>