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57" r:id="rId8"/>
    <p:sldId id="263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2F3248-B7C6-4DCB-8E23-C9DF0FE5CDDA}" v="31" dt="2025-09-09T13:56:59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66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utismiliitto.fi/autismi/perustietoa-autismista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Autismin</a:t>
            </a:r>
            <a:r>
              <a:rPr lang="en-US" dirty="0"/>
              <a:t> </a:t>
            </a:r>
            <a:r>
              <a:rPr lang="en-US" dirty="0" err="1"/>
              <a:t>kirjo</a:t>
            </a:r>
            <a:r>
              <a:rPr lang="en-US"/>
              <a:t>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9EA656-3C4F-485B-5D54-94845A4A7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8442BD-CB33-0FB4-838C-8045D3321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https://autismiliitto.fi/autismi/perustietoa-autismista/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286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372E4F-8B05-4BC4-97B3-9F7A2E188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on autismi?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8B232F-1407-488D-844F-E0913544D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Autismin kirjon oireyhtymät ovat </a:t>
            </a:r>
            <a:r>
              <a:rPr lang="fi-FI" sz="2400" b="1" dirty="0"/>
              <a:t>keskushermoston kehityshäiriöitä</a:t>
            </a:r>
          </a:p>
          <a:p>
            <a:pPr lvl="1"/>
            <a:r>
              <a:rPr lang="fi-FI" sz="2400" dirty="0"/>
              <a:t>Lapsuusiän autismi</a:t>
            </a:r>
          </a:p>
          <a:p>
            <a:pPr lvl="1"/>
            <a:r>
              <a:rPr lang="fi-FI" sz="2400" dirty="0"/>
              <a:t>Aspergerin oireyhtymä</a:t>
            </a:r>
          </a:p>
          <a:p>
            <a:pPr lvl="1"/>
            <a:r>
              <a:rPr lang="fi-FI" sz="2400" dirty="0"/>
              <a:t>Epätyypillinen autismi</a:t>
            </a:r>
          </a:p>
          <a:p>
            <a:pPr lvl="1"/>
            <a:r>
              <a:rPr lang="fi-FI" sz="2400" b="1" dirty="0"/>
              <a:t>Autismikirjon diagnoosit muuttuivat vuonna 2022</a:t>
            </a:r>
            <a:r>
              <a:rPr lang="fi-FI" sz="2400" dirty="0"/>
              <a:t>, jolloin erilliset diagnoosit poistuvat ja tilalle tulee yksi sateenvarjodiagnoosi "</a:t>
            </a:r>
            <a:r>
              <a:rPr lang="fi-FI" sz="2400" b="1" dirty="0"/>
              <a:t>autismikirjon häiriö</a:t>
            </a:r>
            <a:r>
              <a:rPr lang="fi-FI" sz="2400" dirty="0"/>
              <a:t>".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336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BD2178-3941-42AA-8B3E-3D221F379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Autismin kirjo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4F22DF-BA8D-4E5C-B80E-D2777D61B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err="1"/>
              <a:t>Autos</a:t>
            </a:r>
            <a:r>
              <a:rPr lang="fi-FI" sz="2000" dirty="0"/>
              <a:t>=itse, elää omassa maailmassa</a:t>
            </a:r>
          </a:p>
          <a:p>
            <a:r>
              <a:rPr lang="fi-FI" sz="2000" dirty="0"/>
              <a:t>Tunnusomaisia piirteitä</a:t>
            </a:r>
          </a:p>
          <a:p>
            <a:pPr lvl="1"/>
            <a:r>
              <a:rPr lang="fi-FI" sz="2000" dirty="0"/>
              <a:t>Poikkeava </a:t>
            </a:r>
            <a:r>
              <a:rPr lang="fi-FI" sz="2000" b="1" dirty="0"/>
              <a:t>sosiaalinen vuorovaikutus ja kommunikaatio</a:t>
            </a:r>
          </a:p>
          <a:p>
            <a:pPr lvl="1"/>
            <a:r>
              <a:rPr lang="fi-FI" sz="2000" dirty="0"/>
              <a:t>Epätavalliset reaktiot aistiärsykkeisiin</a:t>
            </a:r>
          </a:p>
          <a:p>
            <a:pPr lvl="1"/>
            <a:r>
              <a:rPr lang="fi-FI" sz="2000" dirty="0"/>
              <a:t>Rajoittunut stereotyyppinen käytös (toistuva käyttäytyminen, maneerit)</a:t>
            </a:r>
          </a:p>
          <a:p>
            <a:r>
              <a:rPr lang="fi-FI" sz="2000" dirty="0"/>
              <a:t>Osa autismin kirjon ihmisistä tarvitsee päivittäistä tukea koko elämänsä ajan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628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C39D71-594D-478D-866D-5BD8CFBF7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Autismi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935786-7956-41BA-A085-5857829B7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/>
              <a:t>Aistien välittämä tieto ja sen tulkinta on yksilöllistä ja tavallisesta huomattavasti poikkeavaa</a:t>
            </a:r>
          </a:p>
          <a:p>
            <a:r>
              <a:rPr lang="fi-FI" sz="2400" dirty="0"/>
              <a:t>Häiriö huomataan yleensä iässä, jolloin lapsen tulisi alkaa harjoitella </a:t>
            </a:r>
            <a:r>
              <a:rPr lang="fi-FI" sz="2400" b="1" dirty="0"/>
              <a:t>vuorovaikutustaitoja</a:t>
            </a:r>
          </a:p>
          <a:p>
            <a:pPr lvl="1"/>
            <a:r>
              <a:rPr lang="fi-FI" sz="2400" dirty="0"/>
              <a:t>viihtyvät paljon itsekseen</a:t>
            </a:r>
          </a:p>
          <a:p>
            <a:pPr lvl="1"/>
            <a:r>
              <a:rPr lang="fi-FI" sz="2400" dirty="0"/>
              <a:t>Empatian kyky heikkoa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337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4DEA0C-F91D-4D92-BB7D-6F9D8A634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Autismi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FE17B6-4437-44B2-A22B-F3F1C582E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Uuden asian </a:t>
            </a:r>
            <a:r>
              <a:rPr lang="fi-FI" sz="2800" dirty="0"/>
              <a:t>kohtaaminen vaikeinta</a:t>
            </a:r>
          </a:p>
          <a:p>
            <a:r>
              <a:rPr lang="fi-FI" sz="2800" dirty="0"/>
              <a:t>Jos siirtymä menee pieleen -&gt; takapakkia</a:t>
            </a:r>
          </a:p>
          <a:p>
            <a:r>
              <a:rPr lang="fi-FI" sz="2800" b="1" dirty="0"/>
              <a:t>Erityiset mielenkiinnon </a:t>
            </a:r>
            <a:r>
              <a:rPr lang="fi-FI" sz="2800" dirty="0"/>
              <a:t>kohteet</a:t>
            </a:r>
          </a:p>
        </p:txBody>
      </p:sp>
    </p:spTree>
    <p:extLst>
      <p:ext uri="{BB962C8B-B14F-4D97-AF65-F5344CB8AC3E}">
        <p14:creationId xmlns:p14="http://schemas.microsoft.com/office/powerpoint/2010/main" val="365539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487722-287C-CFC7-03F8-F427C206E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Asperger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7181DE-FB05-255B-E6AA-495333493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Osa autisminkirjoa</a:t>
            </a:r>
          </a:p>
          <a:p>
            <a:r>
              <a:rPr lang="fi-FI" sz="2400" dirty="0"/>
              <a:t>Haasteita </a:t>
            </a:r>
            <a:r>
              <a:rPr lang="fi-FI" sz="2400" b="1" dirty="0"/>
              <a:t>sosiaalisen vuorovaikutuksen </a:t>
            </a:r>
            <a:r>
              <a:rPr lang="fi-FI" sz="2400" dirty="0"/>
              <a:t>tilanteissa</a:t>
            </a:r>
          </a:p>
          <a:p>
            <a:r>
              <a:rPr lang="fi-FI" sz="2400" dirty="0"/>
              <a:t>Älykkyystaso </a:t>
            </a:r>
            <a:r>
              <a:rPr lang="fi-FI" sz="2400" b="1" dirty="0"/>
              <a:t>normaali/normaalia korkeampi</a:t>
            </a:r>
          </a:p>
          <a:p>
            <a:r>
              <a:rPr lang="fi-FI" sz="2400" dirty="0"/>
              <a:t>Aistiyliherkkyyttä</a:t>
            </a:r>
          </a:p>
          <a:p>
            <a:r>
              <a:rPr lang="fi-FI" sz="2400" dirty="0"/>
              <a:t>Rajoittuneet mielenkiinnon kohteet</a:t>
            </a:r>
          </a:p>
          <a:p>
            <a:r>
              <a:rPr lang="fi-FI" sz="2400" dirty="0"/>
              <a:t>Haasteita ajattelun ja toiminnan joustavuudessa</a:t>
            </a:r>
          </a:p>
          <a:p>
            <a:r>
              <a:rPr lang="fi-FI" sz="2400" dirty="0"/>
              <a:t>Oireet/haasteet vähenevät aikuisikään mennessä</a:t>
            </a:r>
          </a:p>
        </p:txBody>
      </p:sp>
    </p:spTree>
    <p:extLst>
      <p:ext uri="{BB962C8B-B14F-4D97-AF65-F5344CB8AC3E}">
        <p14:creationId xmlns:p14="http://schemas.microsoft.com/office/powerpoint/2010/main" val="65305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36B374-EBDB-45A1-8145-477A36DB7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Autistinen lapsi päivähoidossa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AA6AFF-C1AA-4F68-B318-792039911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keskitytään </a:t>
            </a:r>
            <a:r>
              <a:rPr lang="fi-FI" b="1" dirty="0"/>
              <a:t>vuorovaikutus -ja kommunikaatiotaitoihin </a:t>
            </a:r>
          </a:p>
          <a:p>
            <a:r>
              <a:rPr lang="fi-FI" dirty="0"/>
              <a:t>muuttumaton ympäristö </a:t>
            </a:r>
          </a:p>
          <a:p>
            <a:pPr lvl="1"/>
            <a:r>
              <a:rPr lang="fi-FI" dirty="0"/>
              <a:t>Yhtä toimintoa varten sama tila</a:t>
            </a:r>
          </a:p>
          <a:p>
            <a:r>
              <a:rPr lang="fi-FI" b="1" dirty="0"/>
              <a:t>selkeä päivärutiini </a:t>
            </a:r>
            <a:r>
              <a:rPr lang="fi-FI" dirty="0"/>
              <a:t>(viikko-ohjelma, päiväohjelma, pilkotut tuokiot)</a:t>
            </a:r>
          </a:p>
          <a:p>
            <a:r>
              <a:rPr lang="fi-FI" b="1" dirty="0"/>
              <a:t>kuvien käyttö </a:t>
            </a:r>
            <a:r>
              <a:rPr lang="fi-FI" dirty="0"/>
              <a:t>puheen tukena </a:t>
            </a:r>
          </a:p>
          <a:p>
            <a:r>
              <a:rPr lang="fi-FI" dirty="0"/>
              <a:t>toimi rauhallisesti ja johdonmukaisesti </a:t>
            </a:r>
          </a:p>
          <a:p>
            <a:r>
              <a:rPr lang="fi-FI" dirty="0"/>
              <a:t>Aistiviestien tunnistaminen, yli –ja aliherkkyyksien huomioimista ja oman kehon hahmottamista harjoiteltava</a:t>
            </a:r>
          </a:p>
          <a:p>
            <a:r>
              <a:rPr lang="fi-FI" dirty="0"/>
              <a:t>Lapsen mahdolliset terapiat </a:t>
            </a:r>
          </a:p>
          <a:p>
            <a:r>
              <a:rPr lang="fi-FI" dirty="0"/>
              <a:t>Rytmitä tilanteet kertomalla tilanteen kulku</a:t>
            </a:r>
          </a:p>
        </p:txBody>
      </p:sp>
    </p:spTree>
    <p:extLst>
      <p:ext uri="{BB962C8B-B14F-4D97-AF65-F5344CB8AC3E}">
        <p14:creationId xmlns:p14="http://schemas.microsoft.com/office/powerpoint/2010/main" val="238421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CA8789-E803-4F51-8911-7B0AFA3C1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Kouluikäinen autistinen lapsi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ED1263-461C-44BE-9438-7BDD78F07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/>
              <a:t>Erityisopetuksessa olevien kouluikäisten</a:t>
            </a:r>
            <a:r>
              <a:rPr lang="fi-FI" sz="2400" dirty="0"/>
              <a:t> autististen lasten opetuksen suunnitelmaksi on laadittava henkilökohtainen opetuksen järjestämistä koskeva suunnitelma (HOJKS).</a:t>
            </a:r>
          </a:p>
          <a:p>
            <a:r>
              <a:rPr lang="fi-FI" sz="2400" dirty="0"/>
              <a:t>Autistinen lapsi tarvitsee usein </a:t>
            </a:r>
            <a:r>
              <a:rPr lang="fi-FI" sz="2400" b="1" dirty="0"/>
              <a:t>koulunkäynninohjaajan ja iltapäivähoitoa</a:t>
            </a:r>
            <a:endParaRPr lang="fi-FI" sz="2400" dirty="0"/>
          </a:p>
          <a:p>
            <a:r>
              <a:rPr lang="fi-FI" sz="2400" dirty="0"/>
              <a:t>Lapsi voidaan sijoittaa koulussa erityisluokalle, pienryhmään tai integroidusti yleisopetukseen.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952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A9D078-B495-46A6-A7A1-44E7F047B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Hyvä kohtaaminen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D08612-63C3-4876-9C59-78BBD416A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Kommunikoi selkeästi</a:t>
            </a:r>
          </a:p>
          <a:p>
            <a:r>
              <a:rPr lang="fi-FI" sz="2400" dirty="0"/>
              <a:t>Selkiytä asiasi kuvien avulla</a:t>
            </a:r>
          </a:p>
          <a:p>
            <a:r>
              <a:rPr lang="fi-FI" sz="2400" dirty="0"/>
              <a:t>Poista ylimääräiset ärsykkeet</a:t>
            </a:r>
          </a:p>
          <a:p>
            <a:r>
              <a:rPr lang="fi-FI" sz="2400" dirty="0"/>
              <a:t>Rytmitä tilanteet ja tapahtumat vaiheiksi</a:t>
            </a:r>
          </a:p>
          <a:p>
            <a:r>
              <a:rPr lang="fi-FI" sz="2400" dirty="0"/>
              <a:t>Huomioi yksilölliset tarpeet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8561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198</TotalTime>
  <Words>269</Words>
  <Application>Microsoft Office PowerPoint</Application>
  <PresentationFormat>Laajakuva</PresentationFormat>
  <Paragraphs>53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Kuiskaus</vt:lpstr>
      <vt:lpstr>Autismin kirjo 2025</vt:lpstr>
      <vt:lpstr>Mitä on autismi?</vt:lpstr>
      <vt:lpstr>Autismin kirjo</vt:lpstr>
      <vt:lpstr>Autismi</vt:lpstr>
      <vt:lpstr>Autismi</vt:lpstr>
      <vt:lpstr>Asperger</vt:lpstr>
      <vt:lpstr>Autistinen lapsi päivähoidossa</vt:lpstr>
      <vt:lpstr>Kouluikäinen autistinen lapsi</vt:lpstr>
      <vt:lpstr>Hyvä kohtaaminen</vt:lpstr>
      <vt:lpstr>Video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Autistinen lapsi</dc:title>
  <dc:creator>Hanna Höykinpuro</dc:creator>
  <cp:lastModifiedBy>Susanna Kuhno</cp:lastModifiedBy>
  <cp:revision>9</cp:revision>
  <dcterms:created xsi:type="dcterms:W3CDTF">2020-04-22T10:06:48Z</dcterms:created>
  <dcterms:modified xsi:type="dcterms:W3CDTF">2025-09-09T13:57:18Z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2025-09-09T13:52:57Z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07e82c06-396e-4a64-8cae-97a6f9776995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10, 3, 0, 1</vt:lpwstr>
  </property>
</Properties>
</file>