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7" r:id="rId5"/>
    <p:sldId id="256" r:id="rId6"/>
    <p:sldId id="262" r:id="rId7"/>
    <p:sldId id="263" r:id="rId8"/>
    <p:sldId id="265" r:id="rId9"/>
    <p:sldId id="266" r:id="rId10"/>
    <p:sldId id="268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1FF54-762E-4D19-AE7B-CCC5E6131E20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BF4E0-C236-47B5-91A7-5AECFC7F80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0301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0871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376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4771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0019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0718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71849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0020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446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0227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825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123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8332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5387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2637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7474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0344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089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099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705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oc-oost.n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ari.nurminen@poke.fi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POKE International</a:t>
            </a:r>
            <a:br>
              <a:rPr lang="fi-FI" dirty="0"/>
            </a:br>
            <a:r>
              <a:rPr lang="fi-FI" dirty="0"/>
              <a:t>Erasmus</a:t>
            </a:r>
            <a:r>
              <a:rPr lang="fi-FI" dirty="0" smtClean="0"/>
              <a:t>+ -hanke  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75896"/>
            <a:ext cx="12192000" cy="2382104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0"/>
            <a:ext cx="2014728" cy="152400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625" y="3921528"/>
            <a:ext cx="5898836" cy="129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888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37118" y="244423"/>
            <a:ext cx="8460857" cy="2081266"/>
          </a:xfrm>
        </p:spPr>
        <p:txBody>
          <a:bodyPr>
            <a:normAutofit/>
          </a:bodyPr>
          <a:lstStyle/>
          <a:p>
            <a:r>
              <a:rPr lang="fi-FI" sz="3600" b="1" dirty="0">
                <a:latin typeface="Calibri" charset="0"/>
              </a:rPr>
              <a:t>POKE </a:t>
            </a:r>
            <a:r>
              <a:rPr lang="fi-FI" sz="3600" b="1" dirty="0" smtClean="0">
                <a:latin typeface="Calibri" charset="0"/>
              </a:rPr>
              <a:t>International </a:t>
            </a:r>
            <a:r>
              <a:rPr lang="fi-FI" sz="3600" b="1" dirty="0">
                <a:latin typeface="Calibri" charset="0"/>
              </a:rPr>
              <a:t>–Erasmus+ kansainvälisyyshanke 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1863725"/>
            <a:ext cx="10175140" cy="33749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fi-FI" sz="1800" dirty="0" smtClean="0">
                <a:latin typeface="Calibri" charset="0"/>
              </a:rPr>
              <a:t>• Hankkeen </a:t>
            </a:r>
            <a:r>
              <a:rPr lang="fi-FI" sz="1800" dirty="0">
                <a:latin typeface="Calibri" charset="0"/>
              </a:rPr>
              <a:t>kesto </a:t>
            </a:r>
            <a:r>
              <a:rPr lang="fi-FI" sz="1800" dirty="0" smtClean="0">
                <a:latin typeface="Calibri" charset="0"/>
              </a:rPr>
              <a:t>07/2017 </a:t>
            </a:r>
            <a:r>
              <a:rPr lang="fi-FI" sz="1800" dirty="0">
                <a:latin typeface="Calibri" charset="0"/>
              </a:rPr>
              <a:t>–</a:t>
            </a:r>
            <a:r>
              <a:rPr lang="fi-FI" sz="1800" dirty="0" smtClean="0">
                <a:latin typeface="Calibri" charset="0"/>
              </a:rPr>
              <a:t>06/2019</a:t>
            </a:r>
            <a:r>
              <a:rPr lang="fi-FI" sz="1800" dirty="0">
                <a:latin typeface="Calibri" charset="0"/>
              </a:rPr>
              <a:t/>
            </a:r>
            <a:br>
              <a:rPr lang="fi-FI" sz="1800" dirty="0">
                <a:latin typeface="Calibri" charset="0"/>
              </a:rPr>
            </a:br>
            <a:r>
              <a:rPr lang="fi-FI" sz="1800" dirty="0" smtClean="0">
                <a:latin typeface="Calibri" charset="0"/>
              </a:rPr>
              <a:t>• Mukana </a:t>
            </a:r>
            <a:r>
              <a:rPr lang="fi-FI" sz="1800" dirty="0">
                <a:latin typeface="Calibri" charset="0"/>
              </a:rPr>
              <a:t>kaikki Poken alat ja yksiköt</a:t>
            </a:r>
            <a:br>
              <a:rPr lang="fi-FI" sz="1800" dirty="0">
                <a:latin typeface="Calibri" charset="0"/>
              </a:rPr>
            </a:br>
            <a:r>
              <a:rPr lang="fi-FI" sz="1800" dirty="0" smtClean="0">
                <a:latin typeface="Calibri" charset="0"/>
              </a:rPr>
              <a:t>• Tavoitteena </a:t>
            </a:r>
            <a:r>
              <a:rPr lang="fi-FI" sz="1800" dirty="0">
                <a:latin typeface="Calibri" charset="0"/>
              </a:rPr>
              <a:t>juurruttaa </a:t>
            </a:r>
            <a:r>
              <a:rPr lang="fi-FI" sz="1800" dirty="0" smtClean="0">
                <a:latin typeface="Calibri" charset="0"/>
              </a:rPr>
              <a:t>kansainvälinen toiminta </a:t>
            </a:r>
            <a:r>
              <a:rPr lang="fi-FI" sz="1800" dirty="0">
                <a:latin typeface="Calibri" charset="0"/>
              </a:rPr>
              <a:t>osaksi arkea Pokella</a:t>
            </a:r>
            <a:br>
              <a:rPr lang="fi-FI" sz="1800" dirty="0">
                <a:latin typeface="Calibri" charset="0"/>
              </a:rPr>
            </a:br>
            <a:r>
              <a:rPr lang="fi-FI" sz="1800" dirty="0" smtClean="0">
                <a:latin typeface="Calibri" charset="0"/>
              </a:rPr>
              <a:t>• Toiminnot: Erasmus+ -rahalla on mahdollista toteuttaa: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sz="1400" dirty="0" smtClean="0">
                <a:latin typeface="Calibri" charset="0"/>
              </a:rPr>
              <a:t>Opiskelijoiden kansainvälisiä työssäoppimisjaksoja (jakson pituus 6 </a:t>
            </a:r>
            <a:r>
              <a:rPr lang="fi-FI" sz="1400" dirty="0" err="1" smtClean="0">
                <a:latin typeface="Calibri" charset="0"/>
              </a:rPr>
              <a:t>vkoa</a:t>
            </a:r>
            <a:r>
              <a:rPr lang="fi-FI" sz="1400" dirty="0" smtClean="0">
                <a:latin typeface="Calibri" charset="0"/>
              </a:rPr>
              <a:t>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sz="1400" dirty="0" smtClean="0">
                <a:latin typeface="Calibri" charset="0"/>
              </a:rPr>
              <a:t>Henkilöstön vierailuja kansainvälisiin partnerioppilaitoksiin ja työpaikoille (kesto 2-12 päivää)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sz="1400" dirty="0" smtClean="0">
                <a:latin typeface="Calibri" charset="0"/>
              </a:rPr>
              <a:t>Henkilöstön ja työelämän yhteisiä vierailuja (kesto 4 päivää)</a:t>
            </a:r>
          </a:p>
          <a:p>
            <a:pPr algn="l"/>
            <a:r>
              <a:rPr lang="fi-FI" sz="1800" dirty="0" smtClean="0">
                <a:latin typeface="Calibri" charset="0"/>
              </a:rPr>
              <a:t>• Koordinaattorina Mari Nurminen</a:t>
            </a:r>
            <a:endParaRPr lang="fi-FI" sz="1800" dirty="0">
              <a:latin typeface="Calibri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75896"/>
            <a:ext cx="12192000" cy="2382104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0"/>
            <a:ext cx="2014728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947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354564"/>
            <a:ext cx="8283575" cy="1586204"/>
          </a:xfrm>
        </p:spPr>
        <p:txBody>
          <a:bodyPr>
            <a:normAutofit/>
          </a:bodyPr>
          <a:lstStyle/>
          <a:p>
            <a:r>
              <a:rPr lang="fi-FI" sz="3200" dirty="0" smtClean="0">
                <a:latin typeface="Calibri" charset="0"/>
              </a:rPr>
              <a:t>Kansainväliset partnerit</a:t>
            </a:r>
            <a:r>
              <a:rPr lang="fi-FI" sz="3200" dirty="0">
                <a:latin typeface="Calibri" charset="0"/>
              </a:rPr>
              <a:t/>
            </a:r>
            <a:br>
              <a:rPr lang="fi-FI" sz="3200" dirty="0">
                <a:latin typeface="Calibri" charset="0"/>
              </a:rPr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68963" y="1524000"/>
            <a:ext cx="10430177" cy="371469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err="1" smtClean="0">
                <a:latin typeface="Calibri" charset="0"/>
              </a:rPr>
              <a:t>Budapesti</a:t>
            </a:r>
            <a:r>
              <a:rPr lang="fi-FI" dirty="0" smtClean="0">
                <a:latin typeface="Calibri" charset="0"/>
              </a:rPr>
              <a:t> </a:t>
            </a:r>
            <a:r>
              <a:rPr lang="fi-FI" dirty="0" err="1" smtClean="0">
                <a:latin typeface="Calibri" charset="0"/>
              </a:rPr>
              <a:t>Gazdasági</a:t>
            </a:r>
            <a:r>
              <a:rPr lang="fi-FI" dirty="0" smtClean="0">
                <a:latin typeface="Calibri" charset="0"/>
              </a:rPr>
              <a:t> </a:t>
            </a:r>
            <a:r>
              <a:rPr lang="fi-FI" dirty="0" err="1" smtClean="0">
                <a:latin typeface="Calibri" charset="0"/>
              </a:rPr>
              <a:t>Szakképzési</a:t>
            </a:r>
            <a:r>
              <a:rPr lang="fi-FI" dirty="0" smtClean="0">
                <a:latin typeface="Calibri" charset="0"/>
              </a:rPr>
              <a:t> Centrum </a:t>
            </a:r>
            <a:r>
              <a:rPr lang="fi-FI" dirty="0" err="1" smtClean="0">
                <a:latin typeface="Calibri" charset="0"/>
              </a:rPr>
              <a:t>Terézvárosi</a:t>
            </a:r>
            <a:r>
              <a:rPr lang="fi-FI" dirty="0" smtClean="0">
                <a:latin typeface="Calibri" charset="0"/>
              </a:rPr>
              <a:t> </a:t>
            </a:r>
            <a:r>
              <a:rPr lang="fi-FI" dirty="0" err="1" smtClean="0">
                <a:latin typeface="Calibri" charset="0"/>
              </a:rPr>
              <a:t>Kereskedelmi</a:t>
            </a:r>
            <a:r>
              <a:rPr lang="fi-FI" dirty="0" smtClean="0">
                <a:latin typeface="Calibri" charset="0"/>
              </a:rPr>
              <a:t> </a:t>
            </a:r>
            <a:r>
              <a:rPr lang="fi-FI" dirty="0" err="1" smtClean="0">
                <a:latin typeface="Calibri" charset="0"/>
              </a:rPr>
              <a:t>és</a:t>
            </a:r>
            <a:r>
              <a:rPr lang="fi-FI" dirty="0" smtClean="0">
                <a:latin typeface="Calibri" charset="0"/>
              </a:rPr>
              <a:t> </a:t>
            </a:r>
            <a:r>
              <a:rPr lang="fi-FI" dirty="0" err="1" smtClean="0">
                <a:latin typeface="Calibri" charset="0"/>
              </a:rPr>
              <a:t>Közgazdasági</a:t>
            </a:r>
            <a:r>
              <a:rPr lang="fi-FI" dirty="0" smtClean="0">
                <a:latin typeface="Calibri" charset="0"/>
              </a:rPr>
              <a:t> </a:t>
            </a:r>
            <a:r>
              <a:rPr lang="fi-FI" dirty="0" err="1" smtClean="0">
                <a:latin typeface="Calibri" charset="0"/>
              </a:rPr>
              <a:t>Szakgimnáziuma</a:t>
            </a:r>
            <a:r>
              <a:rPr lang="fi-FI" dirty="0" smtClean="0">
                <a:latin typeface="Calibri" charset="0"/>
              </a:rPr>
              <a:t> </a:t>
            </a:r>
            <a:r>
              <a:rPr lang="fi-FI" dirty="0" err="1" smtClean="0">
                <a:latin typeface="Calibri" charset="0"/>
              </a:rPr>
              <a:t>és</a:t>
            </a:r>
            <a:r>
              <a:rPr lang="fi-FI" dirty="0" smtClean="0">
                <a:latin typeface="Calibri" charset="0"/>
              </a:rPr>
              <a:t> </a:t>
            </a:r>
            <a:r>
              <a:rPr lang="fi-FI" dirty="0" err="1" smtClean="0">
                <a:latin typeface="Calibri" charset="0"/>
              </a:rPr>
              <a:t>Szakközépiskolája</a:t>
            </a:r>
            <a:r>
              <a:rPr lang="fi-FI" dirty="0" smtClean="0">
                <a:latin typeface="Calibri" charset="0"/>
              </a:rPr>
              <a:t> (kaupan ja hallinnon alan oppilaitos)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>
                <a:latin typeface="Calibri" charset="0"/>
              </a:rPr>
              <a:t>AOC </a:t>
            </a:r>
            <a:r>
              <a:rPr lang="fi-FI" dirty="0">
                <a:latin typeface="Calibri" charset="0"/>
              </a:rPr>
              <a:t>Oost, Hollanti </a:t>
            </a:r>
            <a:r>
              <a:rPr lang="fi-FI" dirty="0">
                <a:latin typeface="Calibri" charset="0"/>
                <a:hlinkClick r:id="rId3"/>
              </a:rPr>
              <a:t>http://</a:t>
            </a:r>
            <a:r>
              <a:rPr lang="fi-FI" dirty="0" smtClean="0">
                <a:latin typeface="Calibri" charset="0"/>
                <a:hlinkClick r:id="rId3"/>
              </a:rPr>
              <a:t>www.aoc-oost.nl</a:t>
            </a:r>
            <a:r>
              <a:rPr lang="fi-FI" dirty="0" smtClean="0">
                <a:latin typeface="Calibri" charset="0"/>
              </a:rPr>
              <a:t> (luonnonvara-alan oppilaitos)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err="1" smtClean="0">
                <a:latin typeface="Calibri" charset="0"/>
              </a:rPr>
              <a:t>Horizon</a:t>
            </a:r>
            <a:r>
              <a:rPr lang="fi-FI" dirty="0" smtClean="0">
                <a:latin typeface="Calibri" charset="0"/>
              </a:rPr>
              <a:t> College, Hollanti (monialainen ammatillinen oppilaitos)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>
                <a:latin typeface="Calibri" charset="0"/>
              </a:rPr>
              <a:t>ITCG E. Fermi, Italia (monialainen ammatillinen oppilaitos)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>
                <a:latin typeface="Calibri" charset="0"/>
              </a:rPr>
              <a:t>Yllämainittujen oppilaitosten yhteyshenkilöiden kautta pyritään etsimään työssäoppimispaikkoja</a:t>
            </a:r>
            <a:endParaRPr lang="fi-FI" dirty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 smtClean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>
                <a:latin typeface="Calibri" charset="0"/>
              </a:rPr>
              <a:t>Uusia yhteistyökouluja ja –yrityksiä mahdollista myös lisätä!</a:t>
            </a:r>
            <a:endParaRPr lang="fi-FI" dirty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>
              <a:latin typeface="Calibri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75896"/>
            <a:ext cx="12192000" cy="2382104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0"/>
            <a:ext cx="2014728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929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06375" y="109538"/>
            <a:ext cx="8991600" cy="1432925"/>
          </a:xfrm>
        </p:spPr>
        <p:txBody>
          <a:bodyPr>
            <a:normAutofit fontScale="90000"/>
          </a:bodyPr>
          <a:lstStyle/>
          <a:p>
            <a:r>
              <a:rPr lang="fi-FI" sz="3200" dirty="0" smtClean="0">
                <a:latin typeface="Calibri" charset="0"/>
              </a:rPr>
              <a:t/>
            </a:r>
            <a:br>
              <a:rPr lang="fi-FI" sz="3200" dirty="0" smtClean="0">
                <a:latin typeface="Calibri" charset="0"/>
              </a:rPr>
            </a:br>
            <a:r>
              <a:rPr lang="fi-FI" sz="3200" dirty="0">
                <a:latin typeface="Calibri" charset="0"/>
              </a:rPr>
              <a:t/>
            </a:r>
            <a:br>
              <a:rPr lang="fi-FI" sz="3200" dirty="0">
                <a:latin typeface="Calibri" charset="0"/>
              </a:rPr>
            </a:br>
            <a:r>
              <a:rPr lang="fi-FI" sz="3200" dirty="0" smtClean="0">
                <a:latin typeface="Calibri" charset="0"/>
              </a:rPr>
              <a:t/>
            </a:r>
            <a:br>
              <a:rPr lang="fi-FI" sz="3200" dirty="0" smtClean="0">
                <a:latin typeface="Calibri" charset="0"/>
              </a:rPr>
            </a:br>
            <a:r>
              <a:rPr lang="fi-FI" sz="3200" dirty="0">
                <a:latin typeface="Calibri" charset="0"/>
              </a:rPr>
              <a:t/>
            </a:r>
            <a:br>
              <a:rPr lang="fi-FI" sz="3200" dirty="0">
                <a:latin typeface="Calibri" charset="0"/>
              </a:rPr>
            </a:br>
            <a:r>
              <a:rPr lang="fi-FI" sz="3200" dirty="0" smtClean="0">
                <a:latin typeface="Calibri" charset="0"/>
              </a:rPr>
              <a:t/>
            </a:r>
            <a:br>
              <a:rPr lang="fi-FI" sz="3200" dirty="0" smtClean="0">
                <a:latin typeface="Calibri" charset="0"/>
              </a:rPr>
            </a:br>
            <a:r>
              <a:rPr lang="fi-FI" sz="3600" dirty="0" smtClean="0">
                <a:latin typeface="Calibri" charset="0"/>
              </a:rPr>
              <a:t>Opiskelijaliikkuvuus</a:t>
            </a:r>
            <a:r>
              <a:rPr lang="fi-FI" sz="3600" dirty="0">
                <a:latin typeface="Calibri" charset="0"/>
              </a:rPr>
              <a:t/>
            </a:r>
            <a:br>
              <a:rPr lang="fi-FI" sz="3600" dirty="0">
                <a:latin typeface="Calibri" charset="0"/>
              </a:rPr>
            </a:br>
            <a:endParaRPr lang="fi-FI" sz="3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50506" y="961053"/>
            <a:ext cx="11308702" cy="523447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endParaRPr lang="fi-FI" dirty="0" smtClean="0">
              <a:latin typeface="Calibri" charset="0"/>
            </a:endParaRPr>
          </a:p>
          <a:p>
            <a:pPr algn="l"/>
            <a:r>
              <a:rPr lang="fi-FI" dirty="0" smtClean="0">
                <a:latin typeface="Calibri" charset="0"/>
              </a:rPr>
              <a:t>Perustutkinto-opiskelijat</a:t>
            </a:r>
            <a:r>
              <a:rPr lang="fi-FI" dirty="0">
                <a:latin typeface="Calibri" charset="0"/>
              </a:rPr>
              <a:t>: 40 päivän top-jakso kouluissa tai yrityksissä, </a:t>
            </a:r>
            <a:r>
              <a:rPr lang="fi-FI" dirty="0" smtClean="0">
                <a:latin typeface="Calibri" charset="0"/>
              </a:rPr>
              <a:t>yht. 32kpl</a:t>
            </a:r>
          </a:p>
          <a:p>
            <a:pPr algn="l"/>
            <a:r>
              <a:rPr lang="fi-FI" dirty="0" smtClean="0">
                <a:latin typeface="Calibri" charset="0"/>
              </a:rPr>
              <a:t>• Lähteville opiskelijoille henkilökohtainen apuraha </a:t>
            </a:r>
          </a:p>
          <a:p>
            <a:pPr algn="l"/>
            <a:r>
              <a:rPr lang="fi-FI" dirty="0">
                <a:latin typeface="Calibri" charset="0"/>
              </a:rPr>
              <a:t>	</a:t>
            </a:r>
            <a:r>
              <a:rPr lang="fi-FI" dirty="0" smtClean="0">
                <a:latin typeface="Calibri" charset="0"/>
              </a:rPr>
              <a:t>- Apuraha kattaa matkat</a:t>
            </a:r>
            <a:r>
              <a:rPr lang="fi-FI" dirty="0">
                <a:latin typeface="Calibri" charset="0"/>
              </a:rPr>
              <a:t> </a:t>
            </a:r>
            <a:r>
              <a:rPr lang="fi-FI" dirty="0" smtClean="0">
                <a:latin typeface="Calibri" charset="0"/>
              </a:rPr>
              <a:t>ja majoituksen </a:t>
            </a:r>
            <a:r>
              <a:rPr lang="fi-FI" dirty="0" err="1" smtClean="0">
                <a:latin typeface="Calibri" charset="0"/>
              </a:rPr>
              <a:t>Huom</a:t>
            </a:r>
            <a:r>
              <a:rPr lang="fi-FI" dirty="0" smtClean="0">
                <a:latin typeface="Calibri" charset="0"/>
              </a:rPr>
              <a:t>! Kuitit talteen!)</a:t>
            </a:r>
            <a:r>
              <a:rPr lang="fi-FI" dirty="0">
                <a:latin typeface="Calibri" charset="0"/>
              </a:rPr>
              <a:t/>
            </a:r>
            <a:br>
              <a:rPr lang="fi-FI" dirty="0">
                <a:latin typeface="Calibri" charset="0"/>
              </a:rPr>
            </a:br>
            <a:r>
              <a:rPr lang="fi-FI" dirty="0" smtClean="0">
                <a:latin typeface="Calibri" charset="0"/>
              </a:rPr>
              <a:t>• Ennen </a:t>
            </a:r>
            <a:r>
              <a:rPr lang="fi-FI" dirty="0">
                <a:latin typeface="Calibri" charset="0"/>
              </a:rPr>
              <a:t>lähtöä yhteinen orientaatio ja liikkuvuuden jälkeen yhteinen </a:t>
            </a:r>
            <a:r>
              <a:rPr lang="fi-FI" dirty="0" smtClean="0">
                <a:latin typeface="Calibri" charset="0"/>
              </a:rPr>
              <a:t>purku</a:t>
            </a:r>
            <a:r>
              <a:rPr lang="fi-FI" dirty="0">
                <a:latin typeface="Calibri" charset="0"/>
              </a:rPr>
              <a:t/>
            </a:r>
            <a:br>
              <a:rPr lang="fi-FI" dirty="0">
                <a:latin typeface="Calibri" charset="0"/>
              </a:rPr>
            </a:br>
            <a:r>
              <a:rPr lang="fi-FI" dirty="0" smtClean="0">
                <a:latin typeface="Calibri" charset="0"/>
              </a:rPr>
              <a:t>• Pakollinen </a:t>
            </a:r>
            <a:r>
              <a:rPr lang="fi-FI" dirty="0">
                <a:latin typeface="Calibri" charset="0"/>
              </a:rPr>
              <a:t>kielitesti ennen ja jälkeen liikkuvuuden </a:t>
            </a:r>
            <a:r>
              <a:rPr lang="fi-FI" sz="1800" dirty="0">
                <a:latin typeface="Calibri" charset="0"/>
              </a:rPr>
              <a:t>(mutta testin tulos </a:t>
            </a:r>
            <a:r>
              <a:rPr lang="fi-FI" sz="1800" dirty="0" smtClean="0">
                <a:latin typeface="Calibri" charset="0"/>
              </a:rPr>
              <a:t>ei vaikuta liikkuvuuden       toteutumiseen!)</a:t>
            </a:r>
            <a:r>
              <a:rPr lang="fi-FI" dirty="0" smtClean="0">
                <a:latin typeface="Calibri" charset="0"/>
              </a:rPr>
              <a:t> + kielikurssi verkossa</a:t>
            </a:r>
            <a:r>
              <a:rPr lang="fi-FI" dirty="0">
                <a:latin typeface="Calibri" charset="0"/>
              </a:rPr>
              <a:t/>
            </a:r>
            <a:br>
              <a:rPr lang="fi-FI" dirty="0">
                <a:latin typeface="Calibri" charset="0"/>
              </a:rPr>
            </a:br>
            <a:r>
              <a:rPr lang="fi-FI" dirty="0" smtClean="0">
                <a:latin typeface="Calibri" charset="0"/>
              </a:rPr>
              <a:t>• Raportointi </a:t>
            </a:r>
            <a:r>
              <a:rPr lang="fi-FI" dirty="0">
                <a:latin typeface="Calibri" charset="0"/>
              </a:rPr>
              <a:t>blogina </a:t>
            </a:r>
            <a:r>
              <a:rPr lang="fi-FI" dirty="0" smtClean="0">
                <a:latin typeface="Calibri" charset="0"/>
              </a:rPr>
              <a:t>+ </a:t>
            </a:r>
            <a:r>
              <a:rPr lang="fi-FI" dirty="0">
                <a:latin typeface="Calibri" charset="0"/>
              </a:rPr>
              <a:t>p</a:t>
            </a:r>
            <a:r>
              <a:rPr lang="fi-FI" dirty="0" smtClean="0">
                <a:latin typeface="Calibri" charset="0"/>
              </a:rPr>
              <a:t>alautekyselyt </a:t>
            </a:r>
            <a:r>
              <a:rPr lang="fi-FI" dirty="0">
                <a:latin typeface="Calibri" charset="0"/>
              </a:rPr>
              <a:t>liikkuvuuden </a:t>
            </a:r>
            <a:r>
              <a:rPr lang="fi-FI" dirty="0" smtClean="0">
                <a:latin typeface="Calibri" charset="0"/>
              </a:rPr>
              <a:t>jälkeen</a:t>
            </a:r>
            <a:r>
              <a:rPr lang="fi-FI" dirty="0">
                <a:latin typeface="Calibri" charset="0"/>
              </a:rPr>
              <a:t/>
            </a:r>
            <a:br>
              <a:rPr lang="fi-FI" dirty="0">
                <a:latin typeface="Calibri" charset="0"/>
              </a:rPr>
            </a:br>
            <a:r>
              <a:rPr lang="fi-FI" dirty="0" smtClean="0">
                <a:latin typeface="Calibri" charset="0"/>
              </a:rPr>
              <a:t>• Hakuohjeet </a:t>
            </a:r>
            <a:r>
              <a:rPr lang="fi-FI" dirty="0">
                <a:latin typeface="Calibri" charset="0"/>
              </a:rPr>
              <a:t>ja lisätiedot tulossa Poken </a:t>
            </a:r>
            <a:r>
              <a:rPr lang="fi-FI" dirty="0" err="1" smtClean="0">
                <a:latin typeface="Calibri" charset="0"/>
              </a:rPr>
              <a:t>Peda.nettiin</a:t>
            </a:r>
            <a:endParaRPr lang="fi-FI" dirty="0" smtClean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>
              <a:latin typeface="Calibri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4678"/>
            <a:ext cx="12192000" cy="2323322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703" y="0"/>
            <a:ext cx="1504879" cy="113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305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9955" y="109538"/>
            <a:ext cx="8508019" cy="1253749"/>
          </a:xfrm>
        </p:spPr>
        <p:txBody>
          <a:bodyPr>
            <a:noAutofit/>
          </a:bodyPr>
          <a:lstStyle/>
          <a:p>
            <a:r>
              <a:rPr lang="fi-FI" sz="3200" dirty="0" smtClean="0"/>
              <a:t>Miksi lähteä ulkomaille </a:t>
            </a:r>
            <a:r>
              <a:rPr lang="fi-FI" sz="3200" dirty="0" err="1" smtClean="0"/>
              <a:t>työssäoppimaan</a:t>
            </a:r>
            <a:r>
              <a:rPr lang="fi-FI" sz="3200" dirty="0" smtClean="0"/>
              <a:t>?</a:t>
            </a:r>
            <a:endParaRPr lang="fi-FI" sz="3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50506" y="961053"/>
            <a:ext cx="11308702" cy="523447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endParaRPr lang="fi-FI" dirty="0" smtClean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 smtClean="0">
              <a:latin typeface="Calibri" charset="0"/>
            </a:endParaRPr>
          </a:p>
          <a:p>
            <a:pPr algn="l"/>
            <a:endParaRPr lang="fi-FI" dirty="0" smtClean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200" dirty="0" smtClean="0">
                <a:latin typeface="Calibri" charset="0"/>
              </a:rPr>
              <a:t>Mieti vieruskaverin kanssa kolme hyvää syytä!</a:t>
            </a:r>
            <a:endParaRPr lang="fi-FI" sz="3200" dirty="0">
              <a:latin typeface="Calibri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4678"/>
            <a:ext cx="12192000" cy="2323322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703" y="0"/>
            <a:ext cx="1504879" cy="113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999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9955" y="109538"/>
            <a:ext cx="8508019" cy="1253749"/>
          </a:xfrm>
        </p:spPr>
        <p:txBody>
          <a:bodyPr>
            <a:noAutofit/>
          </a:bodyPr>
          <a:lstStyle/>
          <a:p>
            <a:r>
              <a:rPr lang="fi-FI" sz="3200" dirty="0" smtClean="0"/>
              <a:t>Miksi lähteä ulkomaille </a:t>
            </a:r>
            <a:r>
              <a:rPr lang="fi-FI" sz="3200" dirty="0" err="1" smtClean="0"/>
              <a:t>työssäoppimaan</a:t>
            </a:r>
            <a:r>
              <a:rPr lang="fi-FI" sz="3200" dirty="0" smtClean="0"/>
              <a:t>?</a:t>
            </a:r>
            <a:endParaRPr lang="fi-FI" sz="3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50506" y="961053"/>
            <a:ext cx="11308702" cy="523447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endParaRPr lang="fi-FI" dirty="0" smtClean="0">
              <a:latin typeface="Calibri" charset="0"/>
            </a:endParaRPr>
          </a:p>
          <a:p>
            <a:pPr algn="l"/>
            <a:endParaRPr lang="fi-FI" dirty="0">
              <a:latin typeface="Calibri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i-FI" sz="2800" dirty="0"/>
              <a:t>Oman alan kansainväliset kontaktit alkavat syntyä </a:t>
            </a:r>
            <a:endParaRPr lang="fi-FI" sz="2800" dirty="0" smtClean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i-FI" sz="2800" dirty="0" smtClean="0"/>
              <a:t>Kiinnostavaa nähdä, miten muualla tehdään oman </a:t>
            </a:r>
            <a:r>
              <a:rPr lang="fi-FI" sz="2800" smtClean="0"/>
              <a:t>alan työtä</a:t>
            </a:r>
            <a:endParaRPr lang="fi-FI" sz="2800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i-FI" sz="2800" dirty="0"/>
              <a:t>Kielitaito kohenee (englanti + mahdollisesti kohdemaan kieli)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i-FI" sz="2800" dirty="0"/>
              <a:t>Kulttuurienvälinen ymmärrys kasvaa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i-FI" sz="2800" dirty="0"/>
              <a:t>Itsetuntemus kasvaa 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 smtClean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 smtClean="0">
              <a:latin typeface="Calibri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4678"/>
            <a:ext cx="12192000" cy="2323322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703" y="0"/>
            <a:ext cx="1504879" cy="113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865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31025" y="357447"/>
            <a:ext cx="8266949" cy="980902"/>
          </a:xfrm>
        </p:spPr>
        <p:txBody>
          <a:bodyPr>
            <a:noAutofit/>
          </a:bodyPr>
          <a:lstStyle/>
          <a:p>
            <a:r>
              <a:rPr lang="fi-FI" sz="3200" dirty="0" smtClean="0"/>
              <a:t>Mitä seuraavaksi?</a:t>
            </a:r>
            <a:endParaRPr lang="fi-FI" sz="3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50506" y="1620982"/>
            <a:ext cx="10871181" cy="33915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>
                <a:latin typeface="Calibri" charset="0"/>
              </a:rPr>
              <a:t>Jos kiinnostuit, käy täyttämässä HAKEMUSLOMAKE (</a:t>
            </a:r>
            <a:r>
              <a:rPr lang="fi-FI" dirty="0" err="1" smtClean="0">
                <a:latin typeface="Calibri" charset="0"/>
              </a:rPr>
              <a:t>Pedanet</a:t>
            </a:r>
            <a:r>
              <a:rPr lang="fi-FI" dirty="0" smtClean="0">
                <a:latin typeface="Calibri" charset="0"/>
              </a:rPr>
              <a:t>) ja lähetä se Marille (</a:t>
            </a:r>
            <a:r>
              <a:rPr lang="fi-FI" dirty="0" smtClean="0">
                <a:latin typeface="Calibri" charset="0"/>
                <a:hlinkClick r:id="rId3"/>
              </a:rPr>
              <a:t>mari.nurminen@poke.fi</a:t>
            </a:r>
            <a:r>
              <a:rPr lang="fi-FI" dirty="0" smtClean="0">
                <a:latin typeface="Calibri" charset="0"/>
              </a:rPr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>
                <a:latin typeface="Calibri" charset="0"/>
              </a:rPr>
              <a:t>Tutki myös muita kansainvälisyyteen liittyviä materiaaleja </a:t>
            </a:r>
            <a:r>
              <a:rPr lang="fi-FI" smtClean="0">
                <a:latin typeface="Calibri" charset="0"/>
              </a:rPr>
              <a:t>Pedanetissä</a:t>
            </a:r>
            <a:endParaRPr lang="fi-FI" dirty="0" smtClean="0">
              <a:latin typeface="Calibri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4678"/>
            <a:ext cx="12192000" cy="2323322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703" y="0"/>
            <a:ext cx="1504879" cy="113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590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cbd6e9bf5c04c6c8909e467d5746514 xmlns="0982b8ac-a8a9-4602-9cb2-c60d9402462a">
      <Terms xmlns="http://schemas.microsoft.com/office/infopath/2007/PartnerControls">
        <TermInfo xmlns="http://schemas.microsoft.com/office/infopath/2007/PartnerControls">
          <TermName xmlns="http://schemas.microsoft.com/office/infopath/2007/PartnerControls">Viestintä ja markkinointi</TermName>
          <TermId xmlns="http://schemas.microsoft.com/office/infopath/2007/PartnerControls">5a0c1204-b3bb-48bf-b50c-54d1f0cb6d44</TermId>
        </TermInfo>
      </Terms>
    </dcbd6e9bf5c04c6c8909e467d5746514>
    <l0bc4ec3c9004051a5a85c040f63537a xmlns="0982b8ac-a8a9-4602-9cb2-c60d9402462a">
      <Terms xmlns="http://schemas.microsoft.com/office/infopath/2007/PartnerControls">
        <TermInfo xmlns="http://schemas.microsoft.com/office/infopath/2007/PartnerControls">
          <TermName xmlns="http://schemas.microsoft.com/office/infopath/2007/PartnerControls">Asiakirjapohja</TermName>
          <TermId xmlns="http://schemas.microsoft.com/office/infopath/2007/PartnerControls">97e70e64-b73e-4a6f-8859-ae5459d45cdd</TermId>
        </TermInfo>
      </Terms>
    </l0bc4ec3c9004051a5a85c040f63537a>
    <TaxCatchAll xmlns="0982b8ac-a8a9-4602-9cb2-c60d9402462a">
      <Value>16</Value>
      <Value>25</Value>
    </TaxCatchAl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637AA4740D2E948B5CC67A255EC4C17" ma:contentTypeVersion="6" ma:contentTypeDescription="Luo uusi asiakirja." ma:contentTypeScope="" ma:versionID="df33f229b97a10ec0dffbfb0146b70d2">
  <xsd:schema xmlns:xsd="http://www.w3.org/2001/XMLSchema" xmlns:xs="http://www.w3.org/2001/XMLSchema" xmlns:p="http://schemas.microsoft.com/office/2006/metadata/properties" xmlns:ns2="0982b8ac-a8a9-4602-9cb2-c60d9402462a" targetNamespace="http://schemas.microsoft.com/office/2006/metadata/properties" ma:root="true" ma:fieldsID="e25deb4d65e9ccbf45147e7a343cb2d2" ns2:_="">
    <xsd:import namespace="0982b8ac-a8a9-4602-9cb2-c60d9402462a"/>
    <xsd:element name="properties">
      <xsd:complexType>
        <xsd:sequence>
          <xsd:element name="documentManagement">
            <xsd:complexType>
              <xsd:all>
                <xsd:element ref="ns2:dcbd6e9bf5c04c6c8909e467d5746514" minOccurs="0"/>
                <xsd:element ref="ns2:TaxCatchAll" minOccurs="0"/>
                <xsd:element ref="ns2:l0bc4ec3c9004051a5a85c040f63537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82b8ac-a8a9-4602-9cb2-c60d9402462a" elementFormDefault="qualified">
    <xsd:import namespace="http://schemas.microsoft.com/office/2006/documentManagement/types"/>
    <xsd:import namespace="http://schemas.microsoft.com/office/infopath/2007/PartnerControls"/>
    <xsd:element name="dcbd6e9bf5c04c6c8909e467d5746514" ma:index="9" nillable="true" ma:taxonomy="true" ma:internalName="dcbd6e9bf5c04c6c8909e467d5746514" ma:taxonomyFieldName="Asiakirjan_x0020_avainsana" ma:displayName="Asiakirjan avainsana" ma:indexed="true" ma:default="" ma:fieldId="{dcbd6e9b-f5c0-4c6c-8909-e467d5746514}" ma:sspId="d6a2d6ab-9af3-4776-b446-8a6bd9e1e1de" ma:termSetId="b5d7be62-8ee9-47d3-b346-e4048f0070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Luokituksen Kaikki-sarake" ma:hidden="true" ma:list="{88515c53-6039-41f3-a755-f6978aa0a1c2}" ma:internalName="TaxCatchAll" ma:showField="CatchAllData" ma:web="0982b8ac-a8a9-4602-9cb2-c60d940246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0bc4ec3c9004051a5a85c040f63537a" ma:index="12" ma:taxonomy="true" ma:internalName="l0bc4ec3c9004051a5a85c040f63537a" ma:taxonomyFieldName="Asiakirjan_x0020_tyyppi" ma:displayName="Asiakirjan tyyppi" ma:indexed="true" ma:default="" ma:fieldId="{50bc4ec3-c900-4051-a5a8-5c040f63537a}" ma:sspId="d6a2d6ab-9af3-4776-b446-8a6bd9e1e1de" ma:termSetId="3f20a3f6-82c2-4fad-b406-4f80b3ef37a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CFA118-4793-46C5-AE32-0A14C1BF60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04FF59-3A3F-434B-9F0A-EC739DABAC18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982b8ac-a8a9-4602-9cb2-c60d9402462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1FE531-1894-4EB8-BCE4-F33DBD5B93F3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0982b8ac-a8a9-4602-9cb2-c60d9402462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154</Words>
  <Application>Microsoft Office PowerPoint</Application>
  <PresentationFormat>Laajakuva</PresentationFormat>
  <Paragraphs>48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POKE International Erasmus+ -hanke   </vt:lpstr>
      <vt:lpstr>POKE International –Erasmus+ kansainvälisyyshanke  </vt:lpstr>
      <vt:lpstr>Kansainväliset partnerit </vt:lpstr>
      <vt:lpstr>     Opiskelijaliikkuvuus </vt:lpstr>
      <vt:lpstr>Miksi lähteä ulkomaille työssäoppimaan?</vt:lpstr>
      <vt:lpstr>Miksi lähteä ulkomaille työssäoppimaan?</vt:lpstr>
      <vt:lpstr>Mitä seuraavaksi?</vt:lpstr>
    </vt:vector>
  </TitlesOfParts>
  <Company>Äänekosken ammatillisen koulutuksen 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PowerPoint-esityspohja</dc:title>
  <dc:creator>Tiina Möttönen</dc:creator>
  <cp:lastModifiedBy>Mari Nurminen</cp:lastModifiedBy>
  <cp:revision>25</cp:revision>
  <dcterms:created xsi:type="dcterms:W3CDTF">2014-08-05T08:05:40Z</dcterms:created>
  <dcterms:modified xsi:type="dcterms:W3CDTF">2017-11-22T10:19:19Z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0x0101000637AA4740D2E948B5CC67A255EC4C17</vt:lpwstr>
  </property>
  <property fmtid="{D5CDD505-2E9C-101B-9397-08002B2CF9AE}" pid="3" name="Asiakirjan tyyppi">
    <vt:lpwstr>16;#Asiakirjapohja|97e70e64-b73e-4a6f-8859-ae5459d45cdd</vt:lpwstr>
  </property>
  <property fmtid="{D5CDD505-2E9C-101B-9397-08002B2CF9AE}" pid="4" name="Asiakirjan avainsana">
    <vt:lpwstr>25;#Viestintä ja markkinointi|5a0c1204-b3bb-48bf-b50c-54d1f0cb6d44</vt:lpwstr>
  </property>
</Properties>
</file>