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74" r:id="rId5"/>
    <p:sldId id="265" r:id="rId6"/>
    <p:sldId id="272" r:id="rId7"/>
    <p:sldId id="268" r:id="rId8"/>
    <p:sldId id="266" r:id="rId9"/>
    <p:sldId id="273" r:id="rId10"/>
    <p:sldId id="271" r:id="rId11"/>
    <p:sldId id="27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11FF54-762E-4D19-AE7B-CCC5E6131E20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FBF4E0-C236-47B5-91A7-5AECFC7F805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03018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BF4E0-C236-47B5-91A7-5AECFC7F805D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90614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BF4E0-C236-47B5-91A7-5AECFC7F805D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24023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BF4E0-C236-47B5-91A7-5AECFC7F805D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65264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BF4E0-C236-47B5-91A7-5AECFC7F805D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21631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BF4E0-C236-47B5-91A7-5AECFC7F805D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001569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BF4E0-C236-47B5-91A7-5AECFC7F805D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7958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BF4E0-C236-47B5-91A7-5AECFC7F805D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31717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FBF4E0-C236-47B5-91A7-5AECFC7F805D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73455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0446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0227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82558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1237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8332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5387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2637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17474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03448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60891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09904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27E34-D3BC-42BE-BF5A-C3D2DD3AFC6D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D9EBC-0162-40F1-938D-08EAC562510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13705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aoc-oost.nl/" TargetMode="Externa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POKE International</a:t>
            </a:r>
            <a:br>
              <a:rPr lang="fi-FI" dirty="0"/>
            </a:br>
            <a:r>
              <a:rPr lang="fi-FI" dirty="0"/>
              <a:t>Erasmus</a:t>
            </a:r>
            <a:r>
              <a:rPr lang="fi-FI" dirty="0" smtClean="0"/>
              <a:t>+ -hanke  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 smtClean="0"/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75896"/>
            <a:ext cx="12192000" cy="2382104"/>
          </a:xfrm>
          <a:prstGeom prst="rect">
            <a:avLst/>
          </a:prstGeom>
        </p:spPr>
      </p:pic>
      <p:pic>
        <p:nvPicPr>
          <p:cNvPr id="5" name="Kuva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72" y="0"/>
            <a:ext cx="2014728" cy="1524000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2625" y="3921528"/>
            <a:ext cx="5898836" cy="1296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56153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94657" y="423409"/>
            <a:ext cx="9144000" cy="1655762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POKE International </a:t>
            </a:r>
          </a:p>
          <a:p>
            <a:r>
              <a:rPr lang="en-US" sz="4400" b="1" dirty="0" smtClean="0"/>
              <a:t>Erasmus+ </a:t>
            </a:r>
            <a:r>
              <a:rPr lang="en-US" sz="4400" b="1" dirty="0" err="1" smtClean="0"/>
              <a:t>kansainvälisyyshanke</a:t>
            </a:r>
            <a:endParaRPr lang="fi-FI" sz="4400" b="1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75896"/>
            <a:ext cx="12192000" cy="2382104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72" y="0"/>
            <a:ext cx="2014728" cy="1524000"/>
          </a:xfrm>
          <a:prstGeom prst="rect">
            <a:avLst/>
          </a:prstGeom>
        </p:spPr>
      </p:pic>
      <p:sp>
        <p:nvSpPr>
          <p:cNvPr id="7" name="Alaotsikko 2"/>
          <p:cNvSpPr txBox="1">
            <a:spLocks/>
          </p:cNvSpPr>
          <p:nvPr/>
        </p:nvSpPr>
        <p:spPr>
          <a:xfrm>
            <a:off x="1469571" y="1850570"/>
            <a:ext cx="9198429" cy="392974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 smtClean="0"/>
              <a:t>Hankkeen kesto 07/2017 – 06/2019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 smtClean="0"/>
              <a:t>Mukana kaikki Poken alat ja yksiköt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/>
              <a:t>T</a:t>
            </a:r>
            <a:r>
              <a:rPr lang="fi-FI" sz="2800" dirty="0" smtClean="0"/>
              <a:t>avoitteena juurruttaa </a:t>
            </a:r>
            <a:r>
              <a:rPr lang="fi-FI" sz="2800" dirty="0" err="1" smtClean="0"/>
              <a:t>kv</a:t>
            </a:r>
            <a:r>
              <a:rPr lang="fi-FI" sz="2800" dirty="0" smtClean="0"/>
              <a:t>-toiminta osaksi arkea Pokella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 smtClean="0">
                <a:latin typeface="Calibri" charset="0"/>
              </a:rPr>
              <a:t>Toiminnot</a:t>
            </a:r>
            <a:r>
              <a:rPr lang="fi-FI" sz="2800" dirty="0">
                <a:latin typeface="Calibri" charset="0"/>
              </a:rPr>
              <a:t>: Erasmus+ -rahalla on mahdollista toteuttaa: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sz="2800" dirty="0">
                <a:latin typeface="Calibri" charset="0"/>
              </a:rPr>
              <a:t>Opiskelijoiden kansainvälisiä työssäoppimisjaksoja (jakson pituus 6 </a:t>
            </a:r>
            <a:r>
              <a:rPr lang="fi-FI" sz="2800" dirty="0" err="1">
                <a:latin typeface="Calibri" charset="0"/>
              </a:rPr>
              <a:t>vkoa</a:t>
            </a:r>
            <a:r>
              <a:rPr lang="fi-FI" sz="2800" dirty="0">
                <a:latin typeface="Calibri" charset="0"/>
              </a:rPr>
              <a:t>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sz="2800" dirty="0">
                <a:latin typeface="Calibri" charset="0"/>
              </a:rPr>
              <a:t>Henkilöstön vierailuja kansainvälisiin partnerioppilaitoksiin ja työpaikoille (kesto 2-12 päivää)</a:t>
            </a:r>
          </a:p>
          <a:p>
            <a:pPr marL="742950" lvl="1" indent="-285750" algn="l">
              <a:buFont typeface="Arial" panose="020B0604020202020204" pitchFamily="34" charset="0"/>
              <a:buChar char="•"/>
            </a:pPr>
            <a:r>
              <a:rPr lang="fi-FI" sz="2800" dirty="0">
                <a:latin typeface="Calibri" charset="0"/>
              </a:rPr>
              <a:t>Henkilöstön ja työelämän yhteisiä vierailuja (kesto 4 päivää)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sz="2800" dirty="0" smtClean="0"/>
              <a:t>Koordinaattorina Mari Nurminen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4125308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75896"/>
            <a:ext cx="12192000" cy="2382104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72" y="0"/>
            <a:ext cx="2014728" cy="1524000"/>
          </a:xfrm>
          <a:prstGeom prst="rect">
            <a:avLst/>
          </a:prstGeom>
        </p:spPr>
      </p:pic>
      <p:sp>
        <p:nvSpPr>
          <p:cNvPr id="7" name="Alaotsikko 2"/>
          <p:cNvSpPr txBox="1">
            <a:spLocks/>
          </p:cNvSpPr>
          <p:nvPr/>
        </p:nvSpPr>
        <p:spPr>
          <a:xfrm>
            <a:off x="1469571" y="1687286"/>
            <a:ext cx="9198429" cy="3570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>
          <a:xfrm>
            <a:off x="326571" y="978931"/>
            <a:ext cx="10156371" cy="406262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fi-FI" dirty="0" smtClean="0"/>
              <a:t>	</a:t>
            </a:r>
            <a:r>
              <a:rPr lang="fi-FI" sz="3200" dirty="0" smtClean="0"/>
              <a:t>Kansainväliset partnerit:</a:t>
            </a:r>
          </a:p>
          <a:p>
            <a:pPr algn="l"/>
            <a:endParaRPr lang="fi-FI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err="1" smtClean="0">
                <a:latin typeface="Calibri" charset="0"/>
              </a:rPr>
              <a:t>Budapesti</a:t>
            </a:r>
            <a:r>
              <a:rPr lang="fi-FI" dirty="0" smtClean="0">
                <a:latin typeface="Calibri" charset="0"/>
              </a:rPr>
              <a:t> </a:t>
            </a:r>
            <a:r>
              <a:rPr lang="fi-FI" dirty="0" err="1">
                <a:latin typeface="Calibri" charset="0"/>
              </a:rPr>
              <a:t>Gazdasági</a:t>
            </a:r>
            <a:r>
              <a:rPr lang="fi-FI" dirty="0">
                <a:latin typeface="Calibri" charset="0"/>
              </a:rPr>
              <a:t> </a:t>
            </a:r>
            <a:r>
              <a:rPr lang="fi-FI" dirty="0" err="1">
                <a:latin typeface="Calibri" charset="0"/>
              </a:rPr>
              <a:t>Szakképzési</a:t>
            </a:r>
            <a:r>
              <a:rPr lang="fi-FI" dirty="0">
                <a:latin typeface="Calibri" charset="0"/>
              </a:rPr>
              <a:t> Centrum </a:t>
            </a:r>
            <a:r>
              <a:rPr lang="fi-FI" dirty="0" err="1">
                <a:latin typeface="Calibri" charset="0"/>
              </a:rPr>
              <a:t>Terézvárosi</a:t>
            </a:r>
            <a:r>
              <a:rPr lang="fi-FI" dirty="0">
                <a:latin typeface="Calibri" charset="0"/>
              </a:rPr>
              <a:t> </a:t>
            </a:r>
            <a:r>
              <a:rPr lang="fi-FI" dirty="0" err="1">
                <a:latin typeface="Calibri" charset="0"/>
              </a:rPr>
              <a:t>Kereskedelmi</a:t>
            </a:r>
            <a:r>
              <a:rPr lang="fi-FI" dirty="0">
                <a:latin typeface="Calibri" charset="0"/>
              </a:rPr>
              <a:t> </a:t>
            </a:r>
            <a:r>
              <a:rPr lang="fi-FI" dirty="0" err="1">
                <a:latin typeface="Calibri" charset="0"/>
              </a:rPr>
              <a:t>és</a:t>
            </a:r>
            <a:r>
              <a:rPr lang="fi-FI" dirty="0">
                <a:latin typeface="Calibri" charset="0"/>
              </a:rPr>
              <a:t> </a:t>
            </a:r>
            <a:r>
              <a:rPr lang="fi-FI" dirty="0" err="1">
                <a:latin typeface="Calibri" charset="0"/>
              </a:rPr>
              <a:t>Közgazdasági</a:t>
            </a:r>
            <a:r>
              <a:rPr lang="fi-FI" dirty="0">
                <a:latin typeface="Calibri" charset="0"/>
              </a:rPr>
              <a:t> </a:t>
            </a:r>
            <a:r>
              <a:rPr lang="fi-FI" dirty="0" err="1">
                <a:latin typeface="Calibri" charset="0"/>
              </a:rPr>
              <a:t>Szakgimnáziuma</a:t>
            </a:r>
            <a:r>
              <a:rPr lang="fi-FI" dirty="0">
                <a:latin typeface="Calibri" charset="0"/>
              </a:rPr>
              <a:t> </a:t>
            </a:r>
            <a:r>
              <a:rPr lang="fi-FI" dirty="0" err="1">
                <a:latin typeface="Calibri" charset="0"/>
              </a:rPr>
              <a:t>és</a:t>
            </a:r>
            <a:r>
              <a:rPr lang="fi-FI" dirty="0">
                <a:latin typeface="Calibri" charset="0"/>
              </a:rPr>
              <a:t> </a:t>
            </a:r>
            <a:r>
              <a:rPr lang="fi-FI" dirty="0" err="1">
                <a:latin typeface="Calibri" charset="0"/>
              </a:rPr>
              <a:t>Szakközépiskolája</a:t>
            </a:r>
            <a:r>
              <a:rPr lang="fi-FI" dirty="0">
                <a:latin typeface="Calibri" charset="0"/>
              </a:rPr>
              <a:t> (Kaupan ja hallinnon alan oppilaitos)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>
                <a:latin typeface="Calibri" charset="0"/>
              </a:rPr>
              <a:t>AOC </a:t>
            </a:r>
            <a:r>
              <a:rPr lang="fi-FI" dirty="0" err="1">
                <a:latin typeface="Calibri" charset="0"/>
              </a:rPr>
              <a:t>Oost</a:t>
            </a:r>
            <a:r>
              <a:rPr lang="fi-FI" dirty="0">
                <a:latin typeface="Calibri" charset="0"/>
              </a:rPr>
              <a:t>, Hollanti </a:t>
            </a:r>
            <a:r>
              <a:rPr lang="fi-FI" dirty="0">
                <a:latin typeface="Calibri" charset="0"/>
                <a:hlinkClick r:id="rId5"/>
              </a:rPr>
              <a:t>http://www.aoc-oost.nl</a:t>
            </a:r>
            <a:r>
              <a:rPr lang="fi-FI" dirty="0">
                <a:latin typeface="Calibri" charset="0"/>
              </a:rPr>
              <a:t> </a:t>
            </a:r>
            <a:r>
              <a:rPr lang="fi-FI" dirty="0" smtClean="0">
                <a:latin typeface="Calibri" charset="0"/>
              </a:rPr>
              <a:t>(luonnonvara-alan </a:t>
            </a:r>
            <a:r>
              <a:rPr lang="fi-FI" dirty="0">
                <a:latin typeface="Calibri" charset="0"/>
              </a:rPr>
              <a:t>oppilaitos</a:t>
            </a:r>
            <a:r>
              <a:rPr lang="fi-FI" dirty="0" smtClean="0">
                <a:latin typeface="Calibri" charset="0"/>
              </a:rPr>
              <a:t>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err="1" smtClean="0">
                <a:latin typeface="Calibri" charset="0"/>
              </a:rPr>
              <a:t>Horizon</a:t>
            </a:r>
            <a:r>
              <a:rPr lang="fi-FI" dirty="0" smtClean="0">
                <a:latin typeface="Calibri" charset="0"/>
              </a:rPr>
              <a:t> College, Hollanti (monialainen ammatillinen oppilaitos)</a:t>
            </a:r>
            <a:endParaRPr lang="fi-FI" dirty="0">
              <a:latin typeface="Calibri" charset="0"/>
            </a:endParaRP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>
                <a:latin typeface="Calibri" charset="0"/>
              </a:rPr>
              <a:t>ITCG E. Fermi, Italia </a:t>
            </a:r>
            <a:r>
              <a:rPr lang="fi-FI" dirty="0" smtClean="0">
                <a:latin typeface="Calibri" charset="0"/>
              </a:rPr>
              <a:t>(monialainen </a:t>
            </a:r>
            <a:r>
              <a:rPr lang="fi-FI" dirty="0">
                <a:latin typeface="Calibri" charset="0"/>
              </a:rPr>
              <a:t>ammatillinen oppilaitos)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>
                <a:latin typeface="Calibri" charset="0"/>
              </a:rPr>
              <a:t>Yllämainittujen oppilaitosten </a:t>
            </a:r>
            <a:r>
              <a:rPr lang="fi-FI" dirty="0" smtClean="0">
                <a:latin typeface="Calibri" charset="0"/>
              </a:rPr>
              <a:t>yhteyshenkilöiden kautta pyritään löytämään työssäoppimispaikkoja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fi-FI" dirty="0" err="1" smtClean="0">
                <a:latin typeface="Calibri" charset="0"/>
              </a:rPr>
              <a:t>Huom</a:t>
            </a:r>
            <a:r>
              <a:rPr lang="fi-FI" dirty="0" smtClean="0">
                <a:latin typeface="Calibri" charset="0"/>
              </a:rPr>
              <a:t>! Uusia yhteistyökumppaneita voidaan lisätä hankkeen aikana, kaikki kontaktit </a:t>
            </a:r>
            <a:r>
              <a:rPr lang="fi-FI" smtClean="0">
                <a:latin typeface="Calibri" charset="0"/>
              </a:rPr>
              <a:t>vain käyttöön!</a:t>
            </a:r>
            <a:endParaRPr lang="fi-FI" dirty="0">
              <a:latin typeface="Calibri" charset="0"/>
            </a:endParaRPr>
          </a:p>
          <a:p>
            <a:pPr algn="l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50360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94657" y="423409"/>
            <a:ext cx="9144000" cy="1655762"/>
          </a:xfrm>
        </p:spPr>
        <p:txBody>
          <a:bodyPr>
            <a:normAutofit/>
          </a:bodyPr>
          <a:lstStyle/>
          <a:p>
            <a:r>
              <a:rPr lang="fi-FI" sz="4400" dirty="0" smtClean="0"/>
              <a:t>Opiskelijaliikkuvuus</a:t>
            </a:r>
            <a:endParaRPr lang="fi-FI" sz="4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215" y="4436864"/>
            <a:ext cx="12192000" cy="2382104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72" y="0"/>
            <a:ext cx="2014728" cy="1524000"/>
          </a:xfrm>
          <a:prstGeom prst="rect">
            <a:avLst/>
          </a:prstGeom>
        </p:spPr>
      </p:pic>
      <p:sp>
        <p:nvSpPr>
          <p:cNvPr id="7" name="Alaotsikko 2"/>
          <p:cNvSpPr txBox="1">
            <a:spLocks/>
          </p:cNvSpPr>
          <p:nvPr/>
        </p:nvSpPr>
        <p:spPr>
          <a:xfrm>
            <a:off x="1469571" y="1687286"/>
            <a:ext cx="9198429" cy="3570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2" name="Suorakulmio 1"/>
          <p:cNvSpPr/>
          <p:nvPr/>
        </p:nvSpPr>
        <p:spPr>
          <a:xfrm>
            <a:off x="1077686" y="1317170"/>
            <a:ext cx="10003972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/>
          </a:p>
          <a:p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Perustutkinto-opiskelijat</a:t>
            </a:r>
            <a:r>
              <a:rPr lang="fi-FI" sz="2400" dirty="0" smtClean="0"/>
              <a:t>: 40 </a:t>
            </a:r>
            <a:r>
              <a:rPr lang="fi-FI" sz="2400" dirty="0"/>
              <a:t>päivän </a:t>
            </a:r>
            <a:r>
              <a:rPr lang="fi-FI" sz="2400" dirty="0" smtClean="0"/>
              <a:t>top-jakso kouluissa tai yrityksissä, yht. 32kpl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Opiskelijoille matka-apuraha</a:t>
            </a:r>
            <a:endParaRPr lang="fi-F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Ennen lähtöä yhteinen orientaatio ja liikkuvuuden jälkeen yhteinen purku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Pakollinen </a:t>
            </a:r>
            <a:r>
              <a:rPr lang="fi-FI" sz="2400" dirty="0"/>
              <a:t>kielitesti ennen ja jälkeen </a:t>
            </a:r>
            <a:r>
              <a:rPr lang="fi-FI" sz="2400" dirty="0" smtClean="0"/>
              <a:t>liikkuvuuden (mutta testin tulos ei estä liikkuvuutta)</a:t>
            </a:r>
            <a:endParaRPr lang="fi-FI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/>
              <a:t>Raportointi </a:t>
            </a:r>
            <a:r>
              <a:rPr lang="fi-FI" sz="2400" dirty="0" smtClean="0"/>
              <a:t>blogina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400" dirty="0" smtClean="0"/>
              <a:t>Palautekyselyt </a:t>
            </a:r>
            <a:r>
              <a:rPr lang="fi-FI" sz="2400" dirty="0"/>
              <a:t>liikkuvuuden </a:t>
            </a:r>
            <a:r>
              <a:rPr lang="fi-FI" sz="2400" dirty="0" smtClean="0"/>
              <a:t>jälkeen</a:t>
            </a:r>
          </a:p>
          <a:p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97186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94657" y="423409"/>
            <a:ext cx="9144000" cy="1655762"/>
          </a:xfrm>
        </p:spPr>
        <p:txBody>
          <a:bodyPr>
            <a:normAutofit/>
          </a:bodyPr>
          <a:lstStyle/>
          <a:p>
            <a:r>
              <a:rPr lang="fi-FI" sz="4400" dirty="0" smtClean="0"/>
              <a:t>Henkilöstöliikkuvuus 1/2</a:t>
            </a:r>
            <a:endParaRPr lang="fi-FI" sz="4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75896"/>
            <a:ext cx="12192000" cy="2382104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72" y="0"/>
            <a:ext cx="2014728" cy="1524000"/>
          </a:xfrm>
          <a:prstGeom prst="rect">
            <a:avLst/>
          </a:prstGeom>
        </p:spPr>
      </p:pic>
      <p:sp>
        <p:nvSpPr>
          <p:cNvPr id="7" name="Alaotsikko 2"/>
          <p:cNvSpPr txBox="1">
            <a:spLocks/>
          </p:cNvSpPr>
          <p:nvPr/>
        </p:nvSpPr>
        <p:spPr>
          <a:xfrm>
            <a:off x="1469571" y="1687286"/>
            <a:ext cx="9198429" cy="3570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2" name="Suorakulmio 1"/>
          <p:cNvSpPr/>
          <p:nvPr/>
        </p:nvSpPr>
        <p:spPr>
          <a:xfrm>
            <a:off x="1066800" y="1389906"/>
            <a:ext cx="1024345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b="1" dirty="0"/>
              <a:t>Tavoitteena kehittää omaa ammattitaitoa, rakentaa verkostoja sekä valmistella tulevia opiskelijaliikkuvuuksia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Liikkuvuuksiin voivat hakeutua opettajat </a:t>
            </a:r>
            <a:r>
              <a:rPr lang="fi-FI" sz="2200" dirty="0"/>
              <a:t>ja </a:t>
            </a:r>
            <a:r>
              <a:rPr lang="fi-FI" sz="2200" dirty="0" smtClean="0"/>
              <a:t>tukihenkilöstö (esim. opot, </a:t>
            </a:r>
            <a:r>
              <a:rPr lang="fi-FI" sz="2200" dirty="0" err="1" smtClean="0"/>
              <a:t>ervat</a:t>
            </a:r>
            <a:r>
              <a:rPr lang="fi-FI" sz="2200" dirty="0" smtClean="0"/>
              <a:t>, kuraattorit, asuntolavalvojat jne.)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Liikkuvuus </a:t>
            </a:r>
            <a:r>
              <a:rPr lang="fi-FI" sz="2200" dirty="0" err="1" smtClean="0"/>
              <a:t>job</a:t>
            </a:r>
            <a:r>
              <a:rPr lang="fi-FI" sz="2200" dirty="0" smtClean="0"/>
              <a:t> </a:t>
            </a:r>
            <a:r>
              <a:rPr lang="fi-FI" sz="2200" dirty="0" err="1" smtClean="0"/>
              <a:t>shadowingia</a:t>
            </a:r>
            <a:r>
              <a:rPr lang="fi-FI" sz="2200" dirty="0" smtClean="0"/>
              <a:t> (partnerikoulussa tai yrityksessä), johon </a:t>
            </a:r>
            <a:r>
              <a:rPr lang="fi-FI" sz="2200" dirty="0"/>
              <a:t>saa apurahan (</a:t>
            </a:r>
            <a:r>
              <a:rPr lang="fi-FI" sz="2200" dirty="0" err="1"/>
              <a:t>Huom</a:t>
            </a:r>
            <a:r>
              <a:rPr lang="fi-FI" sz="2200" dirty="0"/>
              <a:t>! EU-projekti, joten kuitit pitää muistaa laittaa talteen</a:t>
            </a:r>
            <a:r>
              <a:rPr lang="fi-FI" sz="2200" dirty="0" smtClean="0"/>
              <a:t>…)</a:t>
            </a:r>
            <a:endParaRPr lang="fi-FI" sz="2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Kukin neuvottelee osallistumisesta oman esimiehensä kanssa. Matkajärjestelyt hoidetaan itse.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Raportointi blogina, liikkuvuuden jälkeen vaikuttavuuskyselyt sekä palautekeskustelut</a:t>
            </a:r>
          </a:p>
        </p:txBody>
      </p:sp>
    </p:spTree>
    <p:extLst>
      <p:ext uri="{BB962C8B-B14F-4D97-AF65-F5344CB8AC3E}">
        <p14:creationId xmlns:p14="http://schemas.microsoft.com/office/powerpoint/2010/main" val="67722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794657" y="423409"/>
            <a:ext cx="9144000" cy="1655762"/>
          </a:xfrm>
        </p:spPr>
        <p:txBody>
          <a:bodyPr>
            <a:normAutofit/>
          </a:bodyPr>
          <a:lstStyle/>
          <a:p>
            <a:r>
              <a:rPr lang="fi-FI" sz="4400" dirty="0" smtClean="0"/>
              <a:t>Henkilöstöliikkuvuus 2/2</a:t>
            </a:r>
            <a:endParaRPr lang="fi-FI" sz="4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75896"/>
            <a:ext cx="12192000" cy="2382104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72" y="0"/>
            <a:ext cx="2014728" cy="1524000"/>
          </a:xfrm>
          <a:prstGeom prst="rect">
            <a:avLst/>
          </a:prstGeom>
        </p:spPr>
      </p:pic>
      <p:sp>
        <p:nvSpPr>
          <p:cNvPr id="7" name="Alaotsikko 2"/>
          <p:cNvSpPr txBox="1">
            <a:spLocks/>
          </p:cNvSpPr>
          <p:nvPr/>
        </p:nvSpPr>
        <p:spPr>
          <a:xfrm>
            <a:off x="1469571" y="1687286"/>
            <a:ext cx="9198429" cy="3570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2" name="Suorakulmio 1"/>
          <p:cNvSpPr/>
          <p:nvPr/>
        </p:nvSpPr>
        <p:spPr>
          <a:xfrm>
            <a:off x="1066800" y="1389906"/>
            <a:ext cx="10243457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Raportointi blogina, liikkuvuuden jälkeen vaikuttavuuskyselyt sekä palautekeskustelut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Mahdollista lähteä esim. työparin kanssa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Uusia kouluja/yrityksiä mahdollista lisätä -&gt; onko sinulla mielessä joku kiinnostava yritys (ajatellen opiskelijoiden tulevaisuuden top-paikkoja)?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Dokumentointi: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Ennen matkaa: järjestelyt vastaanottavan tahon kanssa, työsuunnitelma ja apurahasopimus allekirjoituksineen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Matkan aikana: Blogi, osallistumistodistus allekirjoituksineen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Matkan jälkeen: dokumentit koordinaattorille, palautekyselyt</a:t>
            </a:r>
          </a:p>
        </p:txBody>
      </p:sp>
    </p:spTree>
    <p:extLst>
      <p:ext uri="{BB962C8B-B14F-4D97-AF65-F5344CB8AC3E}">
        <p14:creationId xmlns:p14="http://schemas.microsoft.com/office/powerpoint/2010/main" val="1871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72143" y="555281"/>
            <a:ext cx="9514114" cy="1013505"/>
          </a:xfrm>
        </p:spPr>
        <p:txBody>
          <a:bodyPr>
            <a:normAutofit/>
          </a:bodyPr>
          <a:lstStyle/>
          <a:p>
            <a:r>
              <a:rPr lang="fi-FI" sz="4400" dirty="0" smtClean="0"/>
              <a:t>Miksi henkilöstön edustajia ulkomaille?</a:t>
            </a:r>
            <a:endParaRPr lang="fi-FI" sz="4400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75896"/>
            <a:ext cx="12192000" cy="2382104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72" y="0"/>
            <a:ext cx="2014728" cy="1524000"/>
          </a:xfrm>
          <a:prstGeom prst="rect">
            <a:avLst/>
          </a:prstGeom>
        </p:spPr>
      </p:pic>
      <p:sp>
        <p:nvSpPr>
          <p:cNvPr id="7" name="Alaotsikko 2"/>
          <p:cNvSpPr txBox="1">
            <a:spLocks/>
          </p:cNvSpPr>
          <p:nvPr/>
        </p:nvSpPr>
        <p:spPr>
          <a:xfrm>
            <a:off x="1469571" y="1687286"/>
            <a:ext cx="9198429" cy="3570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2" name="Suorakulmio 1"/>
          <p:cNvSpPr/>
          <p:nvPr/>
        </p:nvSpPr>
        <p:spPr>
          <a:xfrm>
            <a:off x="1066799" y="1568786"/>
            <a:ext cx="1011283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Saat uusia ajatuksia ja intoa työhön, työssä jaksaminen paranee uusien näkökulmien myötä!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Kehität kulttuuritaitoja ja kielitaitoa (kielitaidon suhteen ei ole vaatimuksia, matkaan voi lähteä vaikka työparin kanssa –Asenne ratkaisee!)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Pääset vertailemaan eri maiden työkulttuuria ja koulutuksen järjestäjien toimintaa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Oma urakehitys – Ehkä tulevaisuudessa KV-osaaja?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Henkilöstön hankkima KV-osaaminen kasvattaa organisaation osaamispääomaa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KV-kokemukset kehittävät opetustyötä ja mahdollistaa kansainvälistymisen myös kotimaassa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200" dirty="0" smtClean="0"/>
              <a:t>Liikkuvuuksien myötä voi tulla ideoita jatkohankkeita varten!</a:t>
            </a:r>
          </a:p>
        </p:txBody>
      </p:sp>
    </p:spTree>
    <p:extLst>
      <p:ext uri="{BB962C8B-B14F-4D97-AF65-F5344CB8AC3E}">
        <p14:creationId xmlns:p14="http://schemas.microsoft.com/office/powerpoint/2010/main" val="2942298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75896"/>
            <a:ext cx="12192000" cy="2382104"/>
          </a:xfrm>
          <a:prstGeom prst="rect">
            <a:avLst/>
          </a:prstGeom>
        </p:spPr>
      </p:pic>
      <p:pic>
        <p:nvPicPr>
          <p:cNvPr id="6" name="Kuva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7272" y="0"/>
            <a:ext cx="2014728" cy="1524000"/>
          </a:xfrm>
          <a:prstGeom prst="rect">
            <a:avLst/>
          </a:prstGeom>
        </p:spPr>
      </p:pic>
      <p:sp>
        <p:nvSpPr>
          <p:cNvPr id="7" name="Alaotsikko 2"/>
          <p:cNvSpPr txBox="1">
            <a:spLocks/>
          </p:cNvSpPr>
          <p:nvPr/>
        </p:nvSpPr>
        <p:spPr>
          <a:xfrm>
            <a:off x="-7119257" y="762000"/>
            <a:ext cx="9198429" cy="35705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anose="020B0604020202020204" pitchFamily="34" charset="0"/>
              <a:buChar char="•"/>
            </a:pPr>
            <a:endParaRPr lang="fi-FI" dirty="0"/>
          </a:p>
        </p:txBody>
      </p:sp>
      <p:sp>
        <p:nvSpPr>
          <p:cNvPr id="2" name="Suorakulmio 1"/>
          <p:cNvSpPr/>
          <p:nvPr/>
        </p:nvSpPr>
        <p:spPr>
          <a:xfrm>
            <a:off x="598714" y="618619"/>
            <a:ext cx="10580915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4800" dirty="0" smtClean="0"/>
              <a:t>Mitä seuraavaksi?</a:t>
            </a:r>
          </a:p>
          <a:p>
            <a:endParaRPr lang="fi-FI" sz="4800" dirty="0" smtClean="0"/>
          </a:p>
          <a:p>
            <a:r>
              <a:rPr lang="fi-FI" sz="3200" dirty="0"/>
              <a:t>	</a:t>
            </a:r>
            <a:r>
              <a:rPr lang="fi-FI" sz="3200" dirty="0" smtClean="0"/>
              <a:t>Kiinnostuitko lähtemisestä? Kysy Marilta lisää, mieti jo 	etukäteen mikä maa/koulu/yritys kiinnostaisi ja milloin</a:t>
            </a:r>
            <a:endParaRPr lang="fi-FI" sz="3200" b="1" dirty="0" smtClean="0"/>
          </a:p>
          <a:p>
            <a:endParaRPr lang="fi-FI" sz="3200" dirty="0" smtClean="0"/>
          </a:p>
          <a:p>
            <a:r>
              <a:rPr lang="fi-FI" sz="2400" dirty="0" smtClean="0"/>
              <a:t>	 </a:t>
            </a:r>
            <a:r>
              <a:rPr lang="fi-FI" sz="2400" dirty="0"/>
              <a:t>puh. </a:t>
            </a:r>
            <a:r>
              <a:rPr lang="fi-FI" sz="2400" dirty="0" smtClean="0"/>
              <a:t>0504204372</a:t>
            </a:r>
            <a:r>
              <a:rPr lang="fi-FI" sz="2400" dirty="0"/>
              <a:t>	</a:t>
            </a:r>
            <a:r>
              <a:rPr lang="fi-FI" sz="2400" dirty="0" smtClean="0"/>
              <a:t>	mari.nurminen@poke.fi</a:t>
            </a:r>
            <a:endParaRPr lang="fi-FI" sz="2400" dirty="0"/>
          </a:p>
          <a:p>
            <a:endParaRPr lang="fi-FI" sz="3200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0997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637AA4740D2E948B5CC67A255EC4C17" ma:contentTypeVersion="6" ma:contentTypeDescription="Luo uusi asiakirja." ma:contentTypeScope="" ma:versionID="df33f229b97a10ec0dffbfb0146b70d2">
  <xsd:schema xmlns:xsd="http://www.w3.org/2001/XMLSchema" xmlns:xs="http://www.w3.org/2001/XMLSchema" xmlns:p="http://schemas.microsoft.com/office/2006/metadata/properties" xmlns:ns2="0982b8ac-a8a9-4602-9cb2-c60d9402462a" targetNamespace="http://schemas.microsoft.com/office/2006/metadata/properties" ma:root="true" ma:fieldsID="e25deb4d65e9ccbf45147e7a343cb2d2" ns2:_="">
    <xsd:import namespace="0982b8ac-a8a9-4602-9cb2-c60d9402462a"/>
    <xsd:element name="properties">
      <xsd:complexType>
        <xsd:sequence>
          <xsd:element name="documentManagement">
            <xsd:complexType>
              <xsd:all>
                <xsd:element ref="ns2:dcbd6e9bf5c04c6c8909e467d5746514" minOccurs="0"/>
                <xsd:element ref="ns2:TaxCatchAll" minOccurs="0"/>
                <xsd:element ref="ns2:l0bc4ec3c9004051a5a85c040f63537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82b8ac-a8a9-4602-9cb2-c60d9402462a" elementFormDefault="qualified">
    <xsd:import namespace="http://schemas.microsoft.com/office/2006/documentManagement/types"/>
    <xsd:import namespace="http://schemas.microsoft.com/office/infopath/2007/PartnerControls"/>
    <xsd:element name="dcbd6e9bf5c04c6c8909e467d5746514" ma:index="9" nillable="true" ma:taxonomy="true" ma:internalName="dcbd6e9bf5c04c6c8909e467d5746514" ma:taxonomyFieldName="Asiakirjan_x0020_avainsana" ma:displayName="Asiakirjan avainsana" ma:indexed="true" ma:default="" ma:fieldId="{dcbd6e9b-f5c0-4c6c-8909-e467d5746514}" ma:sspId="d6a2d6ab-9af3-4776-b446-8a6bd9e1e1de" ma:termSetId="b5d7be62-8ee9-47d3-b346-e4048f0070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Luokituksen Kaikki-sarake" ma:hidden="true" ma:list="{88515c53-6039-41f3-a755-f6978aa0a1c2}" ma:internalName="TaxCatchAll" ma:showField="CatchAllData" ma:web="0982b8ac-a8a9-4602-9cb2-c60d940246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0bc4ec3c9004051a5a85c040f63537a" ma:index="12" ma:taxonomy="true" ma:internalName="l0bc4ec3c9004051a5a85c040f63537a" ma:taxonomyFieldName="Asiakirjan_x0020_tyyppi" ma:displayName="Asiakirjan tyyppi" ma:indexed="true" ma:default="" ma:fieldId="{50bc4ec3-c900-4051-a5a8-5c040f63537a}" ma:sspId="d6a2d6ab-9af3-4776-b446-8a6bd9e1e1de" ma:termSetId="3f20a3f6-82c2-4fad-b406-4f80b3ef37a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cbd6e9bf5c04c6c8909e467d5746514 xmlns="0982b8ac-a8a9-4602-9cb2-c60d9402462a">
      <Terms xmlns="http://schemas.microsoft.com/office/infopath/2007/PartnerControls">
        <TermInfo xmlns="http://schemas.microsoft.com/office/infopath/2007/PartnerControls">
          <TermName xmlns="http://schemas.microsoft.com/office/infopath/2007/PartnerControls">Viestintä ja markkinointi</TermName>
          <TermId xmlns="http://schemas.microsoft.com/office/infopath/2007/PartnerControls">5a0c1204-b3bb-48bf-b50c-54d1f0cb6d44</TermId>
        </TermInfo>
      </Terms>
    </dcbd6e9bf5c04c6c8909e467d5746514>
    <l0bc4ec3c9004051a5a85c040f63537a xmlns="0982b8ac-a8a9-4602-9cb2-c60d9402462a">
      <Terms xmlns="http://schemas.microsoft.com/office/infopath/2007/PartnerControls">
        <TermInfo xmlns="http://schemas.microsoft.com/office/infopath/2007/PartnerControls">
          <TermName xmlns="http://schemas.microsoft.com/office/infopath/2007/PartnerControls">Asiakirjapohja</TermName>
          <TermId xmlns="http://schemas.microsoft.com/office/infopath/2007/PartnerControls">97e70e64-b73e-4a6f-8859-ae5459d45cdd</TermId>
        </TermInfo>
      </Terms>
    </l0bc4ec3c9004051a5a85c040f63537a>
    <TaxCatchAll xmlns="0982b8ac-a8a9-4602-9cb2-c60d9402462a">
      <Value>16</Value>
      <Value>25</Value>
    </TaxCatchAll>
  </documentManagement>
</p:properties>
</file>

<file path=customXml/itemProps1.xml><?xml version="1.0" encoding="utf-8"?>
<ds:datastoreItem xmlns:ds="http://schemas.openxmlformats.org/officeDocument/2006/customXml" ds:itemID="{4ACFA118-4793-46C5-AE32-0A14C1BF60E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E1FE531-1894-4EB8-BCE4-F33DBD5B93F3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0982b8ac-a8a9-4602-9cb2-c60d9402462a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104FF59-3A3F-434B-9F0A-EC739DABAC1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0982b8ac-a8a9-4602-9cb2-c60d9402462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333</Words>
  <Application>Microsoft Office PowerPoint</Application>
  <PresentationFormat>Laajakuva</PresentationFormat>
  <Paragraphs>64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Office-teema</vt:lpstr>
      <vt:lpstr>POKE International Erasmus+ -hanke   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>Äänekosken ammatillisen koulutuksen kuntayhtymä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PowerPoint-esityspohja</dc:title>
  <dc:creator>Tiina Möttönen</dc:creator>
  <cp:lastModifiedBy>Mari Nurminen</cp:lastModifiedBy>
  <cp:revision>34</cp:revision>
  <dcterms:created xsi:type="dcterms:W3CDTF">2014-08-05T08:05:40Z</dcterms:created>
  <dcterms:modified xsi:type="dcterms:W3CDTF">2017-11-22T10:06:17Z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0x0101000637AA4740D2E948B5CC67A255EC4C17</vt:lpwstr>
  </property>
  <property fmtid="{D5CDD505-2E9C-101B-9397-08002B2CF9AE}" pid="3" name="Asiakirjan tyyppi">
    <vt:lpwstr>16;#Asiakirjapohja|97e70e64-b73e-4a6f-8859-ae5459d45cdd</vt:lpwstr>
  </property>
  <property fmtid="{D5CDD505-2E9C-101B-9397-08002B2CF9AE}" pid="4" name="Asiakirjan avainsana">
    <vt:lpwstr>25;#Viestintä ja markkinointi|5a0c1204-b3bb-48bf-b50c-54d1f0cb6d44</vt:lpwstr>
  </property>
</Properties>
</file>