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2" r:id="rId3"/>
    <p:sldId id="264" r:id="rId4"/>
    <p:sldId id="265" r:id="rId5"/>
    <p:sldId id="266" r:id="rId6"/>
    <p:sldId id="340" r:id="rId7"/>
    <p:sldId id="369" r:id="rId8"/>
    <p:sldId id="341" r:id="rId9"/>
    <p:sldId id="344" r:id="rId10"/>
    <p:sldId id="270" r:id="rId11"/>
    <p:sldId id="306" r:id="rId12"/>
    <p:sldId id="309" r:id="rId13"/>
  </p:sldIdLst>
  <p:sldSz cx="9906000" cy="6858000" type="A4"/>
  <p:notesSz cx="6669088" cy="9928225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582" autoAdjust="0"/>
  </p:normalViewPr>
  <p:slideViewPr>
    <p:cSldViewPr>
      <p:cViewPr varScale="1">
        <p:scale>
          <a:sx n="63" d="100"/>
          <a:sy n="63" d="100"/>
        </p:scale>
        <p:origin x="1236" y="6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29064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08"/>
    </p:cViewPr>
  </p:sorterViewPr>
  <p:notesViewPr>
    <p:cSldViewPr>
      <p:cViewPr varScale="1">
        <p:scale>
          <a:sx n="86" d="100"/>
          <a:sy n="86" d="100"/>
        </p:scale>
        <p:origin x="-1920" y="-78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108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defTabSz="91502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981" y="0"/>
            <a:ext cx="2889107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 defTabSz="91502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9"/>
            <a:ext cx="2889108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defTabSz="91502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981" y="9431339"/>
            <a:ext cx="2889107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 defTabSz="915021">
              <a:defRPr sz="1200"/>
            </a:lvl1pPr>
          </a:lstStyle>
          <a:p>
            <a:pPr>
              <a:defRPr/>
            </a:pPr>
            <a:fld id="{7EE66B53-B95B-41F4-99B4-D8AE8698853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0336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108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defTabSz="91502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4" y="0"/>
            <a:ext cx="2889108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 defTabSz="91502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4538"/>
            <a:ext cx="53768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716464"/>
            <a:ext cx="5335893" cy="44672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108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defTabSz="91502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4" y="9429750"/>
            <a:ext cx="2889108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 defTabSz="915021">
              <a:defRPr sz="1200"/>
            </a:lvl1pPr>
          </a:lstStyle>
          <a:p>
            <a:pPr>
              <a:defRPr/>
            </a:pPr>
            <a:fld id="{0591DE21-948F-4066-A903-39C317A2407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0649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2813"/>
            <a:fld id="{E9055672-2C39-46D8-AD61-2D0E81BD30CB}" type="slidenum">
              <a:rPr lang="fi-FI" smtClean="0"/>
              <a:pPr defTabSz="912813"/>
              <a:t>12</a:t>
            </a:fld>
            <a:endParaRPr lang="fi-FI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fi-FI"/>
              <a:t>PERUNA = YDINTUOTE</a:t>
            </a:r>
          </a:p>
          <a:p>
            <a:pPr marL="228600" indent="-228600" eaLnBrk="1" hangingPunct="1"/>
            <a:r>
              <a:rPr lang="fi-FI"/>
              <a:t>Mikä on merkkiperuna? Lapin Puikula?, Blue Gongo? Mikä on esim. Pohjan peruna?</a:t>
            </a:r>
          </a:p>
          <a:p>
            <a:pPr marL="228600" indent="-228600" eaLnBrk="1" hangingPunct="1"/>
            <a:r>
              <a:rPr lang="fi-FI"/>
              <a:t>Blue Gongo,Lapin Puikula?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fi-FI"/>
              <a:t>merkkiuskollisuus, parempi hinta, arvostus, markkinointi näkyy ei sekoitu, kuluttaja erottaa tuotteen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fi-FI"/>
              <a:t>Pakkaus (käyttöohjeet ym. Informaatio) , kuljetus, pesu, kuoriminen, turvetus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fi-FI"/>
              <a:t>Hiekkamaassa kasvatettu, torjunta-aineeton (LUOMU), puhdas suomalainen, perinteinen / uusi, terveellinen, säilyvä, helppo käyttää, sopivuus esim. eri ruoanvalmistustapoihin</a:t>
            </a:r>
          </a:p>
          <a:p>
            <a:pPr marL="228600" indent="-228600" eaLnBrk="1" hangingPunct="1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874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i 3"/>
          <p:cNvSpPr/>
          <p:nvPr/>
        </p:nvSpPr>
        <p:spPr>
          <a:xfrm>
            <a:off x="998219" y="1413802"/>
            <a:ext cx="22783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Ellipsi 4"/>
          <p:cNvSpPr/>
          <p:nvPr/>
        </p:nvSpPr>
        <p:spPr>
          <a:xfrm>
            <a:off x="1254125" y="1344613"/>
            <a:ext cx="68263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tsikko 13"/>
          <p:cNvSpPr>
            <a:spLocks noGrp="1"/>
          </p:cNvSpPr>
          <p:nvPr>
            <p:ph type="ctrTitle"/>
          </p:nvPr>
        </p:nvSpPr>
        <p:spPr>
          <a:xfrm>
            <a:off x="1551940" y="359898"/>
            <a:ext cx="802386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22" name="Alaotsikko 21"/>
          <p:cNvSpPr>
            <a:spLocks noGrp="1"/>
          </p:cNvSpPr>
          <p:nvPr>
            <p:ph type="subTitle" idx="1"/>
          </p:nvPr>
        </p:nvSpPr>
        <p:spPr>
          <a:xfrm>
            <a:off x="1551940" y="1850064"/>
            <a:ext cx="802386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6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B4E9C8-2307-4298-B534-74031EA467C2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7" name="Alatunnisteen paikkamerk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55FCA2-7F6D-4C83-8296-2DE321E6472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9B83C-2898-4364-B36D-BBA542ECBB16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5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F6A5-B05C-4D0B-A5EC-BAEDFA84D7E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429500" y="274640"/>
            <a:ext cx="19812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238250" y="274641"/>
            <a:ext cx="602615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EC158-E33E-401E-8106-754672C88A0C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5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D70AA-4D28-499D-A6F1-425A77D5A52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Otsikko ja neljä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sz="quarter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4381500" cy="21859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3"/>
          </p:nvPr>
        </p:nvSpPr>
        <p:spPr>
          <a:xfrm>
            <a:off x="495300" y="3938588"/>
            <a:ext cx="4381500" cy="21875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29200" y="3938588"/>
            <a:ext cx="4381500" cy="21875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54024-111B-4F26-B6C6-CD5841E0223E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11216-4C17-4E10-80BD-B12FE4C9FDC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F5457-286C-4CC9-B8A0-53045D9E0B64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5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65C4C-3268-4046-B5CB-77AFAD103F2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2473325" y="0"/>
            <a:ext cx="74295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Suorakulmio 4"/>
          <p:cNvSpPr/>
          <p:nvPr/>
        </p:nvSpPr>
        <p:spPr bwMode="invGray">
          <a:xfrm>
            <a:off x="2476500" y="0"/>
            <a:ext cx="8255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Ellipsi 5"/>
          <p:cNvSpPr/>
          <p:nvPr/>
        </p:nvSpPr>
        <p:spPr>
          <a:xfrm>
            <a:off x="2353348" y="2814656"/>
            <a:ext cx="22783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Ellipsi 6"/>
          <p:cNvSpPr/>
          <p:nvPr/>
        </p:nvSpPr>
        <p:spPr>
          <a:xfrm>
            <a:off x="2608263" y="2746375"/>
            <a:ext cx="6985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793258" y="2600325"/>
            <a:ext cx="69342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793258" y="1066800"/>
            <a:ext cx="69342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FB1AA9-650F-44F8-8638-15029E521A41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9BC0D3-7E59-487C-8189-AE142010DFE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55242" y="274320"/>
            <a:ext cx="8122920" cy="11430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55242" y="1524000"/>
            <a:ext cx="39624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15762" y="1524000"/>
            <a:ext cx="39624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Päivämäärän paikkamerkki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7E431-73CA-49DF-87A4-D5FD22BE4A22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6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4F70E-8E07-4BF6-9514-409A4456DA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5160336"/>
            <a:ext cx="89154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328278"/>
            <a:ext cx="435864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5052060" y="328278"/>
            <a:ext cx="435864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95300" y="969336"/>
            <a:ext cx="435864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52060" y="969336"/>
            <a:ext cx="435864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5ED0F6-5021-4BE8-98A1-DBE6F9BE9DF2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338216-95D1-48AA-B6BC-4EB666885F3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55242" y="274320"/>
            <a:ext cx="8122920" cy="11430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äivämäärän paikkamerkki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AE3C4-113B-4D1D-9056-3D879C950341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4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DDEF6-7A31-4C8D-B08A-63BA14AE04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1100138" y="0"/>
            <a:ext cx="8805862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orakulmio 2"/>
          <p:cNvSpPr/>
          <p:nvPr/>
        </p:nvSpPr>
        <p:spPr bwMode="invGray">
          <a:xfrm>
            <a:off x="1100138" y="0"/>
            <a:ext cx="793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C45695-FA22-4A54-BBA1-3683B082C8A4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44EEDF-B689-4480-BE3B-6F8B52FF11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16778"/>
            <a:ext cx="41275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95300" y="1406964"/>
            <a:ext cx="41275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95300" y="2133601"/>
            <a:ext cx="883285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9CE207-E685-4973-8C6F-FE43DB186819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FBFEBE-113B-4C07-84F5-0AF691BA2A8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825500" y="1066800"/>
            <a:ext cx="4953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Vuokaavio: Prosessi 5"/>
          <p:cNvSpPr/>
          <p:nvPr/>
        </p:nvSpPr>
        <p:spPr>
          <a:xfrm rot="19468671">
            <a:off x="430213" y="954088"/>
            <a:ext cx="74295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uokaavio: Prosessi 6"/>
          <p:cNvSpPr/>
          <p:nvPr/>
        </p:nvSpPr>
        <p:spPr>
          <a:xfrm rot="2103354" flipH="1">
            <a:off x="5421313" y="936625"/>
            <a:ext cx="703262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77471" y="1066800"/>
            <a:ext cx="29718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908050" y="1143004"/>
            <a:ext cx="47879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908050" y="4800600"/>
            <a:ext cx="47879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D7022C-EC62-45B1-9C73-B02337974560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9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10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889D16-71B4-478B-BDCA-035C7495326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ktori 6"/>
          <p:cNvSpPr/>
          <p:nvPr/>
        </p:nvSpPr>
        <p:spPr>
          <a:xfrm>
            <a:off x="-884238" y="-815975"/>
            <a:ext cx="1776413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Ellipsi 7"/>
          <p:cNvSpPr/>
          <p:nvPr/>
        </p:nvSpPr>
        <p:spPr>
          <a:xfrm>
            <a:off x="182563" y="20638"/>
            <a:ext cx="1844675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ngas 10"/>
          <p:cNvSpPr/>
          <p:nvPr/>
        </p:nvSpPr>
        <p:spPr>
          <a:xfrm rot="2315675">
            <a:off x="198122" y="1055077"/>
            <a:ext cx="121952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Suorakulmio 11"/>
          <p:cNvSpPr/>
          <p:nvPr/>
        </p:nvSpPr>
        <p:spPr>
          <a:xfrm>
            <a:off x="1096963" y="0"/>
            <a:ext cx="880903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tsikon paikkamerkki 4"/>
          <p:cNvSpPr>
            <a:spLocks noGrp="1"/>
          </p:cNvSpPr>
          <p:nvPr>
            <p:ph type="title"/>
          </p:nvPr>
        </p:nvSpPr>
        <p:spPr>
          <a:xfrm>
            <a:off x="1555750" y="274638"/>
            <a:ext cx="81216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1033" name="Tekstin paikkamerkki 8"/>
          <p:cNvSpPr>
            <a:spLocks noGrp="1"/>
          </p:cNvSpPr>
          <p:nvPr>
            <p:ph type="body" idx="1"/>
          </p:nvPr>
        </p:nvSpPr>
        <p:spPr bwMode="auto">
          <a:xfrm>
            <a:off x="1555750" y="1447800"/>
            <a:ext cx="81216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24" name="Päivämäärän paikkamerkki 23"/>
          <p:cNvSpPr>
            <a:spLocks noGrp="1"/>
          </p:cNvSpPr>
          <p:nvPr>
            <p:ph type="dt" sz="half" idx="2"/>
          </p:nvPr>
        </p:nvSpPr>
        <p:spPr>
          <a:xfrm>
            <a:off x="3879850" y="6305550"/>
            <a:ext cx="23114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50EA8D81-B88C-4C68-82BE-7F2C3E6EFB11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6191250" y="6305550"/>
            <a:ext cx="31369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4"/>
          </p:nvPr>
        </p:nvSpPr>
        <p:spPr>
          <a:xfrm>
            <a:off x="9331325" y="6305550"/>
            <a:ext cx="4953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8B4AFC1-D4CA-47C8-AA24-E95948943D9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5" name="Suorakulmio 14"/>
          <p:cNvSpPr/>
          <p:nvPr/>
        </p:nvSpPr>
        <p:spPr bwMode="invGray">
          <a:xfrm>
            <a:off x="1100138" y="0"/>
            <a:ext cx="793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66" r:id="rId2"/>
    <p:sldLayoutId id="2147483872" r:id="rId3"/>
    <p:sldLayoutId id="2147483867" r:id="rId4"/>
    <p:sldLayoutId id="2147483873" r:id="rId5"/>
    <p:sldLayoutId id="2147483868" r:id="rId6"/>
    <p:sldLayoutId id="2147483874" r:id="rId7"/>
    <p:sldLayoutId id="2147483875" r:id="rId8"/>
    <p:sldLayoutId id="2147483876" r:id="rId9"/>
    <p:sldLayoutId id="2147483869" r:id="rId10"/>
    <p:sldLayoutId id="2147483870" r:id="rId11"/>
    <p:sldLayoutId id="2147483877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j0297707"/>
          <p:cNvPicPr>
            <a:picLocks noChangeAspect="1" noChangeArrowheads="1"/>
          </p:cNvPicPr>
          <p:nvPr/>
        </p:nvPicPr>
        <p:blipFill>
          <a:blip r:embed="rId2" cstate="print">
            <a:lum bright="52000" contrast="-70000"/>
          </a:blip>
          <a:srcRect/>
          <a:stretch>
            <a:fillRect/>
          </a:stretch>
        </p:blipFill>
        <p:spPr bwMode="auto">
          <a:xfrm>
            <a:off x="2144713" y="333375"/>
            <a:ext cx="5251450" cy="597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2095500" y="2857500"/>
            <a:ext cx="5572125" cy="7858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4000" dirty="0">
                <a:solidFill>
                  <a:schemeClr val="tx2">
                    <a:satMod val="130000"/>
                  </a:schemeClr>
                </a:solidFill>
              </a:rPr>
              <a:t>LIIKEIDEA</a:t>
            </a:r>
            <a:br>
              <a:rPr lang="fi-FI" sz="40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fi-FI" sz="4000" dirty="0">
                <a:solidFill>
                  <a:schemeClr val="tx2">
                    <a:satMod val="130000"/>
                  </a:schemeClr>
                </a:solidFill>
                <a:latin typeface="Comic Sans MS" pitchFamily="66" charset="0"/>
              </a:rPr>
              <a:t>kaikki lähtee ideasta</a:t>
            </a:r>
            <a:br>
              <a:rPr lang="fi-FI" sz="4000" dirty="0">
                <a:solidFill>
                  <a:schemeClr val="tx2">
                    <a:satMod val="130000"/>
                  </a:schemeClr>
                </a:solidFill>
                <a:latin typeface="Comic Sans MS" pitchFamily="66" charset="0"/>
              </a:rPr>
            </a:br>
            <a:endParaRPr lang="fi-FI" sz="4000" dirty="0">
              <a:solidFill>
                <a:schemeClr val="tx2">
                  <a:satMod val="13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Päivämäärän paikkamerkki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A4CBC0F-7681-4A0E-8CAB-1391EE193845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6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13672-D938-4CCD-9360-D63083BF152B}" type="slidenum">
              <a:rPr lang="fi-FI"/>
              <a:pPr>
                <a:defRPr/>
              </a:pPr>
              <a:t>1</a:t>
            </a:fld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2095500" y="274638"/>
            <a:ext cx="7315200" cy="346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3200" dirty="0">
                <a:solidFill>
                  <a:schemeClr val="tx2">
                    <a:satMod val="130000"/>
                  </a:schemeClr>
                </a:solidFill>
              </a:rPr>
              <a:t>NELIKENTTÄANALYYSI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144713" y="1557338"/>
            <a:ext cx="3505200" cy="2257425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2400"/>
              <a:t>Vahvat puolet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-hyvä rahoitusrakenne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-koulutettu henkilöstö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-hyvä sijainti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 u="sng"/>
              <a:t>Ohjeita: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-tunnista 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-vahvista /ylläpidä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-hyödynnä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5654675" y="1557338"/>
            <a:ext cx="3509963" cy="2232025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2400"/>
              <a:t>Heikot puolet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-tuotteiden hidas uudistuminen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-markkinatuntemuksen puute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-kokematon henkilökunta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 u="sng"/>
              <a:t>Ohjeita: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-tunnista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-poista/vähennä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haittavaikutuksia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sz="quarter" idx="3"/>
          </p:nvPr>
        </p:nvSpPr>
        <p:spPr>
          <a:xfrm>
            <a:off x="2144713" y="3789363"/>
            <a:ext cx="3505200" cy="2303462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2400"/>
              <a:t>Uhkatekijät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-kilpailijoiden toiminta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-kustannukset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-talouden taantuma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 u="sng"/>
              <a:t>Ohjeita: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-tunnista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-torju/vähennä haittavaikutukset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1400"/>
              <a:t>-muuta mahdollisuuksiksi</a:t>
            </a:r>
          </a:p>
        </p:txBody>
      </p:sp>
      <p:sp>
        <p:nvSpPr>
          <p:cNvPr id="26630" name="Rectangle 8"/>
          <p:cNvSpPr>
            <a:spLocks noGrp="1" noChangeArrowheads="1"/>
          </p:cNvSpPr>
          <p:nvPr>
            <p:ph sz="quarter" idx="4"/>
          </p:nvPr>
        </p:nvSpPr>
        <p:spPr>
          <a:xfrm>
            <a:off x="5654675" y="3789363"/>
            <a:ext cx="3509963" cy="2336800"/>
          </a:xfrm>
          <a:ln>
            <a:solidFill>
              <a:schemeClr val="tx1"/>
            </a:solidFill>
          </a:ln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fi-FI" sz="2400"/>
              <a:t>Mahdollisuudet</a:t>
            </a:r>
          </a:p>
          <a:p>
            <a:pPr marL="457200" indent="-457200" eaLnBrk="1" hangingPunct="1">
              <a:buFontTx/>
              <a:buNone/>
            </a:pPr>
            <a:r>
              <a:rPr lang="fi-FI" sz="1400"/>
              <a:t>-verkostoituminen, yhteistyö</a:t>
            </a:r>
          </a:p>
          <a:p>
            <a:pPr marL="457200" indent="-457200" eaLnBrk="1" hangingPunct="1">
              <a:buFontTx/>
              <a:buNone/>
            </a:pPr>
            <a:r>
              <a:rPr lang="fi-FI" sz="1400"/>
              <a:t>-kulutuskäyttäytymisen muutokset</a:t>
            </a:r>
          </a:p>
          <a:p>
            <a:pPr marL="457200" indent="-457200" eaLnBrk="1" hangingPunct="1">
              <a:buFontTx/>
              <a:buNone/>
            </a:pPr>
            <a:r>
              <a:rPr lang="fi-FI" sz="1400" u="sng"/>
              <a:t>Ohjeita:</a:t>
            </a:r>
          </a:p>
          <a:p>
            <a:pPr marL="457200" indent="-457200" eaLnBrk="1" hangingPunct="1">
              <a:buFontTx/>
              <a:buNone/>
            </a:pPr>
            <a:r>
              <a:rPr lang="fi-FI" sz="1400"/>
              <a:t>-tunnista</a:t>
            </a:r>
          </a:p>
          <a:p>
            <a:pPr marL="457200" indent="-457200" eaLnBrk="1" hangingPunct="1">
              <a:buFontTx/>
              <a:buNone/>
            </a:pPr>
            <a:r>
              <a:rPr lang="fi-FI" sz="1400"/>
              <a:t>-vahvista vaikutusta</a:t>
            </a:r>
          </a:p>
          <a:p>
            <a:pPr marL="457200" indent="-457200" eaLnBrk="1" hangingPunct="1">
              <a:buFontTx/>
              <a:buNone/>
            </a:pPr>
            <a:r>
              <a:rPr lang="fi-FI" sz="1400"/>
              <a:t>-käytä hyödyksi</a:t>
            </a:r>
          </a:p>
        </p:txBody>
      </p:sp>
      <p:sp>
        <p:nvSpPr>
          <p:cNvPr id="9" name="Päivämäärän paikkamerkki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7B2037-2BC1-4FAB-8497-B9CFC2C5795C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11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F6928-047F-4CDF-8EDD-7356BB8656C7}" type="slidenum">
              <a:rPr lang="fi-FI"/>
              <a:pPr>
                <a:defRPr/>
              </a:pPr>
              <a:t>10</a:t>
            </a:fld>
            <a:endParaRPr lang="fi-FI"/>
          </a:p>
        </p:txBody>
      </p:sp>
      <p:sp>
        <p:nvSpPr>
          <p:cNvPr id="26633" name="WordArt 9"/>
          <p:cNvSpPr>
            <a:spLocks noChangeArrowheads="1" noChangeShapeType="1" noTextEdit="1"/>
          </p:cNvSpPr>
          <p:nvPr/>
        </p:nvSpPr>
        <p:spPr bwMode="auto">
          <a:xfrm>
            <a:off x="881063" y="2143125"/>
            <a:ext cx="917575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i-FI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Yritys/</a:t>
            </a:r>
          </a:p>
          <a:p>
            <a:pPr algn="ctr"/>
            <a:r>
              <a:rPr lang="fi-FI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yksikkö</a:t>
            </a:r>
          </a:p>
        </p:txBody>
      </p:sp>
      <p:sp>
        <p:nvSpPr>
          <p:cNvPr id="26634" name="WordArt 10"/>
          <p:cNvSpPr>
            <a:spLocks noChangeArrowheads="1" noChangeShapeType="1" noTextEdit="1"/>
          </p:cNvSpPr>
          <p:nvPr/>
        </p:nvSpPr>
        <p:spPr bwMode="auto">
          <a:xfrm>
            <a:off x="584200" y="4786313"/>
            <a:ext cx="1154113" cy="596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i-FI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Ympäristö/</a:t>
            </a:r>
          </a:p>
          <a:p>
            <a:pPr algn="ctr"/>
            <a:r>
              <a:rPr lang="fi-FI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Tulevaisuus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3200">
                <a:solidFill>
                  <a:schemeClr val="tx2">
                    <a:satMod val="130000"/>
                  </a:schemeClr>
                </a:solidFill>
              </a:rPr>
              <a:t>MARKKINOINNIN KILPAILUKEINOT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/>
              <a:t>TUOTE</a:t>
            </a:r>
          </a:p>
          <a:p>
            <a:pPr eaLnBrk="1" hangingPunct="1"/>
            <a:r>
              <a:rPr lang="fi-FI"/>
              <a:t>HINTA </a:t>
            </a:r>
          </a:p>
          <a:p>
            <a:pPr eaLnBrk="1" hangingPunct="1"/>
            <a:r>
              <a:rPr lang="fi-FI"/>
              <a:t>SAATAVUUS</a:t>
            </a:r>
          </a:p>
          <a:p>
            <a:pPr eaLnBrk="1" hangingPunct="1"/>
            <a:r>
              <a:rPr lang="fi-FI"/>
              <a:t>MARKKINOINTIVIESTINTÄ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43F96A-50D8-4E58-97D5-E4F799FC5D06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1F37D-E67A-43D3-A9AD-D7788FF2EAD7}" type="slidenum">
              <a:rPr lang="fi-FI"/>
              <a:pPr>
                <a:defRPr/>
              </a:pPr>
              <a:t>11</a:t>
            </a:fld>
            <a:endParaRPr lang="fi-F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130000"/>
                  </a:schemeClr>
                </a:solidFill>
              </a:rPr>
              <a:t>Pohdittavaa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fi-FI" sz="2800"/>
              <a:t>Mitä hyötyä yrittäjälle on siitä, että hän tuottaa erikoispalveluja, tekee erityistä osaamista tai teknologiaa vaativia töitä 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fi-FI" sz="2800"/>
              <a:t>Mitä lisäetuja markkinoinnissa kannattaisi korostaa?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fi-FI" sz="2800"/>
              <a:t>Mitä mielikuvia markkinoinnissa kannattaisi korostaa?</a:t>
            </a:r>
          </a:p>
          <a:p>
            <a:pPr marL="609600" indent="-609600" eaLnBrk="1" hangingPunct="1">
              <a:buFontTx/>
              <a:buNone/>
            </a:pP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74D2C5-4A7C-4D2A-A13B-C6A4FF0A5B21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77F5E-4A12-477D-95A6-2F06BE18DDD1}" type="slidenum">
              <a:rPr lang="fi-FI"/>
              <a:pPr>
                <a:defRPr/>
              </a:pPr>
              <a:t>12</a:t>
            </a:fld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130000"/>
                  </a:schemeClr>
                </a:solidFill>
              </a:rPr>
              <a:t>Liiketoiminnan tunnusmerkit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/>
              <a:t>Yritysidea</a:t>
            </a:r>
          </a:p>
          <a:p>
            <a:pPr lvl="1" eaLnBrk="1" hangingPunct="1">
              <a:buFontTx/>
              <a:buNone/>
            </a:pPr>
            <a:r>
              <a:rPr lang="fi-FI"/>
              <a:t>= yrityksen perusajatus</a:t>
            </a:r>
          </a:p>
          <a:p>
            <a:pPr lvl="1" eaLnBrk="1" hangingPunct="1">
              <a:buFontTx/>
              <a:buNone/>
            </a:pPr>
            <a:r>
              <a:rPr lang="fi-FI"/>
              <a:t>	* </a:t>
            </a:r>
            <a:r>
              <a:rPr lang="fi-FI" sz="1800"/>
              <a:t>tuoteideat, valmistusideat, palveluideat, markkinointi-ideat</a:t>
            </a:r>
          </a:p>
          <a:p>
            <a:pPr eaLnBrk="1" hangingPunct="1"/>
            <a:r>
              <a:rPr lang="fi-FI"/>
              <a:t>Riski</a:t>
            </a:r>
          </a:p>
          <a:p>
            <a:pPr eaLnBrk="1" hangingPunct="1"/>
            <a:r>
              <a:rPr lang="fi-FI"/>
              <a:t>Voitto</a:t>
            </a:r>
          </a:p>
          <a:p>
            <a:pPr eaLnBrk="1" hangingPunct="1"/>
            <a:r>
              <a:rPr lang="fi-FI"/>
              <a:t>Jatkuvuus</a:t>
            </a:r>
          </a:p>
          <a:p>
            <a:pPr eaLnBrk="1" hangingPunct="1"/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688A601-21F4-46DC-A33B-6D1F7D94062A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C27B0-D668-461A-A397-476CC99FBED8}" type="slidenum">
              <a:rPr lang="fi-FI"/>
              <a:pPr>
                <a:defRPr/>
              </a:pPr>
              <a:t>2</a:t>
            </a:fld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130000"/>
                  </a:schemeClr>
                </a:solidFill>
              </a:rPr>
              <a:t>Toiminta-ajatus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/>
              <a:t>Vastaa kysymykseen ”Miksi yritys on markkinoilla?”</a:t>
            </a:r>
          </a:p>
          <a:p>
            <a:pPr eaLnBrk="1" hangingPunct="1"/>
            <a:r>
              <a:rPr lang="fi-FI"/>
              <a:t>Yritystoiminnan peruslinjaus</a:t>
            </a:r>
          </a:p>
          <a:p>
            <a:pPr eaLnBrk="1" hangingPunct="1"/>
            <a:r>
              <a:rPr lang="fi-FI"/>
              <a:t>Lähtökohtana asiakkaan tarpeet</a:t>
            </a:r>
          </a:p>
          <a:p>
            <a:pPr eaLnBrk="1" hangingPunct="1"/>
            <a:endParaRPr lang="fi-FI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257E991-390B-4038-98AC-351D8C38FC2E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A3529-5734-4C5E-979F-AB8D18362B60}" type="slidenum">
              <a:rPr lang="fi-FI"/>
              <a:pPr>
                <a:defRPr/>
              </a:pPr>
              <a:t>3</a:t>
            </a:fld>
            <a:endParaRPr lang="fi-FI"/>
          </a:p>
        </p:txBody>
      </p:sp>
      <p:sp>
        <p:nvSpPr>
          <p:cNvPr id="13318" name="Oval 4"/>
          <p:cNvSpPr>
            <a:spLocks noChangeArrowheads="1"/>
          </p:cNvSpPr>
          <p:nvPr/>
        </p:nvSpPr>
        <p:spPr bwMode="auto">
          <a:xfrm>
            <a:off x="1600200" y="4076700"/>
            <a:ext cx="2651125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3319" name="Oval 5"/>
          <p:cNvSpPr>
            <a:spLocks noChangeArrowheads="1"/>
          </p:cNvSpPr>
          <p:nvPr/>
        </p:nvSpPr>
        <p:spPr bwMode="auto">
          <a:xfrm>
            <a:off x="3705225" y="3933825"/>
            <a:ext cx="2806700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3320" name="WordArt 7"/>
          <p:cNvSpPr>
            <a:spLocks noChangeArrowheads="1" noChangeShapeType="1" noTextEdit="1"/>
          </p:cNvSpPr>
          <p:nvPr/>
        </p:nvSpPr>
        <p:spPr bwMode="auto">
          <a:xfrm>
            <a:off x="4095750" y="4581525"/>
            <a:ext cx="13716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i-FI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tuotteet, joilla</a:t>
            </a:r>
          </a:p>
          <a:p>
            <a:pPr algn="ctr"/>
            <a:r>
              <a:rPr lang="fi-FI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olisi kysyntää</a:t>
            </a:r>
          </a:p>
        </p:txBody>
      </p:sp>
      <p:sp>
        <p:nvSpPr>
          <p:cNvPr id="13321" name="WordArt 8"/>
          <p:cNvSpPr>
            <a:spLocks noChangeArrowheads="1" noChangeShapeType="1" noTextEdit="1"/>
          </p:cNvSpPr>
          <p:nvPr/>
        </p:nvSpPr>
        <p:spPr bwMode="auto">
          <a:xfrm>
            <a:off x="1835150" y="4508500"/>
            <a:ext cx="207168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fi-FI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itchFamily="34" charset="0"/>
              </a:rPr>
              <a:t>tuotteet, joita </a:t>
            </a:r>
          </a:p>
          <a:p>
            <a:pPr algn="ctr">
              <a:defRPr/>
            </a:pPr>
            <a:r>
              <a:rPr lang="fi-FI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itchFamily="34" charset="0"/>
              </a:rPr>
              <a:t>yritys</a:t>
            </a:r>
          </a:p>
          <a:p>
            <a:pPr algn="ctr">
              <a:defRPr/>
            </a:pPr>
            <a:r>
              <a:rPr lang="fi-FI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itchFamily="34" charset="0"/>
              </a:rPr>
              <a:t>pystyisi</a:t>
            </a:r>
            <a:r>
              <a:rPr lang="fi-FI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itchFamily="34" charset="0"/>
              </a:rPr>
              <a:t> </a:t>
            </a:r>
          </a:p>
          <a:p>
            <a:pPr algn="ctr">
              <a:defRPr/>
            </a:pPr>
            <a:r>
              <a:rPr lang="fi-FI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itchFamily="34" charset="0"/>
              </a:rPr>
              <a:t>valmistamaan</a:t>
            </a:r>
          </a:p>
        </p:txBody>
      </p:sp>
      <p:sp>
        <p:nvSpPr>
          <p:cNvPr id="13322" name="WordArt 9"/>
          <p:cNvSpPr>
            <a:spLocks noChangeArrowheads="1" noChangeShapeType="1" noTextEdit="1"/>
          </p:cNvSpPr>
          <p:nvPr/>
        </p:nvSpPr>
        <p:spPr bwMode="auto">
          <a:xfrm>
            <a:off x="2925763" y="5734050"/>
            <a:ext cx="2084387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i-FI" sz="14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toiminta-ajatuksen </a:t>
            </a:r>
          </a:p>
          <a:p>
            <a:pPr algn="ctr"/>
            <a:r>
              <a:rPr lang="fi-FI" sz="14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mahdollinen alue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130000"/>
                  </a:schemeClr>
                </a:solidFill>
              </a:rPr>
              <a:t>Liikeidea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/>
              <a:t>Toiminta-ajatukseen verrattuna konkreettinen, käytännönläheinen ja laajempi</a:t>
            </a:r>
          </a:p>
          <a:p>
            <a:pPr eaLnBrk="1" hangingPunct="1"/>
            <a:r>
              <a:rPr lang="fi-FI"/>
              <a:t>Kuvaus siitä, miten yrityksellä on tarkoitus tehdä rahaa</a:t>
            </a:r>
          </a:p>
          <a:p>
            <a:pPr eaLnBrk="1" hangingPunct="1"/>
            <a:r>
              <a:rPr lang="fi-FI"/>
              <a:t>Määrittää yrityksen menestystekijät ja ominaisuudet, joissa se on kilpailijoita parempi</a:t>
            </a:r>
          </a:p>
          <a:p>
            <a:pPr eaLnBrk="1" hangingPunct="1"/>
            <a:r>
              <a:rPr lang="fi-FI"/>
              <a:t>Yrittäjän hyvä kirjata paperille! </a:t>
            </a:r>
          </a:p>
          <a:p>
            <a:pPr eaLnBrk="1" hangingPunct="1"/>
            <a:r>
              <a:rPr lang="fi-FI"/>
              <a:t>Tarkistettava säännöllisin väliajoin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F1755A-714B-41CD-A2A3-24C638F4EAC9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BA4C8-E8A0-4EAE-8F16-0F28A4510D1D}" type="slidenum">
              <a:rPr lang="fi-FI"/>
              <a:pPr>
                <a:defRPr/>
              </a:pPr>
              <a:t>4</a:t>
            </a:fld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130000"/>
                  </a:schemeClr>
                </a:solidFill>
              </a:rPr>
              <a:t>Liikeidean osa-alueet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z="2400" b="1"/>
              <a:t>Kenelle?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000"/>
              <a:t>Asiakkaat, kohderyhmät, todennäköiset asiakkaat / toivotuimmat asiakkaat (segmentointi)</a:t>
            </a:r>
          </a:p>
          <a:p>
            <a:pPr eaLnBrk="1" hangingPunct="1">
              <a:lnSpc>
                <a:spcPct val="90000"/>
              </a:lnSpc>
            </a:pPr>
            <a:r>
              <a:rPr lang="fi-FI" sz="2400" b="1"/>
              <a:t>Mitä?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000"/>
              <a:t>Tuotteet / palvelut ja niiden vahvuudet 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000"/>
              <a:t>Asiakkaiden tarpeet / hyöty asiakkaalle lähtökohtana</a:t>
            </a:r>
          </a:p>
          <a:p>
            <a:pPr eaLnBrk="1" hangingPunct="1">
              <a:lnSpc>
                <a:spcPct val="90000"/>
              </a:lnSpc>
            </a:pPr>
            <a:r>
              <a:rPr lang="fi-FI" sz="2400" b="1"/>
              <a:t>Miten?</a:t>
            </a:r>
            <a:r>
              <a:rPr lang="fi-FI" sz="240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000"/>
              <a:t>Tapa toimia: Miten tuotanto hoidetaan ja toiminta varmistetaan kannattavaksi, miten varmistetaan asiakastyytyväisyys?</a:t>
            </a:r>
          </a:p>
          <a:p>
            <a:pPr eaLnBrk="1" hangingPunct="1">
              <a:lnSpc>
                <a:spcPct val="90000"/>
              </a:lnSpc>
            </a:pPr>
            <a:r>
              <a:rPr lang="fi-FI" sz="2400" b="1"/>
              <a:t>Millä imagolla?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000"/>
              <a:t>Mitkä asiat näkyvät yrityskuvassa, millainen mielikuva tuotteista ja palveluista syntyy, millä asiakas saadaan ostamaan?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000"/>
              <a:t>Millaista laatua toiminnalla halutaan viestiä?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BA4132-849C-4226-8F13-01BCC41CC995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36561-D288-4DBD-9109-B43E2F38F30F}" type="slidenum">
              <a:rPr lang="fi-FI"/>
              <a:pPr>
                <a:defRPr/>
              </a:pPr>
              <a:t>5</a:t>
            </a:fld>
            <a:endParaRPr 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095375" y="785813"/>
            <a:ext cx="8315325" cy="53403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fi-FI" b="1" dirty="0"/>
              <a:t>1</a:t>
            </a:r>
            <a:r>
              <a:rPr lang="fi-FI" sz="430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. Kenelle?  Asiakkaat / kohderyhmät</a:t>
            </a:r>
          </a:p>
          <a:p>
            <a:pPr eaLnBrk="1" hangingPunct="1">
              <a:defRPr/>
            </a:pPr>
            <a:r>
              <a:rPr lang="fi-FI" sz="2800" dirty="0"/>
              <a:t>Ketkä ovat yrityksen tärkeimmät asiakkaat ja asiakasryhmät?</a:t>
            </a:r>
          </a:p>
          <a:p>
            <a:pPr lvl="1" eaLnBrk="1" hangingPunct="1">
              <a:defRPr/>
            </a:pPr>
            <a:r>
              <a:rPr lang="fi-FI" sz="2400" dirty="0"/>
              <a:t>Yrityksen pitää tietää, kuka tai ketkä ovat sen asiakkaita, jotta se pystyy kohdistamaan markkinointinsa oikealle kohderyhmälle.</a:t>
            </a:r>
          </a:p>
          <a:p>
            <a:pPr lvl="1" eaLnBrk="1" hangingPunct="1">
              <a:defRPr/>
            </a:pPr>
            <a:r>
              <a:rPr lang="fi-FI" sz="2400" dirty="0"/>
              <a:t>Minkälainen on yrityksen tyypillinen asiakas?</a:t>
            </a:r>
          </a:p>
          <a:p>
            <a:pPr lvl="1" eaLnBrk="1" hangingPunct="1">
              <a:defRPr/>
            </a:pPr>
            <a:r>
              <a:rPr lang="fi-FI" sz="2400" dirty="0"/>
              <a:t>Minkälaisia ovat yrityksen asiakasryhmät?</a:t>
            </a:r>
          </a:p>
          <a:p>
            <a:pPr lvl="2" eaLnBrk="1" hangingPunct="1">
              <a:defRPr/>
            </a:pPr>
            <a:r>
              <a:rPr lang="fi-FI" sz="2000" dirty="0"/>
              <a:t>Ikä, tulotaso, ammatti, perhetyyppi, harrastukset</a:t>
            </a:r>
          </a:p>
          <a:p>
            <a:pPr lvl="1" eaLnBrk="1" hangingPunct="1">
              <a:defRPr/>
            </a:pPr>
            <a:r>
              <a:rPr lang="fi-FI" sz="2400" dirty="0"/>
              <a:t>Onko tiedossa, millä perusteella potentiaalinen asiakas tekee ostopäätöksensä?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fi-FI" sz="28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i-FI" sz="2800" dirty="0"/>
              <a:t> </a:t>
            </a:r>
          </a:p>
          <a:p>
            <a:pPr eaLnBrk="1" hangingPunct="1">
              <a:defRPr/>
            </a:pPr>
            <a:endParaRPr lang="fi-FI" sz="2800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C7B4CC0-3AA7-47D4-9F57-D1A063BD3AE7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D743F-E3D9-4B97-AFFC-B99423D16829}" type="slidenum">
              <a:rPr lang="fi-FI"/>
              <a:pPr>
                <a:defRPr/>
              </a:pPr>
              <a:t>6</a:t>
            </a:fld>
            <a:endParaRPr lang="fi-F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2. Mitä? Tuotteet ja palvelut</a:t>
            </a:r>
          </a:p>
        </p:txBody>
      </p:sp>
      <p:sp>
        <p:nvSpPr>
          <p:cNvPr id="18435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Tuotteet ja palvelut, joita kohderyhmään kuuluvat asiakkaat haluavat käyttää ja joita yritys pystyy tarjoamaan omien resurssiensa puitteissa.</a:t>
            </a:r>
          </a:p>
          <a:p>
            <a:r>
              <a:rPr lang="fi-FI"/>
              <a:t>Onko tarkoitus erikoistua, vai ovatko kyseessä massatuotteet tai –palvelut?</a:t>
            </a:r>
          </a:p>
          <a:p>
            <a:r>
              <a:rPr lang="fi-FI"/>
              <a:t>Mitkä tuotteet tai palvelut kuuluvat yrityksen ydinosaamiseen?</a:t>
            </a:r>
          </a:p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2B5AA64-1245-4EA7-896F-B79140CE8B95}" type="datetime1">
              <a:rPr lang="fi-FI" smtClean="0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66DF6-8CE2-4B25-B4FC-8D90433D4424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836613"/>
            <a:ext cx="8915400" cy="5289550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fi-FI" b="1" dirty="0"/>
              <a:t>      </a:t>
            </a:r>
            <a:r>
              <a:rPr lang="fi-FI" sz="430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3. Miten?</a:t>
            </a:r>
          </a:p>
          <a:p>
            <a:pPr marL="609600" indent="-609600" eaLnBrk="1" hangingPunct="1">
              <a:defRPr/>
            </a:pPr>
            <a:r>
              <a:rPr lang="fi-FI" sz="280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Millä tavalla ja minkälaisella organisaatiolla yritys toimii?</a:t>
            </a:r>
          </a:p>
          <a:p>
            <a:pPr marL="609600" indent="-609600" eaLnBrk="1" hangingPunct="1">
              <a:defRPr/>
            </a:pPr>
            <a:r>
              <a:rPr lang="fi-FI" sz="280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Miten tuotanto organisoidaan ja miten palvelut toteutetaan?</a:t>
            </a:r>
          </a:p>
          <a:p>
            <a:pPr marL="609600" indent="-609600" eaLnBrk="1" hangingPunct="1">
              <a:defRPr/>
            </a:pPr>
            <a:r>
              <a:rPr lang="fi-FI" sz="280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Miten myynti ja markkinointi toteutetaan?</a:t>
            </a:r>
          </a:p>
          <a:p>
            <a:pPr marL="609600" indent="-609600" eaLnBrk="1" hangingPunct="1">
              <a:defRPr/>
            </a:pPr>
            <a:r>
              <a:rPr lang="fi-FI" sz="280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Miten yrityksen talousasiat hoidetaan?</a:t>
            </a:r>
          </a:p>
          <a:p>
            <a:pPr marL="609600" indent="-609600" eaLnBrk="1" hangingPunct="1">
              <a:defRPr/>
            </a:pPr>
            <a:r>
              <a:rPr lang="fi-FI" sz="280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Mitkä ovat yrityksen henkiset, fyysiset ja taloudelliset voimavarat?</a:t>
            </a:r>
          </a:p>
          <a:p>
            <a:pPr marL="609600" indent="-609600" eaLnBrk="1" hangingPunct="1">
              <a:defRPr/>
            </a:pPr>
            <a:r>
              <a:rPr lang="fi-FI" sz="280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Asiakkaat odottavat erityyppisiltä yrityksiltä erilaista palvelua, tuotevalikoimaa ja hintatasoa.</a:t>
            </a:r>
          </a:p>
          <a:p>
            <a:pPr marL="609600" indent="-609600" eaLnBrk="1" hangingPunct="1">
              <a:buFont typeface="Wingdings 2" pitchFamily="18" charset="2"/>
              <a:buNone/>
              <a:defRPr/>
            </a:pPr>
            <a:r>
              <a:rPr lang="fi-FI" sz="2800" dirty="0"/>
              <a:t>      </a:t>
            </a:r>
            <a:endParaRPr lang="fi-FI" sz="2400" dirty="0"/>
          </a:p>
          <a:p>
            <a:pPr marL="990600" lvl="1" indent="-533400" eaLnBrk="1" hangingPunct="1">
              <a:buFontTx/>
              <a:buNone/>
              <a:defRPr/>
            </a:pPr>
            <a:endParaRPr lang="fi-FI" sz="2400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74BBF20-167E-42D6-A006-3723F9708D43}" type="datetime1">
              <a:rPr lang="fi-FI"/>
              <a:pPr>
                <a:defRPr/>
              </a:pPr>
              <a:t>25.10.2021</a:t>
            </a:fld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05798-EADC-49B4-9A75-0A278102280A}" type="slidenum">
              <a:rPr lang="fi-FI"/>
              <a:pPr>
                <a:defRPr/>
              </a:pPr>
              <a:t>8</a:t>
            </a:fld>
            <a:endParaRPr 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1095375" y="785813"/>
            <a:ext cx="8315325" cy="5340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i-FI" b="1" dirty="0"/>
              <a:t>4. Millä imagolla? Millaiset mielikuvat?</a:t>
            </a:r>
          </a:p>
          <a:p>
            <a:pPr eaLnBrk="1" hangingPunct="1">
              <a:buFontTx/>
              <a:buChar char="-"/>
            </a:pPr>
            <a:r>
              <a:rPr lang="fi-FI" dirty="0"/>
              <a:t>Miten mielikuva yrityksestä / organisaatiosta muodostuu? </a:t>
            </a:r>
          </a:p>
          <a:p>
            <a:pPr eaLnBrk="1" hangingPunct="1">
              <a:buFontTx/>
              <a:buChar char="-"/>
            </a:pPr>
            <a:r>
              <a:rPr lang="fi-FI" dirty="0"/>
              <a:t>Mieti: Mitä mielikuvia rakennusalalla?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23A2B8-B849-4D06-AEF9-8BBF3944BF7E}" type="datetime1">
              <a:rPr lang="fi-FI"/>
              <a:pPr>
                <a:defRPr/>
              </a:pPr>
              <a:t>25.10.2021</a:t>
            </a:fld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CDF39-52BB-414E-9925-01D68A746480}" type="slidenum">
              <a:rPr lang="fi-FI"/>
              <a:pPr>
                <a:defRPr/>
              </a:pPr>
              <a:t>9</a:t>
            </a:fld>
            <a:endParaRPr lang="fi-F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äivänseisaus">
  <a:themeElements>
    <a:clrScheme name="Päivänseisaus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äivänseisaus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äivänseisa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äivänseisaus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5080</TotalTime>
  <Words>580</Words>
  <Application>Microsoft Office PowerPoint</Application>
  <PresentationFormat>A4-paperi (210 x 297 mm)</PresentationFormat>
  <Paragraphs>137</Paragraphs>
  <Slides>12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Comic Sans MS</vt:lpstr>
      <vt:lpstr>Gill Sans MT</vt:lpstr>
      <vt:lpstr>Times New Roman</vt:lpstr>
      <vt:lpstr>Verdana</vt:lpstr>
      <vt:lpstr>Wingdings 2</vt:lpstr>
      <vt:lpstr>Päivänseisaus</vt:lpstr>
      <vt:lpstr>LIIKEIDEA kaikki lähtee ideasta </vt:lpstr>
      <vt:lpstr>Liiketoiminnan tunnusmerkit</vt:lpstr>
      <vt:lpstr>Toiminta-ajatus</vt:lpstr>
      <vt:lpstr>Liikeidea</vt:lpstr>
      <vt:lpstr>Liikeidean osa-alueet</vt:lpstr>
      <vt:lpstr>PowerPoint-esitys</vt:lpstr>
      <vt:lpstr>2. Mitä? Tuotteet ja palvelut</vt:lpstr>
      <vt:lpstr>PowerPoint-esitys</vt:lpstr>
      <vt:lpstr>PowerPoint-esitys</vt:lpstr>
      <vt:lpstr>NELIKENTTÄANALYYSI</vt:lpstr>
      <vt:lpstr>MARKKINOINNIN KILPAILUKEINOT</vt:lpstr>
      <vt:lpstr>Pohdittavaa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Viljelijän ammattitutkinto</dc:title>
  <dc:creator>Sarita Jylhä-Rastas</dc:creator>
  <cp:lastModifiedBy>Sarita Jylhä-Rastas</cp:lastModifiedBy>
  <cp:revision>247</cp:revision>
  <cp:lastPrinted>2014-11-13T12:52:24Z</cp:lastPrinted>
  <dcterms:created xsi:type="dcterms:W3CDTF">2008-09-17T06:49:52Z</dcterms:created>
  <dcterms:modified xsi:type="dcterms:W3CDTF">2021-10-25T08:36:53Z</dcterms:modified>
</cp:coreProperties>
</file>