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57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2FF2F-5D1B-4328-BF6C-02B71813CEBA}" type="datetimeFigureOut">
              <a:rPr lang="fi-FI" smtClean="0"/>
              <a:t>11.1.2019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05D56-0D44-4918-856E-DCC8D7C1C6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FC8BAB-7C71-4E0A-8DDE-396ECE9D4D99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Riitta 2018</a:t>
            </a: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905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288" y="-8468"/>
            <a:ext cx="12226405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6225-281A-4A5E-97BC-320C29B89174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4644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98C1-1F6E-4749-953F-15B862E8AE1A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53782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099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596-228D-4158-BF3A-4F0402D15A7E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8456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3A596-7C52-4F7B-99BE-3797E6ADAF2B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8366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28F3-12D3-4E9D-B8D5-8779343FDBD2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1174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1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15E2-1EB8-4FDB-A48C-7AC70D432BE4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8361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B0EB-2B69-4EA4-BDAD-41C2E77EC34B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61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1"/>
            <a:ext cx="130508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99" y="609601"/>
            <a:ext cx="6926701" cy="5251451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8BAE9-4FD0-43E1-9FF5-C052039DE438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2187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47ACE-E335-4C87-ACD1-E77E93EF526B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3882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2700869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36A0A-BD57-4C44-91F8-A6D06FBE1663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3311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1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51A8-C62A-4FDC-B9E5-768F09001359}" type="datetime1">
              <a:rPr lang="fi-FI" smtClean="0"/>
              <a:t>11.1.2019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180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58A-C661-4A7C-8F85-F68A60EBC38A}" type="datetime1">
              <a:rPr lang="fi-FI" smtClean="0"/>
              <a:t>11.1.2019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4455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940CE-C956-4E84-87F5-3197230106E9}" type="datetime1">
              <a:rPr lang="fi-FI" smtClean="0"/>
              <a:t>11.1.2019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5162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757F-D6CD-4753-BF0C-59CD3897249A}" type="datetime1">
              <a:rPr lang="fi-FI" smtClean="0"/>
              <a:t>11.1.2019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3245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6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F7F1-56BF-4655-8A37-4CCD86178759}" type="datetime1">
              <a:rPr lang="fi-FI" smtClean="0"/>
              <a:t>11.1.2019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388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799" y="609600"/>
            <a:ext cx="846361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A5DA-6313-4C9A-B056-3A351FC86DC2}" type="datetime1">
              <a:rPr lang="fi-FI" smtClean="0"/>
              <a:t>11.1.2019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9379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289" y="-8468"/>
            <a:ext cx="12226407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590"/>
            <a:ext cx="846361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1" y="6041364"/>
            <a:ext cx="912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9DC6-73D7-4C25-8FFF-5FA6A33906C9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799" y="6041364"/>
            <a:ext cx="6163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2" y="6041364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05377E-7756-4258-9AC7-FD03FD02EF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21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User:Nemo55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18011" y="1463041"/>
            <a:ext cx="9784080" cy="2194559"/>
          </a:xfrm>
        </p:spPr>
        <p:txBody>
          <a:bodyPr/>
          <a:lstStyle/>
          <a:p>
            <a:r>
              <a:rPr lang="fi-FI" b="1" dirty="0" smtClean="0"/>
              <a:t>Kestävä kehitys metsäalalla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929108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81200" y="836713"/>
            <a:ext cx="8229600" cy="528945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fi-FI" sz="5400" dirty="0"/>
          </a:p>
          <a:p>
            <a:pPr marL="0" indent="0">
              <a:buNone/>
            </a:pPr>
            <a:r>
              <a:rPr lang="fi-FI" sz="5400" dirty="0"/>
              <a:t>Kestävä elämäntapa  tarkoittaa sitä, että luonto, ihminen ja talous ovat tasapainossa keskenään.</a:t>
            </a:r>
          </a:p>
          <a:p>
            <a:pPr marL="0" indent="0">
              <a:buNone/>
            </a:pPr>
            <a:r>
              <a:rPr lang="fi-FI" sz="5400" dirty="0"/>
              <a:t>					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5013177"/>
            <a:ext cx="1638324" cy="128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iruutu 1"/>
          <p:cNvSpPr txBox="1"/>
          <p:nvPr/>
        </p:nvSpPr>
        <p:spPr>
          <a:xfrm>
            <a:off x="8688288" y="5720228"/>
            <a:ext cx="15202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prstClr val="black"/>
                </a:solidFill>
                <a:latin typeface="Trebuchet MS" panose="020B0603020202020204"/>
              </a:rPr>
              <a:t>common.wikimedia.org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600056" y="6041364"/>
            <a:ext cx="1013334" cy="365125"/>
          </a:xfrm>
        </p:spPr>
        <p:txBody>
          <a:bodyPr/>
          <a:lstStyle/>
          <a:p>
            <a:fld id="{6FA99FE4-2426-43EC-B3D9-9AF9A2EFEAD2}" type="datetime1">
              <a:rPr lang="fi-FI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11.1.2019</a:t>
            </a:fld>
            <a:endParaRPr lang="fi-FI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>
                <a:solidFill>
                  <a:srgbClr val="90C226"/>
                </a:solidFill>
                <a:latin typeface="Trebuchet MS" panose="020B0603020202020204"/>
              </a:rPr>
              <a:pPr/>
              <a:t>10</a:t>
            </a:fld>
            <a:endParaRPr lang="fi-FI">
              <a:solidFill>
                <a:srgbClr val="90C226"/>
              </a:solidFill>
              <a:latin typeface="Trebuchet MS" panose="020B0603020202020204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5657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355F-44EE-4976-8DD1-09BF7014C9FE}" type="datetime1">
              <a:rPr lang="fi-FI" smtClean="0"/>
              <a:t>11.1.2019</a:t>
            </a:fld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11</a:t>
            </a:fld>
            <a:endParaRPr lang="fi-FI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281544"/>
              </p:ext>
            </p:extLst>
          </p:nvPr>
        </p:nvGraphicFramePr>
        <p:xfrm>
          <a:off x="681487" y="1199072"/>
          <a:ext cx="10008148" cy="5012471"/>
        </p:xfrm>
        <a:graphic>
          <a:graphicData uri="http://schemas.openxmlformats.org/drawingml/2006/table">
            <a:tbl>
              <a:tblPr firstRow="1" firstCol="1" bandRow="1"/>
              <a:tblGrid>
                <a:gridCol w="3443694">
                  <a:extLst>
                    <a:ext uri="{9D8B030D-6E8A-4147-A177-3AD203B41FA5}">
                      <a16:colId xmlns:a16="http://schemas.microsoft.com/office/drawing/2014/main" val="2372623864"/>
                    </a:ext>
                  </a:extLst>
                </a:gridCol>
                <a:gridCol w="3295711">
                  <a:extLst>
                    <a:ext uri="{9D8B030D-6E8A-4147-A177-3AD203B41FA5}">
                      <a16:colId xmlns:a16="http://schemas.microsoft.com/office/drawing/2014/main" val="1797637098"/>
                    </a:ext>
                  </a:extLst>
                </a:gridCol>
                <a:gridCol w="3268743">
                  <a:extLst>
                    <a:ext uri="{9D8B030D-6E8A-4147-A177-3AD203B41FA5}">
                      <a16:colId xmlns:a16="http://schemas.microsoft.com/office/drawing/2014/main" val="1308987007"/>
                    </a:ext>
                  </a:extLst>
                </a:gridCol>
              </a:tblGrid>
              <a:tr h="527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EKOLOGINEN KEKE  =</a:t>
                      </a:r>
                      <a:r>
                        <a:rPr lang="fi-FI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LUONTO  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9" marR="56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TALOUDELLINEN KEKE = RAHA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9" marR="56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SOSIAALINEN/ </a:t>
                      </a:r>
                      <a:r>
                        <a:rPr lang="fi-FI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KULTTUURINEN  </a:t>
                      </a: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KEKE  =IHMISEN HYVINVOINTI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59" marR="56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501248"/>
                  </a:ext>
                </a:extLst>
              </a:tr>
              <a:tr h="448484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Metsälaki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Hyvän metsänhoidon </a:t>
                      </a: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suositukset (TAPIO)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Metsätalouden toimenpiteet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Luonnonvarojen riittävyys</a:t>
                      </a:r>
                    </a:p>
                    <a:p>
                      <a:pPr marL="180975" lvl="0" indent="-18097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Monimuotoisuus</a:t>
                      </a:r>
                      <a:r>
                        <a:rPr lang="fi-FI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(uhanalaiset lajit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Lähituotanto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(liikkuminen, työn suunnittelu, välineet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Jätehuolto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öljyvahinkojen torjuminen (saastuminen, roskaantuminen)</a:t>
                      </a:r>
                    </a:p>
                  </a:txBody>
                  <a:tcPr marL="56359" marR="56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Puunkorjuun perustaidot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suunnittelu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selkeät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toimintaohjeet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Työvälineet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laadukkaita, pitkäikäisiä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huollot ajallaan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osien ja koneiden kierrätys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polttoaineen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kulutus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Työturvallisuus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fi-FI" sz="1600" b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Tapaturmien välttäminen säästää kustannuksia</a:t>
                      </a:r>
                      <a:endParaRPr lang="fi-FI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59" marR="56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Omasta terveydestä huolehtiminen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(kotona, vapaa-ajalla)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Työturvallisuus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(työssä; välineet, melu, tärinä </a:t>
                      </a: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jne.)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____________________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Maiseman hoito,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monimuotoisuus, esteettiset arvot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Eettisyys </a:t>
                      </a:r>
                      <a:r>
                        <a:rPr lang="fi-FI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(moraali, oikeuden toteutuminen)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i-FI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Metsähoito järkeväksi pitkälläkin </a:t>
                      </a:r>
                      <a:r>
                        <a:rPr lang="fi-FI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tähtäimellä (Metsästrategia 2025)</a:t>
                      </a:r>
                      <a:endParaRPr lang="fi-FI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59" marR="563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12657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68413" y="2160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397478" y="500332"/>
            <a:ext cx="7323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/>
              <a:t>Esimerkkejä kestävästä kehityksestä metsäalalla</a:t>
            </a:r>
            <a:endParaRPr lang="fi-FI" sz="2400" b="1" dirty="0"/>
          </a:p>
        </p:txBody>
      </p:sp>
    </p:spTree>
    <p:extLst>
      <p:ext uri="{BB962C8B-B14F-4D97-AF65-F5344CB8AC3E}">
        <p14:creationId xmlns:p14="http://schemas.microsoft.com/office/powerpoint/2010/main" val="1651851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Ekologinen kestävä kehitys =luonto</a:t>
            </a:r>
            <a:endParaRPr lang="fi-FI" sz="4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2799" y="2160590"/>
            <a:ext cx="9350104" cy="42271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i-FI" sz="4000" dirty="0"/>
              <a:t>Metsälaki </a:t>
            </a:r>
            <a:r>
              <a:rPr lang="fi-FI" dirty="0"/>
              <a:t>Metsälain tarkoituksena on edistää metsien taloudellisesti, ekologisesti ja sosiaalisesti kestävää hoitoa ja käyttöä.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i-FI" sz="4000" dirty="0"/>
              <a:t> Hyvän metsähoidon suositukset (Tapio Oy) </a:t>
            </a:r>
            <a:r>
              <a:rPr lang="fi-FI" sz="2000" dirty="0"/>
              <a:t>Metsänhoidon suositukset ovat ohjeistus metsänhoidon perusteista ja menetelmistä. Suositukset ovat eräänlainen metsänhoidon käsikirja.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i-FI" sz="4000" dirty="0"/>
              <a:t> Metsätalouden toimenpiteet  &gt; </a:t>
            </a:r>
            <a:r>
              <a:rPr lang="fi-FI" dirty="0"/>
              <a:t>luonnonvarojen riittävyys, monimuotoisuus </a:t>
            </a:r>
            <a:r>
              <a:rPr lang="fi-FI"/>
              <a:t>( </a:t>
            </a:r>
            <a:r>
              <a:rPr lang="fi-FI" smtClean="0"/>
              <a:t>uhanalaiset lajit</a:t>
            </a:r>
            <a:r>
              <a:rPr lang="fi-FI" dirty="0"/>
              <a:t>)</a:t>
            </a:r>
            <a:endParaRPr lang="fi-FI" sz="40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95F-8689-45FE-B5F2-F2AB2B7A1BBC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8364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b="1" dirty="0"/>
              <a:t>Ekologinen kestävä kehitys =luonto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9714" y="2481943"/>
            <a:ext cx="8804366" cy="35594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i-FI" sz="4000" dirty="0" smtClean="0"/>
              <a:t> Lähituotanto, työn suunnittelu, liikkuminen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i-FI" sz="4000" dirty="0" smtClean="0"/>
              <a:t> Jätehuolto metsäalan töissä,         = </a:t>
            </a:r>
            <a:r>
              <a:rPr lang="fi-FI" sz="3200" dirty="0" smtClean="0"/>
              <a:t>öljyvahinkojen, ympäristön roskaantumisen ja saastumisen torjuminen</a:t>
            </a:r>
          </a:p>
          <a:p>
            <a:pPr marL="0" indent="0">
              <a:buNone/>
            </a:pPr>
            <a:r>
              <a:rPr lang="fi-FI" sz="4000" dirty="0" smtClean="0"/>
              <a:t> </a:t>
            </a:r>
            <a:endParaRPr lang="fi-FI" sz="4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DA8F8-D3CA-415A-BD01-B92C36B9CBC7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9995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Taloudellinen </a:t>
            </a:r>
            <a:r>
              <a:rPr lang="fi-FI" sz="4000" b="1" dirty="0"/>
              <a:t>kestävä kehitys </a:t>
            </a:r>
            <a:r>
              <a:rPr lang="fi-FI" sz="4000" b="1" dirty="0" smtClean="0"/>
              <a:t>   </a:t>
            </a:r>
            <a:br>
              <a:rPr lang="fi-FI" sz="4000" b="1" dirty="0" smtClean="0"/>
            </a:br>
            <a:r>
              <a:rPr lang="fi-FI" sz="4000" b="1" dirty="0" smtClean="0"/>
              <a:t>=raha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i-FI" sz="4000" dirty="0" smtClean="0"/>
              <a:t> Puunkorjuun perustaidot            </a:t>
            </a:r>
            <a:r>
              <a:rPr lang="fi-FI" sz="2000" dirty="0" smtClean="0"/>
              <a:t>työn suunnittelu, selkeät toimintaohjeet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i-FI" sz="4000" dirty="0" smtClean="0"/>
              <a:t> Työvälineet</a:t>
            </a:r>
            <a:r>
              <a:rPr lang="fi-FI" sz="2000" dirty="0" smtClean="0"/>
              <a:t>  </a:t>
            </a:r>
            <a:r>
              <a:rPr lang="fi-FI" sz="4000" dirty="0" smtClean="0"/>
              <a:t>- </a:t>
            </a:r>
            <a:r>
              <a:rPr lang="fi-FI" sz="2000" dirty="0"/>
              <a:t>l</a:t>
            </a:r>
            <a:r>
              <a:rPr lang="fi-FI" sz="2000" dirty="0" smtClean="0"/>
              <a:t>aadukkaita, pitkäikäisiä,                       huollot ajallaan, osien ja koneiden korjaus sekä kierrätys, polttoaineen kulutus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i-FI" sz="4000" dirty="0" smtClean="0"/>
              <a:t> Työturvallisuus – </a:t>
            </a:r>
            <a:r>
              <a:rPr lang="fi-FI" sz="2000" dirty="0" smtClean="0"/>
              <a:t>hyvin hoidetut työturvallisuusasiat säästävät kustannuksia</a:t>
            </a:r>
            <a:endParaRPr lang="fi-FI" sz="4000" dirty="0" smtClean="0"/>
          </a:p>
          <a:p>
            <a:pPr marL="0" indent="0">
              <a:spcBef>
                <a:spcPts val="600"/>
              </a:spcBef>
              <a:buNone/>
            </a:pP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5F3A-40C4-492F-9CE5-459C429D18FC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374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Sosiaalinen ja kulttuurinen </a:t>
            </a:r>
            <a:r>
              <a:rPr lang="fi-FI" b="1" dirty="0"/>
              <a:t>kestävä kehitys    </a:t>
            </a:r>
            <a:br>
              <a:rPr lang="fi-FI" b="1" dirty="0"/>
            </a:br>
            <a:r>
              <a:rPr lang="fi-FI" b="1" dirty="0" smtClean="0"/>
              <a:t>=</a:t>
            </a:r>
            <a:r>
              <a:rPr lang="fi-FI" b="1" dirty="0"/>
              <a:t> </a:t>
            </a:r>
            <a:r>
              <a:rPr lang="fi-FI" b="1" dirty="0" smtClean="0"/>
              <a:t>ihmisen hyvinvointi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40971" y="2194560"/>
            <a:ext cx="8035447" cy="38468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i-FI" sz="4000" dirty="0" smtClean="0"/>
              <a:t> Omasta terveydestä huolehtiminen </a:t>
            </a:r>
            <a:r>
              <a:rPr lang="fi-FI" sz="2000" dirty="0" smtClean="0"/>
              <a:t>–  ravinto, lepo, liikunta, (kotona ja vapaa-ajalla)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i-FI" sz="4000" dirty="0" smtClean="0"/>
              <a:t> Työturvallisuus </a:t>
            </a:r>
            <a:r>
              <a:rPr lang="fi-FI" sz="2000" dirty="0" smtClean="0"/>
              <a:t>– kunnossa olevat työvälineet, työaikojen noudattaminen, meluhaittojen torjunta jne.</a:t>
            </a:r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6E17F-1E2B-4938-8049-19A7AEBE6896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3638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Sosiaalinen ja kulttuurinen kestävä kehitys    </a:t>
            </a:r>
            <a:br>
              <a:rPr lang="fi-FI" b="1" dirty="0"/>
            </a:br>
            <a:r>
              <a:rPr lang="fi-FI" b="1" dirty="0"/>
              <a:t>= ihmisen hyvinvointi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2799" y="1930400"/>
            <a:ext cx="9637487" cy="4110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i-FI" sz="4000" dirty="0" smtClean="0"/>
              <a:t> Maiseman hoito </a:t>
            </a:r>
            <a:r>
              <a:rPr lang="fi-FI" sz="2000" dirty="0" smtClean="0"/>
              <a:t>– monimuotoisuus, esteettiset arvot</a:t>
            </a:r>
            <a:endParaRPr lang="fi-FI" sz="4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i-FI" sz="4000" dirty="0" smtClean="0"/>
              <a:t> Eettisyys </a:t>
            </a:r>
            <a:r>
              <a:rPr lang="fi-FI" sz="2000" dirty="0" smtClean="0"/>
              <a:t>– moraali, oikeuden toteutuminen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i-FI" sz="4000" dirty="0" smtClean="0"/>
              <a:t> Metsänhoito järkeväksi pitkälläkin tähtäimellä  </a:t>
            </a:r>
            <a:r>
              <a:rPr lang="fi-FI" sz="2000" dirty="0" smtClean="0"/>
              <a:t>- Metsästrategia 2025: ” lisääntyvien hakkuiden vastapainoksi tarvitaan luonnonhoidon tehostamista, on varmistettava metsien säilyminen hiilinieluina, teollisuuden raaka-aineena korvaamaan fossiilisia raaka-aineita”</a:t>
            </a:r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23E1-4354-4DEB-93A1-D47A38F4ABE9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2671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95223" y="577970"/>
            <a:ext cx="9333781" cy="897147"/>
          </a:xfrm>
        </p:spPr>
        <p:txBody>
          <a:bodyPr>
            <a:noAutofit/>
          </a:bodyPr>
          <a:lstStyle/>
          <a:p>
            <a:r>
              <a:rPr lang="fi-FI" sz="4000" b="1" dirty="0" smtClean="0"/>
              <a:t>Metsä </a:t>
            </a:r>
            <a:r>
              <a:rPr lang="fi-FI" sz="4000" b="1" dirty="0"/>
              <a:t>on mahtava stressilääke</a:t>
            </a:r>
            <a:br>
              <a:rPr lang="fi-FI" sz="4000" b="1" dirty="0"/>
            </a:br>
            <a:endParaRPr lang="fi-FI" sz="4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4619" y="1319842"/>
            <a:ext cx="8082952" cy="4721521"/>
          </a:xfrm>
        </p:spPr>
        <p:txBody>
          <a:bodyPr>
            <a:normAutofit lnSpcReduction="10000"/>
          </a:bodyPr>
          <a:lstStyle/>
          <a:p>
            <a:endParaRPr lang="fi-FI" dirty="0" smtClean="0"/>
          </a:p>
          <a:p>
            <a:r>
              <a:rPr lang="fi-FI" sz="3000" dirty="0"/>
              <a:t>Kasvaneesta elintasosta huolimatta osa suomalaisista voi </a:t>
            </a:r>
            <a:r>
              <a:rPr lang="fi-FI" sz="3000" dirty="0" smtClean="0"/>
              <a:t>huonosti. </a:t>
            </a:r>
          </a:p>
          <a:p>
            <a:r>
              <a:rPr lang="fi-FI" sz="3000" dirty="0"/>
              <a:t>Luonnon terveyshyödyistä on yhä vakuuttavampaa </a:t>
            </a:r>
            <a:r>
              <a:rPr lang="fi-FI" sz="3000" dirty="0" smtClean="0"/>
              <a:t>tutkimustietoa:    </a:t>
            </a:r>
            <a:r>
              <a:rPr lang="fi-FI" sz="3000" dirty="0"/>
              <a:t>Luonnossa oleskelu palauttaa </a:t>
            </a:r>
            <a:r>
              <a:rPr lang="fi-FI" sz="3000" dirty="0" smtClean="0"/>
              <a:t>stressistä; mm. </a:t>
            </a:r>
            <a:r>
              <a:rPr lang="fi-FI" sz="3000" dirty="0"/>
              <a:t>sydämen sykkeessä, verenpaineessa ja lihasten jännittyneisyydessä on todettu myönteisiä muutoksia jo muutamien luonnossa vietettyjen minuuttien aikana</a:t>
            </a:r>
            <a:r>
              <a:rPr lang="fi-FI" sz="3000" dirty="0" smtClean="0"/>
              <a:t>. </a:t>
            </a:r>
          </a:p>
          <a:p>
            <a:endParaRPr lang="fi-FI" sz="3000" dirty="0"/>
          </a:p>
          <a:p>
            <a:endParaRPr lang="fi-FI" sz="3000" dirty="0" smtClean="0"/>
          </a:p>
          <a:p>
            <a:endParaRPr lang="fi-FI" sz="3000" dirty="0"/>
          </a:p>
          <a:p>
            <a:endParaRPr lang="fi-FI" sz="3000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47ACE-E335-4C87-ACD1-E77E93EF526B}" type="datetime1">
              <a:rPr lang="fi-FI" smtClean="0"/>
              <a:t>11.1.2019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691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207568" y="1894114"/>
            <a:ext cx="7774632" cy="1030831"/>
          </a:xfrm>
        </p:spPr>
        <p:txBody>
          <a:bodyPr>
            <a:normAutofit fontScale="90000"/>
          </a:bodyPr>
          <a:lstStyle/>
          <a:p>
            <a:pPr algn="l"/>
            <a:r>
              <a:rPr lang="fi-FI" sz="8800" dirty="0"/>
              <a:t> </a:t>
            </a:r>
            <a:r>
              <a:rPr lang="fi-FI" sz="8800" b="1" dirty="0">
                <a:solidFill>
                  <a:schemeClr val="accent6">
                    <a:lumMod val="50000"/>
                  </a:schemeClr>
                </a:solidFill>
              </a:rPr>
              <a:t>Miksi ?</a:t>
            </a:r>
            <a:r>
              <a:rPr lang="fi-FI" sz="88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207568" y="3566159"/>
            <a:ext cx="6936432" cy="1606731"/>
          </a:xfrm>
        </p:spPr>
        <p:txBody>
          <a:bodyPr>
            <a:noAutofit/>
          </a:bodyPr>
          <a:lstStyle/>
          <a:p>
            <a:pPr algn="ctr"/>
            <a:r>
              <a:rPr lang="fi-FI" sz="8800" b="1" dirty="0">
                <a:solidFill>
                  <a:schemeClr val="accent3">
                    <a:lumMod val="50000"/>
                  </a:schemeClr>
                </a:solidFill>
              </a:rPr>
              <a:t>Mitä?</a:t>
            </a:r>
            <a:r>
              <a:rPr lang="fi-FI" sz="8800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257" y="901851"/>
            <a:ext cx="2808000" cy="28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240016" y="5949281"/>
            <a:ext cx="1373374" cy="457208"/>
          </a:xfrm>
        </p:spPr>
        <p:txBody>
          <a:bodyPr/>
          <a:lstStyle/>
          <a:p>
            <a:fld id="{5602F335-9597-42EE-BFAC-60E45218B810}" type="datetime1">
              <a:rPr lang="fi-FI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11.1.2019</a:t>
            </a:fld>
            <a:endParaRPr lang="fi-FI" dirty="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>
                <a:solidFill>
                  <a:srgbClr val="90C226"/>
                </a:solidFill>
                <a:latin typeface="Trebuchet MS" panose="020B0603020202020204"/>
              </a:rPr>
              <a:pPr/>
              <a:t>2</a:t>
            </a:fld>
            <a:endParaRPr lang="fi-FI">
              <a:solidFill>
                <a:srgbClr val="90C226"/>
              </a:solidFill>
              <a:latin typeface="Trebuchet MS" panose="020B0603020202020204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8459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29246" y="809897"/>
            <a:ext cx="6463655" cy="1907177"/>
          </a:xfrm>
        </p:spPr>
        <p:txBody>
          <a:bodyPr>
            <a:normAutofit/>
          </a:bodyPr>
          <a:lstStyle/>
          <a:p>
            <a:r>
              <a:rPr lang="fi-FI" sz="5400" b="1" dirty="0"/>
              <a:t>Miksi  kestävä kehitys 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129246" y="2612571"/>
            <a:ext cx="7027817" cy="299139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fi-FI" sz="100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14400" dirty="0">
                <a:cs typeface="Arial" panose="020B0604020202020204" pitchFamily="34" charset="0"/>
              </a:rPr>
              <a:t>Olet osa luontoa</a:t>
            </a:r>
            <a:r>
              <a:rPr lang="fi-FI" sz="14400" dirty="0" smtClean="0">
                <a:cs typeface="Arial" panose="020B0604020202020204" pitchFamily="34" charset="0"/>
              </a:rPr>
              <a:t>.</a:t>
            </a:r>
            <a:endParaRPr lang="fi-FI" sz="144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14400" dirty="0">
                <a:cs typeface="Arial" panose="020B0604020202020204" pitchFamily="34" charset="0"/>
              </a:rPr>
              <a:t>Maa tuottaa meille ruokaa, lämpöä ja muita uusiutuvia raaka-aineita.</a:t>
            </a:r>
            <a:endParaRPr lang="fi-FI" sz="14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sz="10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altLang="fi-F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altLang="fi-F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altLang="fi-FI" sz="5000" b="1" dirty="0">
                <a:solidFill>
                  <a:schemeClr val="accent6">
                    <a:lumMod val="50000"/>
                  </a:schemeClr>
                </a:solidFill>
              </a:rPr>
              <a:t>raaka-aine </a:t>
            </a:r>
            <a:r>
              <a:rPr lang="fi-FI" altLang="fi-FI" sz="5000" dirty="0">
                <a:solidFill>
                  <a:schemeClr val="accent6">
                    <a:lumMod val="50000"/>
                  </a:schemeClr>
                </a:solidFill>
              </a:rPr>
              <a:t>= luonnonvara tai aine, josta voi valmistaa tuotteita.</a:t>
            </a:r>
          </a:p>
          <a:p>
            <a:pPr marL="0" indent="0">
              <a:buNone/>
            </a:pPr>
            <a:r>
              <a:rPr lang="fi-FI" sz="5000" b="1" dirty="0">
                <a:solidFill>
                  <a:schemeClr val="accent6">
                    <a:lumMod val="50000"/>
                  </a:schemeClr>
                </a:solidFill>
              </a:rPr>
              <a:t>luonnonvarat = </a:t>
            </a:r>
            <a:r>
              <a:rPr lang="fi-FI" sz="5000" dirty="0">
                <a:solidFill>
                  <a:schemeClr val="accent6">
                    <a:lumMod val="50000"/>
                  </a:schemeClr>
                </a:solidFill>
              </a:rPr>
              <a:t> kaikki luonnossa oleva, mitä ihminen voi käyttää hyödyksi. Luonnonvarat ovat  ihmisen valmistamien esineiden ja kaiken energian alkulähde</a:t>
            </a:r>
          </a:p>
          <a:p>
            <a:endParaRPr lang="fi-FI" sz="5000" dirty="0">
              <a:solidFill>
                <a:srgbClr val="FF0000"/>
              </a:solidFill>
            </a:endParaRPr>
          </a:p>
          <a:p>
            <a:endParaRPr lang="fi-FI" sz="5000" dirty="0">
              <a:solidFill>
                <a:srgbClr val="FF000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16080" y="5949281"/>
            <a:ext cx="797310" cy="457208"/>
          </a:xfrm>
        </p:spPr>
        <p:txBody>
          <a:bodyPr/>
          <a:lstStyle/>
          <a:p>
            <a:fld id="{6E33D0C4-BEC2-4AAE-9630-1500587CF4CD}" type="datetime1">
              <a:rPr lang="fi-FI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11.1.2019</a:t>
            </a:fld>
            <a:endParaRPr lang="fi-FI" dirty="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>
                <a:solidFill>
                  <a:srgbClr val="90C226"/>
                </a:solidFill>
                <a:latin typeface="Trebuchet MS" panose="020B0603020202020204"/>
              </a:rPr>
              <a:pPr/>
              <a:t>3</a:t>
            </a:fld>
            <a:endParaRPr lang="fi-FI">
              <a:solidFill>
                <a:srgbClr val="90C226"/>
              </a:solidFill>
              <a:latin typeface="Trebuchet MS" panose="020B0603020202020204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8738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Ympäristöongelmia</a:t>
            </a:r>
            <a:r>
              <a:rPr lang="fi-FI" sz="5400" dirty="0"/>
              <a:t> </a:t>
            </a:r>
            <a:endParaRPr lang="fi-FI" sz="54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133599" y="2204864"/>
            <a:ext cx="8077201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300" dirty="0">
                <a:cs typeface="Arial" panose="020B0604020202020204" pitchFamily="34" charset="0"/>
              </a:rPr>
              <a:t>Ilmastonmuutos</a:t>
            </a:r>
          </a:p>
          <a:p>
            <a:r>
              <a:rPr lang="fi-FI" sz="4300" dirty="0">
                <a:cs typeface="Arial" panose="020B0604020202020204" pitchFamily="34" charset="0"/>
              </a:rPr>
              <a:t>rankkasateet         </a:t>
            </a:r>
          </a:p>
          <a:p>
            <a:r>
              <a:rPr lang="fi-FI" sz="4300" dirty="0">
                <a:cs typeface="Arial" panose="020B0604020202020204" pitchFamily="34" charset="0"/>
              </a:rPr>
              <a:t>tulvat</a:t>
            </a:r>
          </a:p>
          <a:p>
            <a:r>
              <a:rPr lang="fi-FI" sz="4300" dirty="0">
                <a:cs typeface="Arial" panose="020B0604020202020204" pitchFamily="34" charset="0"/>
              </a:rPr>
              <a:t>kuivuus</a:t>
            </a:r>
          </a:p>
          <a:p>
            <a:pPr marL="0" indent="0">
              <a:buNone/>
            </a:pPr>
            <a:endParaRPr lang="fi-FI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044" y="2492896"/>
            <a:ext cx="2974394" cy="26914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7189435" y="5013176"/>
            <a:ext cx="2499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00">
                <a:solidFill>
                  <a:prstClr val="black"/>
                </a:solidFill>
                <a:latin typeface="Trebuchet MS" panose="020B0603020202020204"/>
              </a:rPr>
              <a:t>Puola 2010 /Wikipedia/Tomasz "</a:t>
            </a:r>
            <a:r>
              <a:rPr lang="fi-FI" sz="800">
                <a:solidFill>
                  <a:prstClr val="black"/>
                </a:solidFill>
                <a:latin typeface="Trebuchet MS" panose="020B0603020202020204"/>
                <a:hlinkClick r:id="rId3" tooltip="User:Nemo5576"/>
              </a:rPr>
              <a:t>Nemo5576</a:t>
            </a:r>
            <a:r>
              <a:rPr lang="fi-FI" sz="800">
                <a:solidFill>
                  <a:prstClr val="black"/>
                </a:solidFill>
                <a:latin typeface="Trebuchet MS" panose="020B0603020202020204"/>
              </a:rPr>
              <a:t>" Górny</a:t>
            </a:r>
            <a:endParaRPr lang="fi-FI" sz="800" dirty="0"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648FA-2A0D-4F8F-B6E0-8AFEED90F14B}" type="datetime1">
              <a:rPr lang="fi-FI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11.1.2019</a:t>
            </a:fld>
            <a:endParaRPr lang="fi-FI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>
                <a:solidFill>
                  <a:srgbClr val="90C226"/>
                </a:solidFill>
                <a:latin typeface="Trebuchet MS" panose="020B0603020202020204"/>
              </a:rPr>
              <a:pPr/>
              <a:t>4</a:t>
            </a:fld>
            <a:endParaRPr lang="fi-FI">
              <a:solidFill>
                <a:srgbClr val="90C226"/>
              </a:solidFill>
              <a:latin typeface="Trebuchet MS" panose="020B0603020202020204"/>
            </a:endParaRP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045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Ympäristöongelmia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32411" y="1489166"/>
            <a:ext cx="8621486" cy="4552198"/>
          </a:xfrm>
        </p:spPr>
        <p:txBody>
          <a:bodyPr>
            <a:normAutofit fontScale="92500" lnSpcReduction="10000"/>
          </a:bodyPr>
          <a:lstStyle/>
          <a:p>
            <a:endParaRPr lang="fi-FI" sz="5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5700" dirty="0">
                <a:cs typeface="Arial" panose="020B0604020202020204" pitchFamily="34" charset="0"/>
              </a:rPr>
              <a:t>vesistöt rehevöityvät</a:t>
            </a:r>
          </a:p>
          <a:p>
            <a:r>
              <a:rPr lang="fi-FI" sz="5700" dirty="0">
                <a:cs typeface="Arial" panose="020B0604020202020204" pitchFamily="34" charset="0"/>
              </a:rPr>
              <a:t>maaperä saastuu</a:t>
            </a:r>
          </a:p>
          <a:p>
            <a:r>
              <a:rPr lang="fi-FI" sz="5700" dirty="0">
                <a:cs typeface="Arial" panose="020B0604020202020204" pitchFamily="34" charset="0"/>
              </a:rPr>
              <a:t>kulutus lisääntyy</a:t>
            </a:r>
          </a:p>
          <a:p>
            <a:r>
              <a:rPr lang="fi-FI" sz="5700" dirty="0">
                <a:cs typeface="Arial" panose="020B0604020202020204" pitchFamily="34" charset="0"/>
              </a:rPr>
              <a:t>jätemäärä lisääntyy</a:t>
            </a:r>
          </a:p>
          <a:p>
            <a:pPr marL="0" indent="0">
              <a:buNone/>
            </a:pPr>
            <a:endParaRPr lang="fi-FI" sz="2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672064" y="6041364"/>
            <a:ext cx="941326" cy="365125"/>
          </a:xfrm>
        </p:spPr>
        <p:txBody>
          <a:bodyPr/>
          <a:lstStyle/>
          <a:p>
            <a:fld id="{70621E9F-C528-4510-997D-99FBABDA83F5}" type="datetime1">
              <a:rPr lang="fi-FI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11.1.2019</a:t>
            </a:fld>
            <a:endParaRPr lang="fi-FI" dirty="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>
                <a:solidFill>
                  <a:srgbClr val="90C226"/>
                </a:solidFill>
                <a:latin typeface="Trebuchet MS" panose="020B0603020202020204"/>
              </a:rPr>
              <a:pPr/>
              <a:t>5</a:t>
            </a:fld>
            <a:endParaRPr lang="fi-FI">
              <a:solidFill>
                <a:srgbClr val="90C226"/>
              </a:solidFill>
              <a:latin typeface="Trebuchet MS" panose="020B0603020202020204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1098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Kestävä kehitys..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i-FI" dirty="0" smtClean="0"/>
          </a:p>
          <a:p>
            <a:pPr marL="0" indent="0" algn="ctr">
              <a:buNone/>
            </a:pPr>
            <a:r>
              <a:rPr lang="fi-FI" dirty="0" smtClean="0"/>
              <a:t>...</a:t>
            </a:r>
            <a:r>
              <a:rPr lang="fi-FI" sz="5400" dirty="0"/>
              <a:t>on elämäntapa, jolla voit pitää luonnon hyvässä kunnossa.</a:t>
            </a:r>
          </a:p>
          <a:p>
            <a:pPr marL="0" indent="0" algn="ctr">
              <a:buNone/>
            </a:pPr>
            <a:endParaRPr lang="fi-FI" sz="5400" dirty="0"/>
          </a:p>
          <a:p>
            <a:pPr marL="0" indent="0" algn="ctr">
              <a:buNone/>
            </a:pPr>
            <a:r>
              <a:rPr lang="fi-FI" sz="3800" b="1" dirty="0">
                <a:solidFill>
                  <a:schemeClr val="accent3">
                    <a:lumMod val="50000"/>
                  </a:schemeClr>
                </a:solidFill>
              </a:rPr>
              <a:t>Ekologinen kestävä kehitys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744072" y="6041364"/>
            <a:ext cx="869318" cy="365125"/>
          </a:xfrm>
        </p:spPr>
        <p:txBody>
          <a:bodyPr/>
          <a:lstStyle/>
          <a:p>
            <a:fld id="{032802E0-C1FD-4E55-A774-6F892C9EAE9E}" type="datetime1">
              <a:rPr lang="fi-FI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11.1.2019</a:t>
            </a:fld>
            <a:endParaRPr lang="fi-FI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>
                <a:solidFill>
                  <a:srgbClr val="90C226"/>
                </a:solidFill>
                <a:latin typeface="Trebuchet MS" panose="020B0603020202020204"/>
              </a:rPr>
              <a:pPr/>
              <a:t>6</a:t>
            </a:fld>
            <a:endParaRPr lang="fi-FI">
              <a:solidFill>
                <a:srgbClr val="90C226"/>
              </a:solidFill>
              <a:latin typeface="Trebuchet MS" panose="020B0603020202020204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07567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Kestävä kehitys..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fi-FI" sz="4800" dirty="0"/>
          </a:p>
          <a:p>
            <a:pPr marL="0" indent="0" algn="ctr">
              <a:buNone/>
            </a:pPr>
            <a:r>
              <a:rPr lang="fi-FI" sz="4800" dirty="0"/>
              <a:t>..</a:t>
            </a:r>
            <a:r>
              <a:rPr lang="fi-FI" sz="5400" dirty="0"/>
              <a:t>on  elämäntapa, jolla voit säästää rahaa.</a:t>
            </a:r>
          </a:p>
          <a:p>
            <a:pPr marL="0" indent="0" algn="ctr">
              <a:buNone/>
            </a:pPr>
            <a:endParaRPr lang="fi-FI" sz="5400" dirty="0"/>
          </a:p>
          <a:p>
            <a:pPr marL="0" indent="0" algn="ctr">
              <a:buNone/>
            </a:pPr>
            <a:r>
              <a:rPr lang="fi-FI" sz="3500" b="1" dirty="0">
                <a:solidFill>
                  <a:srgbClr val="002060"/>
                </a:solidFill>
              </a:rPr>
              <a:t>Taloudellinen kestävä kehitys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744072" y="6041364"/>
            <a:ext cx="869318" cy="365125"/>
          </a:xfrm>
        </p:spPr>
        <p:txBody>
          <a:bodyPr/>
          <a:lstStyle/>
          <a:p>
            <a:fld id="{ABED92FC-91E5-4578-B750-0CE674D93F23}" type="datetime1">
              <a:rPr lang="fi-FI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11.1.2019</a:t>
            </a:fld>
            <a:endParaRPr lang="fi-FI" dirty="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>
                <a:solidFill>
                  <a:srgbClr val="90C226"/>
                </a:solidFill>
                <a:latin typeface="Trebuchet MS" panose="020B0603020202020204"/>
              </a:rPr>
              <a:pPr/>
              <a:t>7</a:t>
            </a:fld>
            <a:endParaRPr lang="fi-FI">
              <a:solidFill>
                <a:srgbClr val="90C226"/>
              </a:solidFill>
              <a:latin typeface="Trebuchet MS" panose="020B0603020202020204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5961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Kestävä kehitys..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i-FI" sz="5400" dirty="0"/>
              <a:t>...on toisen ihmisen kunnioittamista.</a:t>
            </a:r>
          </a:p>
          <a:p>
            <a:pPr>
              <a:buFontTx/>
              <a:buChar char="-"/>
            </a:pPr>
            <a:r>
              <a:rPr lang="fi-FI" sz="3000" dirty="0"/>
              <a:t>Olet hänelle ystävällinen, vaikka hän on erilainen, tai ajattelee asioista eri tavalla kuin sinä.</a:t>
            </a:r>
          </a:p>
          <a:p>
            <a:pPr marL="0" indent="0">
              <a:buNone/>
            </a:pPr>
            <a:endParaRPr lang="fi-FI" sz="3000" dirty="0"/>
          </a:p>
          <a:p>
            <a:pPr marL="0" indent="0" algn="ctr">
              <a:buNone/>
            </a:pPr>
            <a:r>
              <a:rPr lang="fi-FI" sz="3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i-FI" sz="3500" b="1" dirty="0">
                <a:solidFill>
                  <a:schemeClr val="accent6">
                    <a:lumMod val="50000"/>
                  </a:schemeClr>
                </a:solidFill>
              </a:rPr>
              <a:t>Sosiaalinen kestävä kehitys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744072" y="6041364"/>
            <a:ext cx="869318" cy="365125"/>
          </a:xfrm>
        </p:spPr>
        <p:txBody>
          <a:bodyPr/>
          <a:lstStyle/>
          <a:p>
            <a:fld id="{E3F130F6-ACF8-4578-AFFA-E04E216BA354}" type="datetime1">
              <a:rPr lang="fi-FI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11.1.2019</a:t>
            </a:fld>
            <a:endParaRPr lang="fi-FI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>
                <a:solidFill>
                  <a:srgbClr val="90C226"/>
                </a:solidFill>
                <a:latin typeface="Trebuchet MS" panose="020B0603020202020204"/>
              </a:rPr>
              <a:pPr/>
              <a:t>8</a:t>
            </a:fld>
            <a:endParaRPr lang="fi-FI">
              <a:solidFill>
                <a:srgbClr val="90C226"/>
              </a:solidFill>
              <a:latin typeface="Trebuchet MS" panose="020B0603020202020204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836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Kestävä kehitys..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54035" y="1930400"/>
            <a:ext cx="8022384" cy="4110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fi-FI" sz="5400" dirty="0"/>
          </a:p>
          <a:p>
            <a:pPr marL="0" indent="0">
              <a:buNone/>
            </a:pPr>
            <a:r>
              <a:rPr lang="fi-FI" sz="5400" dirty="0"/>
              <a:t>… pitää tärkeänä perinteiden ja tapojen säilyttämistä.</a:t>
            </a:r>
            <a:r>
              <a:rPr lang="fi-FI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i-FI" sz="2800" dirty="0"/>
              <a:t> </a:t>
            </a:r>
            <a:r>
              <a:rPr lang="fi-FI" sz="3800" b="1" dirty="0">
                <a:solidFill>
                  <a:schemeClr val="accent5">
                    <a:lumMod val="50000"/>
                  </a:schemeClr>
                </a:solidFill>
              </a:rPr>
              <a:t>Kulttuurinen kestävä kehitys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b="1" dirty="0">
                <a:solidFill>
                  <a:schemeClr val="accent5">
                    <a:lumMod val="50000"/>
                  </a:schemeClr>
                </a:solidFill>
              </a:rPr>
              <a:t>perinne</a:t>
            </a:r>
            <a:r>
              <a:rPr lang="fi-FI" sz="2000" dirty="0">
                <a:solidFill>
                  <a:schemeClr val="accent5">
                    <a:lumMod val="50000"/>
                  </a:schemeClr>
                </a:solidFill>
              </a:rPr>
              <a:t> = pitkään käytössä ollut tapa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16080" y="6041364"/>
            <a:ext cx="797310" cy="365125"/>
          </a:xfrm>
        </p:spPr>
        <p:txBody>
          <a:bodyPr/>
          <a:lstStyle/>
          <a:p>
            <a:fld id="{5E2FC52C-D090-4E38-9726-E90D985CCF09}" type="datetime1">
              <a:rPr lang="fi-FI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11.1.2019</a:t>
            </a:fld>
            <a:endParaRPr lang="fi-FI" dirty="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377E-7756-4258-9AC7-FD03FD02EF0F}" type="slidenum">
              <a:rPr lang="fi-FI">
                <a:solidFill>
                  <a:srgbClr val="90C226"/>
                </a:solidFill>
                <a:latin typeface="Trebuchet MS" panose="020B0603020202020204"/>
              </a:rPr>
              <a:pPr/>
              <a:t>9</a:t>
            </a:fld>
            <a:endParaRPr lang="fi-FI">
              <a:solidFill>
                <a:srgbClr val="90C226"/>
              </a:solidFill>
              <a:latin typeface="Trebuchet MS" panose="020B0603020202020204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Riitta 2019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433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514</Words>
  <Application>Microsoft Office PowerPoint</Application>
  <PresentationFormat>Laajakuva</PresentationFormat>
  <Paragraphs>166</Paragraphs>
  <Slides>17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6" baseType="lpstr">
      <vt:lpstr>Arial</vt:lpstr>
      <vt:lpstr>Calibri</vt:lpstr>
      <vt:lpstr>Courier New</vt:lpstr>
      <vt:lpstr>Symbol</vt:lpstr>
      <vt:lpstr>Times New Roman</vt:lpstr>
      <vt:lpstr>Trebuchet MS</vt:lpstr>
      <vt:lpstr>Wingdings</vt:lpstr>
      <vt:lpstr>Wingdings 3</vt:lpstr>
      <vt:lpstr>Pinta</vt:lpstr>
      <vt:lpstr>Kestävä kehitys metsäalalla</vt:lpstr>
      <vt:lpstr> Miksi ? </vt:lpstr>
      <vt:lpstr>Miksi  kestävä kehitys ?</vt:lpstr>
      <vt:lpstr>Ympäristöongelmia </vt:lpstr>
      <vt:lpstr>Ympäristöongelmia</vt:lpstr>
      <vt:lpstr>Kestävä kehitys..</vt:lpstr>
      <vt:lpstr>Kestävä kehitys..</vt:lpstr>
      <vt:lpstr>Kestävä kehitys..</vt:lpstr>
      <vt:lpstr>Kestävä kehitys..</vt:lpstr>
      <vt:lpstr>PowerPoint-esitys</vt:lpstr>
      <vt:lpstr>PowerPoint-esitys</vt:lpstr>
      <vt:lpstr>Ekologinen kestävä kehitys =luonto</vt:lpstr>
      <vt:lpstr>Ekologinen kestävä kehitys =luonto</vt:lpstr>
      <vt:lpstr>Taloudellinen kestävä kehitys     =raha</vt:lpstr>
      <vt:lpstr>Sosiaalinen ja kulttuurinen kestävä kehitys     = ihmisen hyvinvointi</vt:lpstr>
      <vt:lpstr>Sosiaalinen ja kulttuurinen kestävä kehitys     = ihmisen hyvinvointi</vt:lpstr>
      <vt:lpstr>Metsä on mahtava stressilääke </vt:lpstr>
    </vt:vector>
  </TitlesOfParts>
  <Company>Äänekosken ammatillisen koulutuksen 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Kestävä kehitys metsäalalla</dc:title>
  <dc:creator>Riitta Muittari</dc:creator>
  <cp:lastModifiedBy>Riitta Muittari</cp:lastModifiedBy>
  <cp:revision>45</cp:revision>
  <dcterms:created xsi:type="dcterms:W3CDTF">2019-01-02T07:08:42Z</dcterms:created>
  <dcterms:modified xsi:type="dcterms:W3CDTF">2019-01-11T06:29:49Z</dcterms:modified>
</cp:coreProperties>
</file>