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1" r:id="rId2"/>
    <p:sldMasterId id="2147483718" r:id="rId3"/>
  </p:sldMasterIdLst>
  <p:notesMasterIdLst>
    <p:notesMasterId r:id="rId91"/>
  </p:notesMasterIdLst>
  <p:handoutMasterIdLst>
    <p:handoutMasterId r:id="rId92"/>
  </p:handoutMasterIdLst>
  <p:sldIdLst>
    <p:sldId id="256" r:id="rId4"/>
    <p:sldId id="484" r:id="rId5"/>
    <p:sldId id="265" r:id="rId6"/>
    <p:sldId id="266" r:id="rId7"/>
    <p:sldId id="339" r:id="rId8"/>
    <p:sldId id="259" r:id="rId9"/>
    <p:sldId id="260" r:id="rId10"/>
    <p:sldId id="261" r:id="rId11"/>
    <p:sldId id="262" r:id="rId12"/>
    <p:sldId id="320" r:id="rId13"/>
    <p:sldId id="269" r:id="rId14"/>
    <p:sldId id="491" r:id="rId15"/>
    <p:sldId id="490" r:id="rId16"/>
    <p:sldId id="268" r:id="rId17"/>
    <p:sldId id="390" r:id="rId18"/>
    <p:sldId id="467" r:id="rId19"/>
    <p:sldId id="485" r:id="rId20"/>
    <p:sldId id="470" r:id="rId21"/>
    <p:sldId id="472" r:id="rId22"/>
    <p:sldId id="473" r:id="rId23"/>
    <p:sldId id="474" r:id="rId24"/>
    <p:sldId id="299" r:id="rId25"/>
    <p:sldId id="342" r:id="rId26"/>
    <p:sldId id="343" r:id="rId27"/>
    <p:sldId id="488" r:id="rId28"/>
    <p:sldId id="344" r:id="rId29"/>
    <p:sldId id="477" r:id="rId30"/>
    <p:sldId id="478" r:id="rId31"/>
    <p:sldId id="418" r:id="rId32"/>
    <p:sldId id="479" r:id="rId33"/>
    <p:sldId id="397" r:id="rId34"/>
    <p:sldId id="406" r:id="rId35"/>
    <p:sldId id="309" r:id="rId36"/>
    <p:sldId id="486" r:id="rId37"/>
    <p:sldId id="447" r:id="rId38"/>
    <p:sldId id="448" r:id="rId39"/>
    <p:sldId id="312" r:id="rId40"/>
    <p:sldId id="426" r:id="rId41"/>
    <p:sldId id="314" r:id="rId42"/>
    <p:sldId id="461" r:id="rId43"/>
    <p:sldId id="398" r:id="rId44"/>
    <p:sldId id="421" r:id="rId45"/>
    <p:sldId id="322" r:id="rId46"/>
    <p:sldId id="323" r:id="rId47"/>
    <p:sldId id="336" r:id="rId48"/>
    <p:sldId id="416" r:id="rId49"/>
    <p:sldId id="346" r:id="rId50"/>
    <p:sldId id="337" r:id="rId51"/>
    <p:sldId id="498" r:id="rId52"/>
    <p:sldId id="497" r:id="rId53"/>
    <p:sldId id="499" r:id="rId54"/>
    <p:sldId id="496" r:id="rId55"/>
    <p:sldId id="492" r:id="rId56"/>
    <p:sldId id="493" r:id="rId57"/>
    <p:sldId id="494" r:id="rId58"/>
    <p:sldId id="495" r:id="rId59"/>
    <p:sldId id="378" r:id="rId60"/>
    <p:sldId id="372" r:id="rId61"/>
    <p:sldId id="375" r:id="rId62"/>
    <p:sldId id="327" r:id="rId63"/>
    <p:sldId id="347" r:id="rId64"/>
    <p:sldId id="377" r:id="rId65"/>
    <p:sldId id="376" r:id="rId66"/>
    <p:sldId id="330" r:id="rId67"/>
    <p:sldId id="331" r:id="rId68"/>
    <p:sldId id="487" r:id="rId69"/>
    <p:sldId id="338" r:id="rId70"/>
    <p:sldId id="403" r:id="rId71"/>
    <p:sldId id="348" r:id="rId72"/>
    <p:sldId id="396" r:id="rId73"/>
    <p:sldId id="349" r:id="rId74"/>
    <p:sldId id="350" r:id="rId75"/>
    <p:sldId id="408" r:id="rId76"/>
    <p:sldId id="384" r:id="rId77"/>
    <p:sldId id="480" r:id="rId78"/>
    <p:sldId id="433" r:id="rId79"/>
    <p:sldId id="434" r:id="rId80"/>
    <p:sldId id="489" r:id="rId81"/>
    <p:sldId id="481" r:id="rId82"/>
    <p:sldId id="466" r:id="rId83"/>
    <p:sldId id="436" r:id="rId84"/>
    <p:sldId id="335" r:id="rId85"/>
    <p:sldId id="465" r:id="rId86"/>
    <p:sldId id="351" r:id="rId87"/>
    <p:sldId id="457" r:id="rId88"/>
    <p:sldId id="459" r:id="rId89"/>
    <p:sldId id="440" r:id="rId90"/>
  </p:sldIdLst>
  <p:sldSz cx="9144000" cy="6858000" type="screen4x3"/>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6439" autoAdjust="0"/>
  </p:normalViewPr>
  <p:slideViewPr>
    <p:cSldViewPr>
      <p:cViewPr varScale="1">
        <p:scale>
          <a:sx n="96" d="100"/>
          <a:sy n="96" d="100"/>
        </p:scale>
        <p:origin x="1578" y="78"/>
      </p:cViewPr>
      <p:guideLst>
        <p:guide orient="horz" pos="2160"/>
        <p:guide pos="2880"/>
      </p:guideLst>
    </p:cSldViewPr>
  </p:slideViewPr>
  <p:outlineViewPr>
    <p:cViewPr>
      <p:scale>
        <a:sx n="33" d="100"/>
        <a:sy n="33" d="100"/>
      </p:scale>
      <p:origin x="0" y="88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958" cy="49680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1098" y="0"/>
            <a:ext cx="2944958" cy="496809"/>
          </a:xfrm>
          <a:prstGeom prst="rect">
            <a:avLst/>
          </a:prstGeom>
        </p:spPr>
        <p:txBody>
          <a:bodyPr vert="horz" lIns="91440" tIns="45720" rIns="91440" bIns="45720" rtlCol="0"/>
          <a:lstStyle>
            <a:lvl1pPr algn="r">
              <a:defRPr sz="1200"/>
            </a:lvl1pPr>
          </a:lstStyle>
          <a:p>
            <a:fld id="{A069475E-8D0F-4200-8361-E3BDA7ECD69B}" type="datetimeFigureOut">
              <a:rPr lang="fi-FI" smtClean="0"/>
              <a:t>18.9.2018</a:t>
            </a:fld>
            <a:endParaRPr lang="fi-FI"/>
          </a:p>
        </p:txBody>
      </p:sp>
      <p:sp>
        <p:nvSpPr>
          <p:cNvPr id="4" name="Alatunnisteen paikkamerkki 3"/>
          <p:cNvSpPr>
            <a:spLocks noGrp="1"/>
          </p:cNvSpPr>
          <p:nvPr>
            <p:ph type="ftr" sz="quarter" idx="2"/>
          </p:nvPr>
        </p:nvSpPr>
        <p:spPr>
          <a:xfrm>
            <a:off x="0" y="9428242"/>
            <a:ext cx="2944958" cy="496809"/>
          </a:xfrm>
          <a:prstGeom prst="rect">
            <a:avLst/>
          </a:prstGeom>
        </p:spPr>
        <p:txBody>
          <a:bodyPr vert="horz" lIns="91440" tIns="45720" rIns="91440" bIns="45720" rtlCol="0" anchor="b"/>
          <a:lstStyle>
            <a:lvl1pPr algn="l">
              <a:defRPr sz="1200"/>
            </a:lvl1pPr>
          </a:lstStyle>
          <a:p>
            <a:r>
              <a:rPr lang="fi-FI" smtClean="0"/>
              <a:t>Riitta 2018</a:t>
            </a:r>
            <a:endParaRPr lang="fi-FI"/>
          </a:p>
        </p:txBody>
      </p:sp>
      <p:sp>
        <p:nvSpPr>
          <p:cNvPr id="5" name="Dian numeron paikkamerkki 4"/>
          <p:cNvSpPr>
            <a:spLocks noGrp="1"/>
          </p:cNvSpPr>
          <p:nvPr>
            <p:ph type="sldNum" sz="quarter" idx="3"/>
          </p:nvPr>
        </p:nvSpPr>
        <p:spPr>
          <a:xfrm>
            <a:off x="3851098" y="9428242"/>
            <a:ext cx="2944958" cy="496809"/>
          </a:xfrm>
          <a:prstGeom prst="rect">
            <a:avLst/>
          </a:prstGeom>
        </p:spPr>
        <p:txBody>
          <a:bodyPr vert="horz" lIns="91440" tIns="45720" rIns="91440" bIns="45720" rtlCol="0" anchor="b"/>
          <a:lstStyle>
            <a:lvl1pPr algn="r">
              <a:defRPr sz="1200"/>
            </a:lvl1pPr>
          </a:lstStyle>
          <a:p>
            <a:fld id="{C338D577-7DF0-4FD5-B167-F7D7F703CA96}" type="slidenum">
              <a:rPr lang="fi-FI" smtClean="0"/>
              <a:t>‹#›</a:t>
            </a:fld>
            <a:endParaRPr lang="fi-FI"/>
          </a:p>
        </p:txBody>
      </p:sp>
    </p:spTree>
    <p:extLst>
      <p:ext uri="{BB962C8B-B14F-4D97-AF65-F5344CB8AC3E}">
        <p14:creationId xmlns:p14="http://schemas.microsoft.com/office/powerpoint/2010/main" val="31681451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958" cy="49680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098" y="0"/>
            <a:ext cx="2944958" cy="496809"/>
          </a:xfrm>
          <a:prstGeom prst="rect">
            <a:avLst/>
          </a:prstGeom>
        </p:spPr>
        <p:txBody>
          <a:bodyPr vert="horz" lIns="91440" tIns="45720" rIns="91440" bIns="45720" rtlCol="0"/>
          <a:lstStyle>
            <a:lvl1pPr algn="r">
              <a:defRPr sz="1200"/>
            </a:lvl1pPr>
          </a:lstStyle>
          <a:p>
            <a:fld id="{D5071382-36C7-4335-9DFC-1BD7028D83D6}" type="datetimeFigureOut">
              <a:rPr lang="fi-FI" smtClean="0"/>
              <a:t>18.9.2018</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606" y="4715710"/>
            <a:ext cx="5438464" cy="4466511"/>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428242"/>
            <a:ext cx="2944958" cy="496809"/>
          </a:xfrm>
          <a:prstGeom prst="rect">
            <a:avLst/>
          </a:prstGeom>
        </p:spPr>
        <p:txBody>
          <a:bodyPr vert="horz" lIns="91440" tIns="45720" rIns="91440" bIns="45720" rtlCol="0" anchor="b"/>
          <a:lstStyle>
            <a:lvl1pPr algn="l">
              <a:defRPr sz="1200"/>
            </a:lvl1pPr>
          </a:lstStyle>
          <a:p>
            <a:r>
              <a:rPr lang="fi-FI" smtClean="0"/>
              <a:t>Riitta 2018</a:t>
            </a:r>
            <a:endParaRPr lang="fi-FI"/>
          </a:p>
        </p:txBody>
      </p:sp>
      <p:sp>
        <p:nvSpPr>
          <p:cNvPr id="7" name="Dian numeron paikkamerkki 6"/>
          <p:cNvSpPr>
            <a:spLocks noGrp="1"/>
          </p:cNvSpPr>
          <p:nvPr>
            <p:ph type="sldNum" sz="quarter" idx="5"/>
          </p:nvPr>
        </p:nvSpPr>
        <p:spPr>
          <a:xfrm>
            <a:off x="3851098" y="9428242"/>
            <a:ext cx="2944958" cy="496809"/>
          </a:xfrm>
          <a:prstGeom prst="rect">
            <a:avLst/>
          </a:prstGeom>
        </p:spPr>
        <p:txBody>
          <a:bodyPr vert="horz" lIns="91440" tIns="45720" rIns="91440" bIns="45720" rtlCol="0" anchor="b"/>
          <a:lstStyle>
            <a:lvl1pPr algn="r">
              <a:defRPr sz="1200"/>
            </a:lvl1pPr>
          </a:lstStyle>
          <a:p>
            <a:fld id="{6BFC8BAB-7C71-4E0A-8DDE-396ECE9D4D99}" type="slidenum">
              <a:rPr lang="fi-FI" smtClean="0"/>
              <a:t>‹#›</a:t>
            </a:fld>
            <a:endParaRPr lang="fi-FI"/>
          </a:p>
        </p:txBody>
      </p:sp>
    </p:spTree>
    <p:extLst>
      <p:ext uri="{BB962C8B-B14F-4D97-AF65-F5344CB8AC3E}">
        <p14:creationId xmlns:p14="http://schemas.microsoft.com/office/powerpoint/2010/main" val="1505472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6BFC8BAB-7C71-4E0A-8DDE-396ECE9D4D99}" type="slidenum">
              <a:rPr lang="fi-FI" smtClean="0"/>
              <a:t>3</a:t>
            </a:fld>
            <a:endParaRPr lang="fi-FI"/>
          </a:p>
        </p:txBody>
      </p:sp>
      <p:sp>
        <p:nvSpPr>
          <p:cNvPr id="5" name="Alatunnisteen paikkamerkki 4"/>
          <p:cNvSpPr>
            <a:spLocks noGrp="1"/>
          </p:cNvSpPr>
          <p:nvPr>
            <p:ph type="ftr" sz="quarter" idx="11"/>
          </p:nvPr>
        </p:nvSpPr>
        <p:spPr/>
        <p:txBody>
          <a:bodyPr/>
          <a:lstStyle/>
          <a:p>
            <a:r>
              <a:rPr lang="fi-FI" smtClean="0"/>
              <a:t>Riitta 2018</a:t>
            </a:r>
            <a:endParaRPr lang="fi-FI"/>
          </a:p>
        </p:txBody>
      </p:sp>
    </p:spTree>
    <p:extLst>
      <p:ext uri="{BB962C8B-B14F-4D97-AF65-F5344CB8AC3E}">
        <p14:creationId xmlns:p14="http://schemas.microsoft.com/office/powerpoint/2010/main" val="318667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6BFC8BAB-7C71-4E0A-8DDE-396ECE9D4D99}" type="slidenum">
              <a:rPr lang="fi-FI" smtClean="0"/>
              <a:t>20</a:t>
            </a:fld>
            <a:endParaRPr lang="fi-FI"/>
          </a:p>
        </p:txBody>
      </p:sp>
      <p:sp>
        <p:nvSpPr>
          <p:cNvPr id="5" name="Alatunnisteen paikkamerkki 4"/>
          <p:cNvSpPr>
            <a:spLocks noGrp="1"/>
          </p:cNvSpPr>
          <p:nvPr>
            <p:ph type="ftr" sz="quarter" idx="11"/>
          </p:nvPr>
        </p:nvSpPr>
        <p:spPr/>
        <p:txBody>
          <a:bodyPr/>
          <a:lstStyle/>
          <a:p>
            <a:r>
              <a:rPr lang="fi-FI" smtClean="0"/>
              <a:t>Riitta 2018</a:t>
            </a:r>
            <a:endParaRPr lang="fi-FI"/>
          </a:p>
        </p:txBody>
      </p:sp>
    </p:spTree>
    <p:extLst>
      <p:ext uri="{BB962C8B-B14F-4D97-AF65-F5344CB8AC3E}">
        <p14:creationId xmlns:p14="http://schemas.microsoft.com/office/powerpoint/2010/main" val="163151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6BFC8BAB-7C71-4E0A-8DDE-396ECE9D4D99}" type="slidenum">
              <a:rPr lang="fi-FI" smtClean="0"/>
              <a:t>85</a:t>
            </a:fld>
            <a:endParaRPr lang="fi-FI"/>
          </a:p>
        </p:txBody>
      </p:sp>
      <p:sp>
        <p:nvSpPr>
          <p:cNvPr id="5" name="Alatunnisteen paikkamerkki 4"/>
          <p:cNvSpPr>
            <a:spLocks noGrp="1"/>
          </p:cNvSpPr>
          <p:nvPr>
            <p:ph type="ftr" sz="quarter" idx="11"/>
          </p:nvPr>
        </p:nvSpPr>
        <p:spPr/>
        <p:txBody>
          <a:bodyPr/>
          <a:lstStyle/>
          <a:p>
            <a:r>
              <a:rPr lang="fi-FI" smtClean="0"/>
              <a:t>Riitta 2018</a:t>
            </a:r>
            <a:endParaRPr lang="fi-FI"/>
          </a:p>
        </p:txBody>
      </p:sp>
    </p:spTree>
    <p:extLst>
      <p:ext uri="{BB962C8B-B14F-4D97-AF65-F5344CB8AC3E}">
        <p14:creationId xmlns:p14="http://schemas.microsoft.com/office/powerpoint/2010/main" val="272291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8ED40206-939C-4B73-93DF-7988321BD766}"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315425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DCEAA7B-C743-442D-8115-C4AFEDE60D5B}"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26037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AF87E6AC-B92A-47CD-BCB8-3931A1EDB22D}"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15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472DDD29-DEDF-4540-8822-AC534FF514A4}"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667240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FB53D749-C8E5-4450-86E7-5BE91B76166A}"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87568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35A7E9F7-DA6A-4465-A14D-2EB5535759AC}"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631474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5D424813-FF13-4318-B9C9-1ADEC516A13F}"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2432406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D2079644-3EBA-496A-B31E-450343247A25}"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2766686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90B8B245-BE01-4D62-B84C-48719723F13F}"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229106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4466628-BD7B-49E6-87C6-73FF7626673A}"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3017454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fi-FI" smtClean="0"/>
              <a:t>Muokkaa perustyyl. napsautt.</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877BB8A0-2726-4342-A36C-34AACBCA8187}"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328587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B67BA74-323E-402F-9A61-559B87D907E3}"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892638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A0AEBE19-7B09-43FE-84C1-D7946657E4BB}" type="datetime1">
              <a:rPr lang="fi-FI" smtClean="0"/>
              <a:t>18.9.2018</a:t>
            </a:fld>
            <a:endParaRPr lang="fi-FI"/>
          </a:p>
        </p:txBody>
      </p:sp>
      <p:sp>
        <p:nvSpPr>
          <p:cNvPr id="6" name="Footer Placeholder 5"/>
          <p:cNvSpPr>
            <a:spLocks noGrp="1"/>
          </p:cNvSpPr>
          <p:nvPr>
            <p:ph type="ftr" sz="quarter" idx="11"/>
          </p:nvPr>
        </p:nvSpPr>
        <p:spPr/>
        <p:txBody>
          <a:bodyPr/>
          <a:lstStyle/>
          <a:p>
            <a:r>
              <a:rPr lang="fi-FI" smtClean="0"/>
              <a:t>Riitta 2016</a:t>
            </a:r>
            <a:endParaRPr lang="fi-FI"/>
          </a:p>
        </p:txBody>
      </p:sp>
      <p:sp>
        <p:nvSpPr>
          <p:cNvPr id="7" name="Slide Number Placeholder 6"/>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926888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smtClean="0"/>
              <a:t>Muokkaa tekstin perustyylejä</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smtClean="0"/>
              <a:t>Muokkaa tekstin perustyylejä</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81EC4E71-2276-4AF5-8D96-470685017E96}" type="datetime1">
              <a:rPr lang="fi-FI" smtClean="0"/>
              <a:t>18.9.2018</a:t>
            </a:fld>
            <a:endParaRPr lang="fi-FI"/>
          </a:p>
        </p:txBody>
      </p:sp>
      <p:sp>
        <p:nvSpPr>
          <p:cNvPr id="8" name="Footer Placeholder 7"/>
          <p:cNvSpPr>
            <a:spLocks noGrp="1"/>
          </p:cNvSpPr>
          <p:nvPr>
            <p:ph type="ftr" sz="quarter" idx="11"/>
          </p:nvPr>
        </p:nvSpPr>
        <p:spPr/>
        <p:txBody>
          <a:bodyPr/>
          <a:lstStyle/>
          <a:p>
            <a:r>
              <a:rPr lang="fi-FI" smtClean="0"/>
              <a:t>Riitta 2016</a:t>
            </a:r>
            <a:endParaRPr lang="fi-FI"/>
          </a:p>
        </p:txBody>
      </p:sp>
      <p:sp>
        <p:nvSpPr>
          <p:cNvPr id="9" name="Slide Number Placeholder 8"/>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1682028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C4230599-FAA6-4718-A5BD-E2199FCD72D9}" type="datetime1">
              <a:rPr lang="fi-FI" smtClean="0"/>
              <a:t>18.9.2018</a:t>
            </a:fld>
            <a:endParaRPr lang="fi-FI"/>
          </a:p>
        </p:txBody>
      </p:sp>
      <p:sp>
        <p:nvSpPr>
          <p:cNvPr id="4" name="Footer Placeholder 3"/>
          <p:cNvSpPr>
            <a:spLocks noGrp="1"/>
          </p:cNvSpPr>
          <p:nvPr>
            <p:ph type="ftr" sz="quarter" idx="11"/>
          </p:nvPr>
        </p:nvSpPr>
        <p:spPr/>
        <p:txBody>
          <a:bodyPr/>
          <a:lstStyle/>
          <a:p>
            <a:r>
              <a:rPr lang="fi-FI" smtClean="0"/>
              <a:t>Riitta 2016</a:t>
            </a:r>
            <a:endParaRPr lang="fi-FI"/>
          </a:p>
        </p:txBody>
      </p:sp>
      <p:sp>
        <p:nvSpPr>
          <p:cNvPr id="5" name="Slide Number Placeholder 4"/>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265773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33994-026D-4247-A40F-C77E3F998B2D}" type="datetime1">
              <a:rPr lang="fi-FI" smtClean="0"/>
              <a:t>18.9.2018</a:t>
            </a:fld>
            <a:endParaRPr lang="fi-FI"/>
          </a:p>
        </p:txBody>
      </p:sp>
      <p:sp>
        <p:nvSpPr>
          <p:cNvPr id="3" name="Footer Placeholder 2"/>
          <p:cNvSpPr>
            <a:spLocks noGrp="1"/>
          </p:cNvSpPr>
          <p:nvPr>
            <p:ph type="ftr" sz="quarter" idx="11"/>
          </p:nvPr>
        </p:nvSpPr>
        <p:spPr/>
        <p:txBody>
          <a:bodyPr/>
          <a:lstStyle/>
          <a:p>
            <a:r>
              <a:rPr lang="fi-FI" smtClean="0"/>
              <a:t>Riitta 2016</a:t>
            </a:r>
            <a:endParaRPr lang="fi-FI"/>
          </a:p>
        </p:txBody>
      </p:sp>
      <p:sp>
        <p:nvSpPr>
          <p:cNvPr id="4" name="Slide Number Placeholder 3"/>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2251964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fi-FI" smtClean="0"/>
              <a:t>Muokkaa perustyyl. napsautt.</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fi-FI" smtClean="0"/>
              <a:t>Muokkaa tekstin perustyylejä</a:t>
            </a:r>
          </a:p>
        </p:txBody>
      </p:sp>
      <p:sp>
        <p:nvSpPr>
          <p:cNvPr id="5" name="Date Placeholder 4"/>
          <p:cNvSpPr>
            <a:spLocks noGrp="1"/>
          </p:cNvSpPr>
          <p:nvPr>
            <p:ph type="dt" sz="half" idx="10"/>
          </p:nvPr>
        </p:nvSpPr>
        <p:spPr/>
        <p:txBody>
          <a:bodyPr/>
          <a:lstStyle/>
          <a:p>
            <a:fld id="{C5F032BF-6AD3-4354-9E61-9FB91BD3DB0C}" type="datetime1">
              <a:rPr lang="fi-FI" smtClean="0"/>
              <a:t>18.9.2018</a:t>
            </a:fld>
            <a:endParaRPr lang="fi-FI"/>
          </a:p>
        </p:txBody>
      </p:sp>
      <p:sp>
        <p:nvSpPr>
          <p:cNvPr id="6" name="Footer Placeholder 5"/>
          <p:cNvSpPr>
            <a:spLocks noGrp="1"/>
          </p:cNvSpPr>
          <p:nvPr>
            <p:ph type="ftr" sz="quarter" idx="11"/>
          </p:nvPr>
        </p:nvSpPr>
        <p:spPr/>
        <p:txBody>
          <a:bodyPr/>
          <a:lstStyle/>
          <a:p>
            <a:r>
              <a:rPr lang="fi-FI" smtClean="0"/>
              <a:t>Riitta 2016</a:t>
            </a:r>
            <a:endParaRPr lang="fi-FI"/>
          </a:p>
        </p:txBody>
      </p:sp>
      <p:sp>
        <p:nvSpPr>
          <p:cNvPr id="7" name="Slide Number Placeholder 6"/>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2035693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smtClean="0"/>
              <a:t>Muokkaa tekstin perustyylejä</a:t>
            </a:r>
          </a:p>
        </p:txBody>
      </p:sp>
      <p:sp>
        <p:nvSpPr>
          <p:cNvPr id="5" name="Date Placeholder 4"/>
          <p:cNvSpPr>
            <a:spLocks noGrp="1"/>
          </p:cNvSpPr>
          <p:nvPr>
            <p:ph type="dt" sz="half" idx="10"/>
          </p:nvPr>
        </p:nvSpPr>
        <p:spPr/>
        <p:txBody>
          <a:bodyPr/>
          <a:lstStyle/>
          <a:p>
            <a:fld id="{04DB7257-06FD-408A-8579-ACABBD4C9766}" type="datetime1">
              <a:rPr lang="fi-FI" smtClean="0"/>
              <a:t>18.9.2018</a:t>
            </a:fld>
            <a:endParaRPr lang="fi-FI"/>
          </a:p>
        </p:txBody>
      </p:sp>
      <p:sp>
        <p:nvSpPr>
          <p:cNvPr id="6" name="Footer Placeholder 5"/>
          <p:cNvSpPr>
            <a:spLocks noGrp="1"/>
          </p:cNvSpPr>
          <p:nvPr>
            <p:ph type="ftr" sz="quarter" idx="11"/>
          </p:nvPr>
        </p:nvSpPr>
        <p:spPr/>
        <p:txBody>
          <a:bodyPr/>
          <a:lstStyle/>
          <a:p>
            <a:r>
              <a:rPr lang="fi-FI" smtClean="0"/>
              <a:t>Riitta 2016</a:t>
            </a:r>
            <a:endParaRPr lang="fi-FI"/>
          </a:p>
        </p:txBody>
      </p:sp>
      <p:sp>
        <p:nvSpPr>
          <p:cNvPr id="7" name="Slide Number Placeholder 6"/>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3266938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fi-FI" smtClean="0"/>
              <a:t>Muokkaa perustyyl. napsautt.</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44F8B227-E687-4510-AF2A-26E1081E59E0}"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13694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E6AA0823-9EEF-4213-8368-E91145F8EBB2}"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585333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fi-FI" smtClean="0"/>
              <a:t>Muokkaa perustyyl. napsautt.</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3BA13455-D21C-4F88-A1EA-9515151374F1}"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629695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6E6AD86A-4AB2-4BD2-906D-152BF1068138}"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0456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AA68C2A8-638B-4BE9-BDEB-749A966C0F6D}"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118484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21ED268D-CCC3-456B-B6A9-C0B5894C9F40}"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300143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694BBA9-3365-4A0C-A278-3929BAABEB5A}"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4003147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345B8138-5CFE-4E5B-B7C8-0A4A816B0614}" type="datetime1">
              <a:rPr lang="fi-FI" smtClean="0"/>
              <a:t>18.9.2018</a:t>
            </a:fld>
            <a:endParaRPr lang="fi-FI"/>
          </a:p>
        </p:txBody>
      </p:sp>
      <p:sp>
        <p:nvSpPr>
          <p:cNvPr id="5" name="Footer Placeholder 4"/>
          <p:cNvSpPr>
            <a:spLocks noGrp="1"/>
          </p:cNvSpPr>
          <p:nvPr>
            <p:ph type="ftr" sz="quarter" idx="11"/>
          </p:nvPr>
        </p:nvSpPr>
        <p:spPr/>
        <p:txBody>
          <a:bodyPr/>
          <a:lstStyle/>
          <a:p>
            <a:r>
              <a:rPr lang="fi-FI" smtClean="0"/>
              <a:t>Riitta 2016</a:t>
            </a:r>
            <a:endParaRPr lang="fi-FI"/>
          </a:p>
        </p:txBody>
      </p:sp>
      <p:sp>
        <p:nvSpPr>
          <p:cNvPr id="6" name="Slide Number Placeholder 5"/>
          <p:cNvSpPr>
            <a:spLocks noGrp="1"/>
          </p:cNvSpPr>
          <p:nvPr>
            <p:ph type="sldNum" sz="quarter" idx="12"/>
          </p:nvPr>
        </p:nvSpPr>
        <p:spPr/>
        <p:txBody>
          <a:bodyPr/>
          <a:lstStyle/>
          <a:p>
            <a:fld id="{2B69DE03-3290-4100-8F21-7B460BD796D5}" type="slidenum">
              <a:rPr lang="fi-FI" smtClean="0"/>
              <a:t>‹#›</a:t>
            </a:fld>
            <a:endParaRPr lang="fi-FI"/>
          </a:p>
        </p:txBody>
      </p:sp>
    </p:spTree>
    <p:extLst>
      <p:ext uri="{BB962C8B-B14F-4D97-AF65-F5344CB8AC3E}">
        <p14:creationId xmlns:p14="http://schemas.microsoft.com/office/powerpoint/2010/main" val="1173849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9144000" cy="6865938"/>
            <a:chOff x="0" y="-8467"/>
            <a:chExt cx="12192000" cy="6866467"/>
          </a:xfrm>
        </p:grpSpPr>
        <p:cxnSp>
          <p:nvCxnSpPr>
            <p:cNvPr id="5" name="Straight Connector 31"/>
            <p:cNvCxnSpPr/>
            <p:nvPr/>
          </p:nvCxnSpPr>
          <p:spPr>
            <a:xfrm>
              <a:off x="9370484"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5267" y="3681168"/>
              <a:ext cx="476461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p:cNvSpPr/>
            <p:nvPr/>
          </p:nvSpPr>
          <p:spPr>
            <a:xfrm>
              <a:off x="8932333" y="3047706"/>
              <a:ext cx="325966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p:cNvSpPr/>
            <p:nvPr/>
          </p:nvSpPr>
          <p:spPr>
            <a:xfrm>
              <a:off x="10371667" y="3589086"/>
              <a:ext cx="181821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p:cNvSpPr/>
            <p:nvPr/>
          </p:nvSpPr>
          <p:spPr>
            <a:xfrm rot="10800000">
              <a:off x="0" y="-528"/>
              <a:ext cx="84243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30300" y="4050834"/>
            <a:ext cx="5825202" cy="1096899"/>
          </a:xfrm>
        </p:spPr>
        <p:txBody>
          <a:bodyPr/>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smtClean="0"/>
              <a:t>Muokkaa alaotsikon perustyyliä napsautt.</a:t>
            </a:r>
            <a:endParaRPr lang="en-US" dirty="0"/>
          </a:p>
        </p:txBody>
      </p:sp>
      <p:sp>
        <p:nvSpPr>
          <p:cNvPr id="15" name="Date Placeholder 3"/>
          <p:cNvSpPr>
            <a:spLocks noGrp="1"/>
          </p:cNvSpPr>
          <p:nvPr>
            <p:ph type="dt" sz="half" idx="10"/>
          </p:nvPr>
        </p:nvSpPr>
        <p:spPr/>
        <p:txBody>
          <a:bodyPr/>
          <a:lstStyle>
            <a:lvl1pPr>
              <a:defRPr/>
            </a:lvl1pPr>
          </a:lstStyle>
          <a:p>
            <a:pPr>
              <a:defRPr/>
            </a:pPr>
            <a:fld id="{BCC8B1BC-6369-4339-9878-3F9973FE02F6}" type="datetime1">
              <a:rPr lang="fi-FI" smtClean="0"/>
              <a:t>18.9.2018</a:t>
            </a:fld>
            <a:endParaRPr lang="fi-FI"/>
          </a:p>
        </p:txBody>
      </p:sp>
      <p:sp>
        <p:nvSpPr>
          <p:cNvPr id="16" name="Footer Placeholder 4"/>
          <p:cNvSpPr>
            <a:spLocks noGrp="1"/>
          </p:cNvSpPr>
          <p:nvPr>
            <p:ph type="ftr" sz="quarter" idx="11"/>
          </p:nvPr>
        </p:nvSpPr>
        <p:spPr/>
        <p:txBody>
          <a:bodyPr/>
          <a:lstStyle>
            <a:lvl1pPr>
              <a:defRPr/>
            </a:lvl1pPr>
          </a:lstStyle>
          <a:p>
            <a:pPr>
              <a:defRPr/>
            </a:pPr>
            <a:r>
              <a:rPr lang="fi-FI"/>
              <a:t>Riitta 2016</a:t>
            </a:r>
          </a:p>
        </p:txBody>
      </p:sp>
      <p:sp>
        <p:nvSpPr>
          <p:cNvPr id="17" name="Slide Number Placeholder 5"/>
          <p:cNvSpPr>
            <a:spLocks noGrp="1"/>
          </p:cNvSpPr>
          <p:nvPr>
            <p:ph type="sldNum" sz="quarter" idx="12"/>
          </p:nvPr>
        </p:nvSpPr>
        <p:spPr/>
        <p:txBody>
          <a:bodyPr/>
          <a:lstStyle>
            <a:lvl1pPr>
              <a:defRPr/>
            </a:lvl1pPr>
          </a:lstStyle>
          <a:p>
            <a:pPr>
              <a:defRPr/>
            </a:pPr>
            <a:fld id="{6C45F7F6-DA99-484E-AFFC-952532ECF861}" type="slidenum">
              <a:rPr lang="fi-FI"/>
              <a:pPr>
                <a:defRPr/>
              </a:pPr>
              <a:t>‹#›</a:t>
            </a:fld>
            <a:endParaRPr lang="fi-FI"/>
          </a:p>
        </p:txBody>
      </p:sp>
    </p:spTree>
    <p:extLst>
      <p:ext uri="{BB962C8B-B14F-4D97-AF65-F5344CB8AC3E}">
        <p14:creationId xmlns:p14="http://schemas.microsoft.com/office/powerpoint/2010/main" val="3408056301"/>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lvl1pPr>
              <a:defRPr/>
            </a:lvl1pPr>
          </a:lstStyle>
          <a:p>
            <a:pPr>
              <a:defRPr/>
            </a:pPr>
            <a:fld id="{BBEE57F8-5206-4A46-B34A-4F64AC56938B}"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B50F8986-E903-45D8-9293-308E2D763157}" type="slidenum">
              <a:rPr lang="fi-FI"/>
              <a:pPr>
                <a:defRPr/>
              </a:pPr>
              <a:t>‹#›</a:t>
            </a:fld>
            <a:endParaRPr lang="fi-FI"/>
          </a:p>
        </p:txBody>
      </p:sp>
    </p:spTree>
    <p:extLst>
      <p:ext uri="{BB962C8B-B14F-4D97-AF65-F5344CB8AC3E}">
        <p14:creationId xmlns:p14="http://schemas.microsoft.com/office/powerpoint/2010/main" val="953636499"/>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fi-FI" smtClean="0"/>
              <a:t>Muokkaa perustyyl. napsautt.</a:t>
            </a:r>
            <a:endParaRPr lang="en-US" dirty="0"/>
          </a:p>
        </p:txBody>
      </p:sp>
      <p:sp>
        <p:nvSpPr>
          <p:cNvPr id="3" name="Text Placeholder 2"/>
          <p:cNvSpPr>
            <a:spLocks noGrp="1"/>
          </p:cNvSpPr>
          <p:nvPr>
            <p:ph type="body" idx="1"/>
          </p:nvPr>
        </p:nvSpPr>
        <p:spPr>
          <a:xfrm>
            <a:off x="508001" y="4527448"/>
            <a:ext cx="6447501" cy="860400"/>
          </a:xfrm>
        </p:spPr>
        <p:txBody>
          <a:bodyPr/>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lvl1pPr>
              <a:defRPr/>
            </a:lvl1pPr>
          </a:lstStyle>
          <a:p>
            <a:pPr>
              <a:defRPr/>
            </a:pPr>
            <a:fld id="{04020B88-D1EB-488A-BC46-31CDB1E88CDE}"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77BBE6BD-7F89-4035-8765-863FBF7F1865}" type="slidenum">
              <a:rPr lang="fi-FI"/>
              <a:pPr>
                <a:defRPr/>
              </a:pPr>
              <a:t>‹#›</a:t>
            </a:fld>
            <a:endParaRPr lang="fi-FI"/>
          </a:p>
        </p:txBody>
      </p:sp>
    </p:spTree>
    <p:extLst>
      <p:ext uri="{BB962C8B-B14F-4D97-AF65-F5344CB8AC3E}">
        <p14:creationId xmlns:p14="http://schemas.microsoft.com/office/powerpoint/2010/main" val="1155801177"/>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3"/>
          <p:cNvSpPr>
            <a:spLocks noGrp="1"/>
          </p:cNvSpPr>
          <p:nvPr>
            <p:ph type="dt" sz="half" idx="10"/>
          </p:nvPr>
        </p:nvSpPr>
        <p:spPr/>
        <p:txBody>
          <a:bodyPr/>
          <a:lstStyle>
            <a:lvl1pPr>
              <a:defRPr/>
            </a:lvl1pPr>
          </a:lstStyle>
          <a:p>
            <a:pPr>
              <a:defRPr/>
            </a:pPr>
            <a:fld id="{78842832-267C-42DD-8157-E2F57A830A89}" type="datetime1">
              <a:rPr lang="fi-FI" smtClean="0"/>
              <a:t>18.9.2018</a:t>
            </a:fld>
            <a:endParaRPr lang="fi-FI"/>
          </a:p>
        </p:txBody>
      </p:sp>
      <p:sp>
        <p:nvSpPr>
          <p:cNvPr id="6" name="Footer Placeholder 4"/>
          <p:cNvSpPr>
            <a:spLocks noGrp="1"/>
          </p:cNvSpPr>
          <p:nvPr>
            <p:ph type="ftr" sz="quarter" idx="11"/>
          </p:nvPr>
        </p:nvSpPr>
        <p:spPr/>
        <p:txBody>
          <a:bodyPr/>
          <a:lstStyle>
            <a:lvl1pPr>
              <a:defRPr/>
            </a:lvl1pPr>
          </a:lstStyle>
          <a:p>
            <a:pPr>
              <a:defRPr/>
            </a:pPr>
            <a:r>
              <a:rPr lang="fi-FI"/>
              <a:t>Riitta 2016</a:t>
            </a:r>
          </a:p>
        </p:txBody>
      </p:sp>
      <p:sp>
        <p:nvSpPr>
          <p:cNvPr id="7" name="Slide Number Placeholder 5"/>
          <p:cNvSpPr>
            <a:spLocks noGrp="1"/>
          </p:cNvSpPr>
          <p:nvPr>
            <p:ph type="sldNum" sz="quarter" idx="12"/>
          </p:nvPr>
        </p:nvSpPr>
        <p:spPr/>
        <p:txBody>
          <a:bodyPr/>
          <a:lstStyle>
            <a:lvl1pPr>
              <a:defRPr/>
            </a:lvl1pPr>
          </a:lstStyle>
          <a:p>
            <a:pPr>
              <a:defRPr/>
            </a:pPr>
            <a:fld id="{743F9E61-4842-4EF8-99DD-233484153D48}" type="slidenum">
              <a:rPr lang="fi-FI"/>
              <a:pPr>
                <a:defRPr/>
              </a:pPr>
              <a:t>‹#›</a:t>
            </a:fld>
            <a:endParaRPr lang="fi-FI"/>
          </a:p>
        </p:txBody>
      </p:sp>
    </p:spTree>
    <p:extLst>
      <p:ext uri="{BB962C8B-B14F-4D97-AF65-F5344CB8AC3E}">
        <p14:creationId xmlns:p14="http://schemas.microsoft.com/office/powerpoint/2010/main" val="222867853"/>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smtClean="0"/>
              <a:t>Muokkaa tekstin perustyylejä</a:t>
            </a:r>
          </a:p>
        </p:txBody>
      </p:sp>
      <p:sp>
        <p:nvSpPr>
          <p:cNvPr id="4" name="Content Placeholder 3"/>
          <p:cNvSpPr>
            <a:spLocks noGrp="1"/>
          </p:cNvSpPr>
          <p:nvPr>
            <p:ph sz="half" idx="2"/>
          </p:nvPr>
        </p:nvSpPr>
        <p:spPr>
          <a:xfrm>
            <a:off x="506809" y="2737246"/>
            <a:ext cx="3139217" cy="3304117"/>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smtClean="0"/>
              <a:t>Muokkaa tekstin perustyylejä</a:t>
            </a:r>
          </a:p>
        </p:txBody>
      </p:sp>
      <p:sp>
        <p:nvSpPr>
          <p:cNvPr id="6" name="Content Placeholder 5"/>
          <p:cNvSpPr>
            <a:spLocks noGrp="1"/>
          </p:cNvSpPr>
          <p:nvPr>
            <p:ph sz="quarter" idx="4"/>
          </p:nvPr>
        </p:nvSpPr>
        <p:spPr>
          <a:xfrm>
            <a:off x="3816288" y="2737246"/>
            <a:ext cx="3139213" cy="3304117"/>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3"/>
          <p:cNvSpPr>
            <a:spLocks noGrp="1"/>
          </p:cNvSpPr>
          <p:nvPr>
            <p:ph type="dt" sz="half" idx="10"/>
          </p:nvPr>
        </p:nvSpPr>
        <p:spPr/>
        <p:txBody>
          <a:bodyPr/>
          <a:lstStyle>
            <a:lvl1pPr>
              <a:defRPr/>
            </a:lvl1pPr>
          </a:lstStyle>
          <a:p>
            <a:pPr>
              <a:defRPr/>
            </a:pPr>
            <a:fld id="{4F428DB2-F27C-4E57-B60E-34D7EE812DFB}" type="datetime1">
              <a:rPr lang="fi-FI" smtClean="0"/>
              <a:t>18.9.2018</a:t>
            </a:fld>
            <a:endParaRPr lang="fi-FI"/>
          </a:p>
        </p:txBody>
      </p:sp>
      <p:sp>
        <p:nvSpPr>
          <p:cNvPr id="8" name="Footer Placeholder 4"/>
          <p:cNvSpPr>
            <a:spLocks noGrp="1"/>
          </p:cNvSpPr>
          <p:nvPr>
            <p:ph type="ftr" sz="quarter" idx="11"/>
          </p:nvPr>
        </p:nvSpPr>
        <p:spPr/>
        <p:txBody>
          <a:bodyPr/>
          <a:lstStyle>
            <a:lvl1pPr>
              <a:defRPr/>
            </a:lvl1pPr>
          </a:lstStyle>
          <a:p>
            <a:pPr>
              <a:defRPr/>
            </a:pPr>
            <a:r>
              <a:rPr lang="fi-FI"/>
              <a:t>Riitta 2016</a:t>
            </a:r>
          </a:p>
        </p:txBody>
      </p:sp>
      <p:sp>
        <p:nvSpPr>
          <p:cNvPr id="9" name="Slide Number Placeholder 5"/>
          <p:cNvSpPr>
            <a:spLocks noGrp="1"/>
          </p:cNvSpPr>
          <p:nvPr>
            <p:ph type="sldNum" sz="quarter" idx="12"/>
          </p:nvPr>
        </p:nvSpPr>
        <p:spPr/>
        <p:txBody>
          <a:bodyPr/>
          <a:lstStyle>
            <a:lvl1pPr>
              <a:defRPr/>
            </a:lvl1pPr>
          </a:lstStyle>
          <a:p>
            <a:pPr>
              <a:defRPr/>
            </a:pPr>
            <a:fld id="{E60DA313-F65A-472A-B254-EA3A35232D28}" type="slidenum">
              <a:rPr lang="fi-FI"/>
              <a:pPr>
                <a:defRPr/>
              </a:pPr>
              <a:t>‹#›</a:t>
            </a:fld>
            <a:endParaRPr lang="fi-FI"/>
          </a:p>
        </p:txBody>
      </p:sp>
    </p:spTree>
    <p:extLst>
      <p:ext uri="{BB962C8B-B14F-4D97-AF65-F5344CB8AC3E}">
        <p14:creationId xmlns:p14="http://schemas.microsoft.com/office/powerpoint/2010/main" val="1696672818"/>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fi-FI" smtClean="0"/>
              <a:t>Muokkaa perustyyl. napsautt.</a:t>
            </a:r>
            <a:endParaRPr lang="en-US" dirty="0"/>
          </a:p>
        </p:txBody>
      </p:sp>
      <p:sp>
        <p:nvSpPr>
          <p:cNvPr id="3" name="Date Placeholder 3"/>
          <p:cNvSpPr>
            <a:spLocks noGrp="1"/>
          </p:cNvSpPr>
          <p:nvPr>
            <p:ph type="dt" sz="half" idx="10"/>
          </p:nvPr>
        </p:nvSpPr>
        <p:spPr/>
        <p:txBody>
          <a:bodyPr/>
          <a:lstStyle>
            <a:lvl1pPr>
              <a:defRPr/>
            </a:lvl1pPr>
          </a:lstStyle>
          <a:p>
            <a:pPr>
              <a:defRPr/>
            </a:pPr>
            <a:fld id="{5DB781BD-17F1-4FB3-8919-418625D37140}" type="datetime1">
              <a:rPr lang="fi-FI" smtClean="0"/>
              <a:t>18.9.2018</a:t>
            </a:fld>
            <a:endParaRPr lang="fi-FI"/>
          </a:p>
        </p:txBody>
      </p:sp>
      <p:sp>
        <p:nvSpPr>
          <p:cNvPr id="4" name="Footer Placeholder 4"/>
          <p:cNvSpPr>
            <a:spLocks noGrp="1"/>
          </p:cNvSpPr>
          <p:nvPr>
            <p:ph type="ftr" sz="quarter" idx="11"/>
          </p:nvPr>
        </p:nvSpPr>
        <p:spPr/>
        <p:txBody>
          <a:bodyPr/>
          <a:lstStyle>
            <a:lvl1pPr>
              <a:defRPr/>
            </a:lvl1pPr>
          </a:lstStyle>
          <a:p>
            <a:pPr>
              <a:defRPr/>
            </a:pPr>
            <a:r>
              <a:rPr lang="fi-FI"/>
              <a:t>Riitta 2016</a:t>
            </a:r>
          </a:p>
        </p:txBody>
      </p:sp>
      <p:sp>
        <p:nvSpPr>
          <p:cNvPr id="5" name="Slide Number Placeholder 5"/>
          <p:cNvSpPr>
            <a:spLocks noGrp="1"/>
          </p:cNvSpPr>
          <p:nvPr>
            <p:ph type="sldNum" sz="quarter" idx="12"/>
          </p:nvPr>
        </p:nvSpPr>
        <p:spPr/>
        <p:txBody>
          <a:bodyPr/>
          <a:lstStyle>
            <a:lvl1pPr>
              <a:defRPr/>
            </a:lvl1pPr>
          </a:lstStyle>
          <a:p>
            <a:pPr>
              <a:defRPr/>
            </a:pPr>
            <a:fld id="{1AAFCCD5-9806-4BF4-BFC3-7B07E061758C}" type="slidenum">
              <a:rPr lang="fi-FI"/>
              <a:pPr>
                <a:defRPr/>
              </a:pPr>
              <a:t>‹#›</a:t>
            </a:fld>
            <a:endParaRPr lang="fi-FI"/>
          </a:p>
        </p:txBody>
      </p:sp>
    </p:spTree>
    <p:extLst>
      <p:ext uri="{BB962C8B-B14F-4D97-AF65-F5344CB8AC3E}">
        <p14:creationId xmlns:p14="http://schemas.microsoft.com/office/powerpoint/2010/main" val="2566640099"/>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E8365B-CD76-42DF-B91D-F0B10896712D}" type="datetime1">
              <a:rPr lang="fi-FI" smtClean="0"/>
              <a:t>18.9.2018</a:t>
            </a:fld>
            <a:endParaRPr lang="fi-FI"/>
          </a:p>
        </p:txBody>
      </p:sp>
      <p:sp>
        <p:nvSpPr>
          <p:cNvPr id="3" name="Footer Placeholder 4"/>
          <p:cNvSpPr>
            <a:spLocks noGrp="1"/>
          </p:cNvSpPr>
          <p:nvPr>
            <p:ph type="ftr" sz="quarter" idx="11"/>
          </p:nvPr>
        </p:nvSpPr>
        <p:spPr/>
        <p:txBody>
          <a:bodyPr/>
          <a:lstStyle>
            <a:lvl1pPr>
              <a:defRPr/>
            </a:lvl1pPr>
          </a:lstStyle>
          <a:p>
            <a:pPr>
              <a:defRPr/>
            </a:pPr>
            <a:r>
              <a:rPr lang="fi-FI"/>
              <a:t>Riitta 2016</a:t>
            </a:r>
          </a:p>
        </p:txBody>
      </p:sp>
      <p:sp>
        <p:nvSpPr>
          <p:cNvPr id="4" name="Slide Number Placeholder 5"/>
          <p:cNvSpPr>
            <a:spLocks noGrp="1"/>
          </p:cNvSpPr>
          <p:nvPr>
            <p:ph type="sldNum" sz="quarter" idx="12"/>
          </p:nvPr>
        </p:nvSpPr>
        <p:spPr/>
        <p:txBody>
          <a:bodyPr/>
          <a:lstStyle>
            <a:lvl1pPr>
              <a:defRPr/>
            </a:lvl1pPr>
          </a:lstStyle>
          <a:p>
            <a:pPr>
              <a:defRPr/>
            </a:pPr>
            <a:fld id="{BB3BF19C-0470-452A-912B-F18CB75D33C7}" type="slidenum">
              <a:rPr lang="fi-FI"/>
              <a:pPr>
                <a:defRPr/>
              </a:pPr>
              <a:t>‹#›</a:t>
            </a:fld>
            <a:endParaRPr lang="fi-FI"/>
          </a:p>
        </p:txBody>
      </p:sp>
    </p:spTree>
    <p:extLst>
      <p:ext uri="{BB962C8B-B14F-4D97-AF65-F5344CB8AC3E}">
        <p14:creationId xmlns:p14="http://schemas.microsoft.com/office/powerpoint/2010/main" val="1376560675"/>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6D5996B0-E935-42B7-AF62-6344F11AB85A}" type="datetime1">
              <a:rPr lang="fi-FI" smtClean="0"/>
              <a:t>18.9.2018</a:t>
            </a:fld>
            <a:endParaRPr lang="fi-FI"/>
          </a:p>
        </p:txBody>
      </p:sp>
      <p:sp>
        <p:nvSpPr>
          <p:cNvPr id="6" name="Footer Placeholder 5"/>
          <p:cNvSpPr>
            <a:spLocks noGrp="1"/>
          </p:cNvSpPr>
          <p:nvPr>
            <p:ph type="ftr" sz="quarter" idx="11"/>
          </p:nvPr>
        </p:nvSpPr>
        <p:spPr/>
        <p:txBody>
          <a:bodyPr/>
          <a:lstStyle/>
          <a:p>
            <a:r>
              <a:rPr lang="fi-FI" smtClean="0"/>
              <a:t>Riitta 2016</a:t>
            </a:r>
            <a:endParaRPr lang="fi-FI"/>
          </a:p>
        </p:txBody>
      </p:sp>
      <p:sp>
        <p:nvSpPr>
          <p:cNvPr id="7" name="Slide Number Placeholder 6"/>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2608226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fi-FI" smtClean="0"/>
              <a:t>Muokkaa perustyyl. napsautt.</a:t>
            </a:r>
            <a:endParaRPr lang="en-US" dirty="0"/>
          </a:p>
        </p:txBody>
      </p:sp>
      <p:sp>
        <p:nvSpPr>
          <p:cNvPr id="3" name="Content Placeholder 2"/>
          <p:cNvSpPr>
            <a:spLocks noGrp="1"/>
          </p:cNvSpPr>
          <p:nvPr>
            <p:ph idx="1"/>
          </p:nvPr>
        </p:nvSpPr>
        <p:spPr>
          <a:xfrm>
            <a:off x="3570346" y="514925"/>
            <a:ext cx="3385156" cy="5526437"/>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508001" y="2777069"/>
            <a:ext cx="2890896" cy="2584449"/>
          </a:xfrm>
        </p:spPr>
        <p:txBody>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fi-FI" smtClean="0"/>
              <a:t>Muokkaa tekstin perustyylejä</a:t>
            </a:r>
          </a:p>
        </p:txBody>
      </p:sp>
      <p:sp>
        <p:nvSpPr>
          <p:cNvPr id="5" name="Date Placeholder 3"/>
          <p:cNvSpPr>
            <a:spLocks noGrp="1"/>
          </p:cNvSpPr>
          <p:nvPr>
            <p:ph type="dt" sz="half" idx="10"/>
          </p:nvPr>
        </p:nvSpPr>
        <p:spPr/>
        <p:txBody>
          <a:bodyPr/>
          <a:lstStyle>
            <a:lvl1pPr>
              <a:defRPr/>
            </a:lvl1pPr>
          </a:lstStyle>
          <a:p>
            <a:pPr>
              <a:defRPr/>
            </a:pPr>
            <a:fld id="{A592825A-F055-4066-8891-BB30E788E501}" type="datetime1">
              <a:rPr lang="fi-FI" smtClean="0"/>
              <a:t>18.9.2018</a:t>
            </a:fld>
            <a:endParaRPr lang="fi-FI"/>
          </a:p>
        </p:txBody>
      </p:sp>
      <p:sp>
        <p:nvSpPr>
          <p:cNvPr id="6" name="Footer Placeholder 4"/>
          <p:cNvSpPr>
            <a:spLocks noGrp="1"/>
          </p:cNvSpPr>
          <p:nvPr>
            <p:ph type="ftr" sz="quarter" idx="11"/>
          </p:nvPr>
        </p:nvSpPr>
        <p:spPr/>
        <p:txBody>
          <a:bodyPr/>
          <a:lstStyle>
            <a:lvl1pPr>
              <a:defRPr/>
            </a:lvl1pPr>
          </a:lstStyle>
          <a:p>
            <a:pPr>
              <a:defRPr/>
            </a:pPr>
            <a:r>
              <a:rPr lang="fi-FI"/>
              <a:t>Riitta 2016</a:t>
            </a:r>
          </a:p>
        </p:txBody>
      </p:sp>
      <p:sp>
        <p:nvSpPr>
          <p:cNvPr id="7" name="Slide Number Placeholder 5"/>
          <p:cNvSpPr>
            <a:spLocks noGrp="1"/>
          </p:cNvSpPr>
          <p:nvPr>
            <p:ph type="sldNum" sz="quarter" idx="12"/>
          </p:nvPr>
        </p:nvSpPr>
        <p:spPr/>
        <p:txBody>
          <a:bodyPr/>
          <a:lstStyle>
            <a:lvl1pPr>
              <a:defRPr/>
            </a:lvl1pPr>
          </a:lstStyle>
          <a:p>
            <a:pPr>
              <a:defRPr/>
            </a:pPr>
            <a:fld id="{64E08A42-BE7B-4E9D-B62D-3A97557E65B5}" type="slidenum">
              <a:rPr lang="fi-FI"/>
              <a:pPr>
                <a:defRPr/>
              </a:pPr>
              <a:t>‹#›</a:t>
            </a:fld>
            <a:endParaRPr lang="fi-FI"/>
          </a:p>
        </p:txBody>
      </p:sp>
    </p:spTree>
    <p:extLst>
      <p:ext uri="{BB962C8B-B14F-4D97-AF65-F5344CB8AC3E}">
        <p14:creationId xmlns:p14="http://schemas.microsoft.com/office/powerpoint/2010/main" val="433522949"/>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508001" y="609600"/>
            <a:ext cx="6447501" cy="3845718"/>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fi-FI" noProof="0" smtClean="0"/>
              <a:t>Lisää kuva napsauttamalla kuvaketta</a:t>
            </a:r>
            <a:endParaRPr lang="en-US" noProof="0" dirty="0"/>
          </a:p>
        </p:txBody>
      </p:sp>
      <p:sp>
        <p:nvSpPr>
          <p:cNvPr id="4" name="Text Placeholder 3"/>
          <p:cNvSpPr>
            <a:spLocks noGrp="1"/>
          </p:cNvSpPr>
          <p:nvPr>
            <p:ph type="body" sz="half" idx="2"/>
          </p:nvPr>
        </p:nvSpPr>
        <p:spPr>
          <a:xfrm>
            <a:off x="508001" y="5367338"/>
            <a:ext cx="6447500" cy="674024"/>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smtClean="0"/>
              <a:t>Muokkaa tekstin perustyylejä</a:t>
            </a:r>
          </a:p>
        </p:txBody>
      </p:sp>
      <p:sp>
        <p:nvSpPr>
          <p:cNvPr id="5" name="Date Placeholder 3"/>
          <p:cNvSpPr>
            <a:spLocks noGrp="1"/>
          </p:cNvSpPr>
          <p:nvPr>
            <p:ph type="dt" sz="half" idx="10"/>
          </p:nvPr>
        </p:nvSpPr>
        <p:spPr/>
        <p:txBody>
          <a:bodyPr/>
          <a:lstStyle>
            <a:lvl1pPr>
              <a:defRPr/>
            </a:lvl1pPr>
          </a:lstStyle>
          <a:p>
            <a:pPr>
              <a:defRPr/>
            </a:pPr>
            <a:fld id="{CF55CEDB-F4D3-46A2-8B07-B2495FD2DEAE}" type="datetime1">
              <a:rPr lang="fi-FI" smtClean="0"/>
              <a:t>18.9.2018</a:t>
            </a:fld>
            <a:endParaRPr lang="fi-FI"/>
          </a:p>
        </p:txBody>
      </p:sp>
      <p:sp>
        <p:nvSpPr>
          <p:cNvPr id="6" name="Footer Placeholder 4"/>
          <p:cNvSpPr>
            <a:spLocks noGrp="1"/>
          </p:cNvSpPr>
          <p:nvPr>
            <p:ph type="ftr" sz="quarter" idx="11"/>
          </p:nvPr>
        </p:nvSpPr>
        <p:spPr/>
        <p:txBody>
          <a:bodyPr/>
          <a:lstStyle>
            <a:lvl1pPr>
              <a:defRPr/>
            </a:lvl1pPr>
          </a:lstStyle>
          <a:p>
            <a:pPr>
              <a:defRPr/>
            </a:pPr>
            <a:r>
              <a:rPr lang="fi-FI"/>
              <a:t>Riitta 2016</a:t>
            </a:r>
          </a:p>
        </p:txBody>
      </p:sp>
      <p:sp>
        <p:nvSpPr>
          <p:cNvPr id="7" name="Slide Number Placeholder 5"/>
          <p:cNvSpPr>
            <a:spLocks noGrp="1"/>
          </p:cNvSpPr>
          <p:nvPr>
            <p:ph type="sldNum" sz="quarter" idx="12"/>
          </p:nvPr>
        </p:nvSpPr>
        <p:spPr/>
        <p:txBody>
          <a:bodyPr/>
          <a:lstStyle>
            <a:lvl1pPr>
              <a:defRPr/>
            </a:lvl1pPr>
          </a:lstStyle>
          <a:p>
            <a:pPr>
              <a:defRPr/>
            </a:pPr>
            <a:fld id="{5B8EB669-A4AE-4B6A-A7F2-C2DBE37BD961}" type="slidenum">
              <a:rPr lang="fi-FI"/>
              <a:pPr>
                <a:defRPr/>
              </a:pPr>
              <a:t>‹#›</a:t>
            </a:fld>
            <a:endParaRPr lang="fi-FI"/>
          </a:p>
        </p:txBody>
      </p:sp>
    </p:spTree>
    <p:extLst>
      <p:ext uri="{BB962C8B-B14F-4D97-AF65-F5344CB8AC3E}">
        <p14:creationId xmlns:p14="http://schemas.microsoft.com/office/powerpoint/2010/main" val="10190426"/>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fi-FI" smtClean="0"/>
              <a:t>Muokkaa perustyyl. napsautt.</a:t>
            </a:r>
            <a:endParaRPr lang="en-US" dirty="0"/>
          </a:p>
        </p:txBody>
      </p:sp>
      <p:sp>
        <p:nvSpPr>
          <p:cNvPr id="3" name="Text Placeholder 2"/>
          <p:cNvSpPr>
            <a:spLocks noGrp="1"/>
          </p:cNvSpPr>
          <p:nvPr>
            <p:ph type="body" idx="1"/>
          </p:nvPr>
        </p:nvSpPr>
        <p:spPr>
          <a:xfrm>
            <a:off x="508001" y="4470400"/>
            <a:ext cx="6447501" cy="1570962"/>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lvl1pPr>
              <a:defRPr/>
            </a:lvl1pPr>
          </a:lstStyle>
          <a:p>
            <a:pPr>
              <a:defRPr/>
            </a:pPr>
            <a:fld id="{551FD33F-6B9A-4E71-971E-9B503E3AB007}"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3712151D-C8F2-4F7E-B250-B5206C16D961}" type="slidenum">
              <a:rPr lang="fi-FI"/>
              <a:pPr>
                <a:defRPr/>
              </a:pPr>
              <a:t>‹#›</a:t>
            </a:fld>
            <a:endParaRPr lang="fi-FI"/>
          </a:p>
        </p:txBody>
      </p:sp>
    </p:spTree>
    <p:extLst>
      <p:ext uri="{BB962C8B-B14F-4D97-AF65-F5344CB8AC3E}">
        <p14:creationId xmlns:p14="http://schemas.microsoft.com/office/powerpoint/2010/main" val="2898379819"/>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5" name="TextBox 19"/>
          <p:cNvSpPr txBox="1">
            <a:spLocks noChangeArrowheads="1"/>
          </p:cNvSpPr>
          <p:nvPr/>
        </p:nvSpPr>
        <p:spPr bwMode="auto">
          <a:xfrm>
            <a:off x="4064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fi-FI" sz="6000" smtClean="0">
                <a:solidFill>
                  <a:srgbClr val="C0E474"/>
                </a:solidFill>
                <a:latin typeface="Arial" panose="020B0604020202020204" pitchFamily="34" charset="0"/>
              </a:rPr>
              <a:t>“</a:t>
            </a:r>
          </a:p>
        </p:txBody>
      </p:sp>
      <p:sp>
        <p:nvSpPr>
          <p:cNvPr id="6" name="TextBox 21"/>
          <p:cNvSpPr txBox="1">
            <a:spLocks noChangeArrowheads="1"/>
          </p:cNvSpPr>
          <p:nvPr/>
        </p:nvSpPr>
        <p:spPr bwMode="auto">
          <a:xfrm>
            <a:off x="6669088"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fi-FI" sz="6000" smtClean="0">
                <a:solidFill>
                  <a:srgbClr val="C0E474"/>
                </a:solidFill>
                <a:latin typeface="Arial" panose="020B0604020202020204" pitchFamily="34" charset="0"/>
              </a:rPr>
              <a:t>”</a:t>
            </a:r>
            <a:endParaRPr lang="en-US" altLang="fi-FI" smtClean="0">
              <a:solidFill>
                <a:srgbClr val="C0E474"/>
              </a:solidFill>
              <a:latin typeface="Arial" panose="020B0604020202020204" pitchFamily="34" charset="0"/>
            </a:endParaRPr>
          </a:p>
        </p:txBody>
      </p:sp>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508001" y="4470400"/>
            <a:ext cx="6447501" cy="1570962"/>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7" name="Date Placeholder 3"/>
          <p:cNvSpPr>
            <a:spLocks noGrp="1"/>
          </p:cNvSpPr>
          <p:nvPr>
            <p:ph type="dt" sz="half" idx="14"/>
          </p:nvPr>
        </p:nvSpPr>
        <p:spPr/>
        <p:txBody>
          <a:bodyPr/>
          <a:lstStyle>
            <a:lvl1pPr>
              <a:defRPr/>
            </a:lvl1pPr>
          </a:lstStyle>
          <a:p>
            <a:pPr>
              <a:defRPr/>
            </a:pPr>
            <a:fld id="{100E9ADE-24D6-4D61-83D5-AC2CC849547A}" type="datetime1">
              <a:rPr lang="fi-FI" smtClean="0"/>
              <a:t>18.9.2018</a:t>
            </a:fld>
            <a:endParaRPr lang="fi-FI"/>
          </a:p>
        </p:txBody>
      </p:sp>
      <p:sp>
        <p:nvSpPr>
          <p:cNvPr id="8" name="Footer Placeholder 4"/>
          <p:cNvSpPr>
            <a:spLocks noGrp="1"/>
          </p:cNvSpPr>
          <p:nvPr>
            <p:ph type="ftr" sz="quarter" idx="15"/>
          </p:nvPr>
        </p:nvSpPr>
        <p:spPr/>
        <p:txBody>
          <a:bodyPr/>
          <a:lstStyle>
            <a:lvl1pPr>
              <a:defRPr/>
            </a:lvl1pPr>
          </a:lstStyle>
          <a:p>
            <a:pPr>
              <a:defRPr/>
            </a:pPr>
            <a:r>
              <a:rPr lang="fi-FI"/>
              <a:t>Riitta 2016</a:t>
            </a:r>
          </a:p>
        </p:txBody>
      </p:sp>
      <p:sp>
        <p:nvSpPr>
          <p:cNvPr id="9" name="Slide Number Placeholder 5"/>
          <p:cNvSpPr>
            <a:spLocks noGrp="1"/>
          </p:cNvSpPr>
          <p:nvPr>
            <p:ph type="sldNum" sz="quarter" idx="16"/>
          </p:nvPr>
        </p:nvSpPr>
        <p:spPr/>
        <p:txBody>
          <a:bodyPr/>
          <a:lstStyle>
            <a:lvl1pPr>
              <a:defRPr/>
            </a:lvl1pPr>
          </a:lstStyle>
          <a:p>
            <a:pPr>
              <a:defRPr/>
            </a:pPr>
            <a:fld id="{0A9BC2C3-8934-4946-A33A-07A9B20CD7EB}" type="slidenum">
              <a:rPr lang="fi-FI"/>
              <a:pPr>
                <a:defRPr/>
              </a:pPr>
              <a:t>‹#›</a:t>
            </a:fld>
            <a:endParaRPr lang="fi-FI"/>
          </a:p>
        </p:txBody>
      </p:sp>
    </p:spTree>
    <p:extLst>
      <p:ext uri="{BB962C8B-B14F-4D97-AF65-F5344CB8AC3E}">
        <p14:creationId xmlns:p14="http://schemas.microsoft.com/office/powerpoint/2010/main" val="15329689"/>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fi-FI" smtClean="0"/>
              <a:t>Muokkaa perustyyl. napsautt.</a:t>
            </a:r>
            <a:endParaRPr lang="en-US" dirty="0"/>
          </a:p>
        </p:txBody>
      </p:sp>
      <p:sp>
        <p:nvSpPr>
          <p:cNvPr id="3" name="Text Placeholder 2"/>
          <p:cNvSpPr>
            <a:spLocks noGrp="1"/>
          </p:cNvSpPr>
          <p:nvPr>
            <p:ph type="body" idx="1"/>
          </p:nvPr>
        </p:nvSpPr>
        <p:spPr>
          <a:xfrm>
            <a:off x="508001" y="4527448"/>
            <a:ext cx="6447501" cy="1513914"/>
          </a:xfrm>
        </p:spPr>
        <p:txBody>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lvl1pPr>
              <a:defRPr/>
            </a:lvl1pPr>
          </a:lstStyle>
          <a:p>
            <a:pPr>
              <a:defRPr/>
            </a:pPr>
            <a:fld id="{BC44A362-4A63-4CDF-8B4E-477BD8724899}"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8CE32C20-3C9F-43E1-8866-6E2312A94194}" type="slidenum">
              <a:rPr lang="fi-FI"/>
              <a:pPr>
                <a:defRPr/>
              </a:pPr>
              <a:t>‹#›</a:t>
            </a:fld>
            <a:endParaRPr lang="fi-FI"/>
          </a:p>
        </p:txBody>
      </p:sp>
    </p:spTree>
    <p:extLst>
      <p:ext uri="{BB962C8B-B14F-4D97-AF65-F5344CB8AC3E}">
        <p14:creationId xmlns:p14="http://schemas.microsoft.com/office/powerpoint/2010/main" val="2682594199"/>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5" name="TextBox 23"/>
          <p:cNvSpPr txBox="1">
            <a:spLocks noChangeArrowheads="1"/>
          </p:cNvSpPr>
          <p:nvPr/>
        </p:nvSpPr>
        <p:spPr bwMode="auto">
          <a:xfrm>
            <a:off x="4064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fi-FI" sz="6000" smtClean="0">
                <a:solidFill>
                  <a:srgbClr val="C0E474"/>
                </a:solidFill>
                <a:latin typeface="Arial" panose="020B0604020202020204" pitchFamily="34" charset="0"/>
              </a:rPr>
              <a:t>“</a:t>
            </a:r>
          </a:p>
        </p:txBody>
      </p:sp>
      <p:sp>
        <p:nvSpPr>
          <p:cNvPr id="6" name="TextBox 24"/>
          <p:cNvSpPr txBox="1">
            <a:spLocks noChangeArrowheads="1"/>
          </p:cNvSpPr>
          <p:nvPr/>
        </p:nvSpPr>
        <p:spPr bwMode="auto">
          <a:xfrm>
            <a:off x="6669088"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fi-FI" sz="6000" smtClean="0">
                <a:solidFill>
                  <a:srgbClr val="C0E474"/>
                </a:solidFill>
                <a:latin typeface="Arial" panose="020B0604020202020204" pitchFamily="34" charset="0"/>
              </a:rPr>
              <a:t>”</a:t>
            </a:r>
          </a:p>
        </p:txBody>
      </p:sp>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508001" y="4527448"/>
            <a:ext cx="6447501" cy="1513914"/>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7" name="Date Placeholder 3"/>
          <p:cNvSpPr>
            <a:spLocks noGrp="1"/>
          </p:cNvSpPr>
          <p:nvPr>
            <p:ph type="dt" sz="half" idx="14"/>
          </p:nvPr>
        </p:nvSpPr>
        <p:spPr/>
        <p:txBody>
          <a:bodyPr/>
          <a:lstStyle>
            <a:lvl1pPr>
              <a:defRPr/>
            </a:lvl1pPr>
          </a:lstStyle>
          <a:p>
            <a:pPr>
              <a:defRPr/>
            </a:pPr>
            <a:fld id="{E1A73AFC-E53E-4B08-BF50-A5C911F650B9}" type="datetime1">
              <a:rPr lang="fi-FI" smtClean="0"/>
              <a:t>18.9.2018</a:t>
            </a:fld>
            <a:endParaRPr lang="fi-FI"/>
          </a:p>
        </p:txBody>
      </p:sp>
      <p:sp>
        <p:nvSpPr>
          <p:cNvPr id="8" name="Footer Placeholder 4"/>
          <p:cNvSpPr>
            <a:spLocks noGrp="1"/>
          </p:cNvSpPr>
          <p:nvPr>
            <p:ph type="ftr" sz="quarter" idx="15"/>
          </p:nvPr>
        </p:nvSpPr>
        <p:spPr/>
        <p:txBody>
          <a:bodyPr/>
          <a:lstStyle>
            <a:lvl1pPr>
              <a:defRPr/>
            </a:lvl1pPr>
          </a:lstStyle>
          <a:p>
            <a:pPr>
              <a:defRPr/>
            </a:pPr>
            <a:r>
              <a:rPr lang="fi-FI"/>
              <a:t>Riitta 2016</a:t>
            </a:r>
          </a:p>
        </p:txBody>
      </p:sp>
      <p:sp>
        <p:nvSpPr>
          <p:cNvPr id="9" name="Slide Number Placeholder 5"/>
          <p:cNvSpPr>
            <a:spLocks noGrp="1"/>
          </p:cNvSpPr>
          <p:nvPr>
            <p:ph type="sldNum" sz="quarter" idx="16"/>
          </p:nvPr>
        </p:nvSpPr>
        <p:spPr/>
        <p:txBody>
          <a:bodyPr/>
          <a:lstStyle>
            <a:lvl1pPr>
              <a:defRPr/>
            </a:lvl1pPr>
          </a:lstStyle>
          <a:p>
            <a:pPr>
              <a:defRPr/>
            </a:pPr>
            <a:fld id="{9D6F981D-7E20-439B-9F67-08CD510FB0F3}" type="slidenum">
              <a:rPr lang="fi-FI"/>
              <a:pPr>
                <a:defRPr/>
              </a:pPr>
              <a:t>‹#›</a:t>
            </a:fld>
            <a:endParaRPr lang="fi-FI"/>
          </a:p>
        </p:txBody>
      </p:sp>
    </p:spTree>
    <p:extLst>
      <p:ext uri="{BB962C8B-B14F-4D97-AF65-F5344CB8AC3E}">
        <p14:creationId xmlns:p14="http://schemas.microsoft.com/office/powerpoint/2010/main" val="169046679"/>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508001" y="4527448"/>
            <a:ext cx="6447501" cy="1513914"/>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smtClean="0"/>
              <a:t>Muokkaa tekstin perustyylejä</a:t>
            </a:r>
          </a:p>
        </p:txBody>
      </p:sp>
      <p:sp>
        <p:nvSpPr>
          <p:cNvPr id="5" name="Date Placeholder 3"/>
          <p:cNvSpPr>
            <a:spLocks noGrp="1"/>
          </p:cNvSpPr>
          <p:nvPr>
            <p:ph type="dt" sz="half" idx="14"/>
          </p:nvPr>
        </p:nvSpPr>
        <p:spPr/>
        <p:txBody>
          <a:bodyPr/>
          <a:lstStyle>
            <a:lvl1pPr>
              <a:defRPr/>
            </a:lvl1pPr>
          </a:lstStyle>
          <a:p>
            <a:pPr>
              <a:defRPr/>
            </a:pPr>
            <a:fld id="{739B6DBC-2C53-491D-8ACC-4DED19387A0D}" type="datetime1">
              <a:rPr lang="fi-FI" smtClean="0"/>
              <a:t>18.9.2018</a:t>
            </a:fld>
            <a:endParaRPr lang="fi-FI"/>
          </a:p>
        </p:txBody>
      </p:sp>
      <p:sp>
        <p:nvSpPr>
          <p:cNvPr id="6" name="Footer Placeholder 4"/>
          <p:cNvSpPr>
            <a:spLocks noGrp="1"/>
          </p:cNvSpPr>
          <p:nvPr>
            <p:ph type="ftr" sz="quarter" idx="15"/>
          </p:nvPr>
        </p:nvSpPr>
        <p:spPr/>
        <p:txBody>
          <a:bodyPr/>
          <a:lstStyle>
            <a:lvl1pPr>
              <a:defRPr/>
            </a:lvl1pPr>
          </a:lstStyle>
          <a:p>
            <a:pPr>
              <a:defRPr/>
            </a:pPr>
            <a:r>
              <a:rPr lang="fi-FI"/>
              <a:t>Riitta 2016</a:t>
            </a:r>
          </a:p>
        </p:txBody>
      </p:sp>
      <p:sp>
        <p:nvSpPr>
          <p:cNvPr id="7" name="Slide Number Placeholder 5"/>
          <p:cNvSpPr>
            <a:spLocks noGrp="1"/>
          </p:cNvSpPr>
          <p:nvPr>
            <p:ph type="sldNum" sz="quarter" idx="16"/>
          </p:nvPr>
        </p:nvSpPr>
        <p:spPr/>
        <p:txBody>
          <a:bodyPr/>
          <a:lstStyle>
            <a:lvl1pPr>
              <a:defRPr/>
            </a:lvl1pPr>
          </a:lstStyle>
          <a:p>
            <a:pPr>
              <a:defRPr/>
            </a:pPr>
            <a:fld id="{428F84FA-E09F-48A3-AAD6-793359B3C4F0}" type="slidenum">
              <a:rPr lang="fi-FI"/>
              <a:pPr>
                <a:defRPr/>
              </a:pPr>
              <a:t>‹#›</a:t>
            </a:fld>
            <a:endParaRPr lang="fi-FI"/>
          </a:p>
        </p:txBody>
      </p:sp>
    </p:spTree>
    <p:extLst>
      <p:ext uri="{BB962C8B-B14F-4D97-AF65-F5344CB8AC3E}">
        <p14:creationId xmlns:p14="http://schemas.microsoft.com/office/powerpoint/2010/main" val="1785555530"/>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lvl1pPr>
              <a:defRPr/>
            </a:lvl1pPr>
          </a:lstStyle>
          <a:p>
            <a:pPr>
              <a:defRPr/>
            </a:pPr>
            <a:fld id="{61059CBC-A9D9-4778-8D97-ACC3C9747BE5}"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1DB5690C-C1AC-48DE-BD34-FC1E4B2E2736}" type="slidenum">
              <a:rPr lang="fi-FI"/>
              <a:pPr>
                <a:defRPr/>
              </a:pPr>
              <a:t>‹#›</a:t>
            </a:fld>
            <a:endParaRPr lang="fi-FI"/>
          </a:p>
        </p:txBody>
      </p:sp>
    </p:spTree>
    <p:extLst>
      <p:ext uri="{BB962C8B-B14F-4D97-AF65-F5344CB8AC3E}">
        <p14:creationId xmlns:p14="http://schemas.microsoft.com/office/powerpoint/2010/main" val="352201567"/>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lvl1pPr>
              <a:defRPr/>
            </a:lvl1pPr>
          </a:lstStyle>
          <a:p>
            <a:pPr>
              <a:defRPr/>
            </a:pPr>
            <a:fld id="{8AA268F1-E96E-4C03-83A4-2E42C576BCF1}"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2ED46365-5295-4045-AECC-77ED0342C48A}" type="slidenum">
              <a:rPr lang="fi-FI"/>
              <a:pPr>
                <a:defRPr/>
              </a:pPr>
              <a:t>‹#›</a:t>
            </a:fld>
            <a:endParaRPr lang="fi-FI"/>
          </a:p>
        </p:txBody>
      </p:sp>
    </p:spTree>
    <p:extLst>
      <p:ext uri="{BB962C8B-B14F-4D97-AF65-F5344CB8AC3E}">
        <p14:creationId xmlns:p14="http://schemas.microsoft.com/office/powerpoint/2010/main" val="1778108065"/>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dgm">
  <p:cSld name="Otsikko sekä kaaviokuva tai organisaatiokaavio">
    <p:spTree>
      <p:nvGrpSpPr>
        <p:cNvPr id="1" name=""/>
        <p:cNvGrpSpPr/>
        <p:nvPr/>
      </p:nvGrpSpPr>
      <p:grpSpPr>
        <a:xfrm>
          <a:off x="0" y="0"/>
          <a:ext cx="0" cy="0"/>
          <a:chOff x="0" y="0"/>
          <a:chExt cx="0" cy="0"/>
        </a:xfrm>
      </p:grpSpPr>
      <p:sp>
        <p:nvSpPr>
          <p:cNvPr id="2" name="Otsikko 1"/>
          <p:cNvSpPr>
            <a:spLocks noGrp="1"/>
          </p:cNvSpPr>
          <p:nvPr>
            <p:ph type="title"/>
          </p:nvPr>
        </p:nvSpPr>
        <p:spPr>
          <a:xfrm>
            <a:off x="457200" y="292100"/>
            <a:ext cx="8229600" cy="1384300"/>
          </a:xfrm>
        </p:spPr>
        <p:txBody>
          <a:bodyPr/>
          <a:lstStyle/>
          <a:p>
            <a:r>
              <a:rPr lang="fi-FI" smtClean="0"/>
              <a:t>Muokkaa perustyyl. napsautt.</a:t>
            </a:r>
            <a:endParaRPr lang="fi-FI"/>
          </a:p>
        </p:txBody>
      </p:sp>
      <p:sp>
        <p:nvSpPr>
          <p:cNvPr id="3" name="SmartArt-paikkamerkki 2"/>
          <p:cNvSpPr>
            <a:spLocks noGrp="1"/>
          </p:cNvSpPr>
          <p:nvPr>
            <p:ph type="dgm" idx="1"/>
          </p:nvPr>
        </p:nvSpPr>
        <p:spPr>
          <a:xfrm>
            <a:off x="457200" y="1905000"/>
            <a:ext cx="8229600" cy="4114800"/>
          </a:xfrm>
        </p:spPr>
        <p:txBody>
          <a:bodyPr rtlCol="0">
            <a:normAutofit/>
          </a:bodyPr>
          <a:lstStyle/>
          <a:p>
            <a:pPr lvl="0"/>
            <a:endParaRPr lang="fi-FI" noProof="0" smtClean="0"/>
          </a:p>
        </p:txBody>
      </p:sp>
      <p:sp>
        <p:nvSpPr>
          <p:cNvPr id="4" name="Date Placeholder 3"/>
          <p:cNvSpPr>
            <a:spLocks noGrp="1"/>
          </p:cNvSpPr>
          <p:nvPr>
            <p:ph type="dt" sz="half" idx="10"/>
          </p:nvPr>
        </p:nvSpPr>
        <p:spPr/>
        <p:txBody>
          <a:bodyPr/>
          <a:lstStyle>
            <a:lvl1pPr>
              <a:defRPr/>
            </a:lvl1pPr>
          </a:lstStyle>
          <a:p>
            <a:pPr>
              <a:defRPr/>
            </a:pPr>
            <a:fld id="{F3A13806-4157-46E2-B7D2-039E8F1AAC43}" type="datetime1">
              <a:rPr lang="fi-FI" smtClean="0"/>
              <a:t>18.9.2018</a:t>
            </a:fld>
            <a:endParaRPr lang="fi-FI"/>
          </a:p>
        </p:txBody>
      </p:sp>
      <p:sp>
        <p:nvSpPr>
          <p:cNvPr id="5" name="Footer Placeholder 4"/>
          <p:cNvSpPr>
            <a:spLocks noGrp="1"/>
          </p:cNvSpPr>
          <p:nvPr>
            <p:ph type="ftr" sz="quarter" idx="11"/>
          </p:nvPr>
        </p:nvSpPr>
        <p:spPr/>
        <p:txBody>
          <a:bodyPr/>
          <a:lstStyle>
            <a:lvl1pPr>
              <a:defRPr/>
            </a:lvl1pPr>
          </a:lstStyle>
          <a:p>
            <a:pPr>
              <a:defRPr/>
            </a:pPr>
            <a:r>
              <a:rPr lang="fi-FI"/>
              <a:t>Riitta 2016</a:t>
            </a:r>
          </a:p>
        </p:txBody>
      </p:sp>
      <p:sp>
        <p:nvSpPr>
          <p:cNvPr id="6" name="Slide Number Placeholder 5"/>
          <p:cNvSpPr>
            <a:spLocks noGrp="1"/>
          </p:cNvSpPr>
          <p:nvPr>
            <p:ph type="sldNum" sz="quarter" idx="12"/>
          </p:nvPr>
        </p:nvSpPr>
        <p:spPr/>
        <p:txBody>
          <a:bodyPr/>
          <a:lstStyle>
            <a:lvl1pPr>
              <a:defRPr/>
            </a:lvl1pPr>
          </a:lstStyle>
          <a:p>
            <a:pPr>
              <a:defRPr/>
            </a:pPr>
            <a:fld id="{2D2DDA76-5798-4E82-AC7D-FADE6003DC91}" type="slidenum">
              <a:rPr lang="fi-FI"/>
              <a:pPr>
                <a:defRPr/>
              </a:pPr>
              <a:t>‹#›</a:t>
            </a:fld>
            <a:endParaRPr lang="fi-FI"/>
          </a:p>
        </p:txBody>
      </p:sp>
    </p:spTree>
    <p:extLst>
      <p:ext uri="{BB962C8B-B14F-4D97-AF65-F5344CB8AC3E}">
        <p14:creationId xmlns:p14="http://schemas.microsoft.com/office/powerpoint/2010/main" val="2829095086"/>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C60ACF52-DC85-44B1-B533-2681FAC5F8A5}" type="datetime1">
              <a:rPr lang="fi-FI" smtClean="0"/>
              <a:t>18.9.2018</a:t>
            </a:fld>
            <a:endParaRPr lang="fi-FI"/>
          </a:p>
        </p:txBody>
      </p:sp>
      <p:sp>
        <p:nvSpPr>
          <p:cNvPr id="8" name="Footer Placeholder 7"/>
          <p:cNvSpPr>
            <a:spLocks noGrp="1"/>
          </p:cNvSpPr>
          <p:nvPr>
            <p:ph type="ftr" sz="quarter" idx="11"/>
          </p:nvPr>
        </p:nvSpPr>
        <p:spPr/>
        <p:txBody>
          <a:bodyPr/>
          <a:lstStyle/>
          <a:p>
            <a:r>
              <a:rPr lang="fi-FI" smtClean="0"/>
              <a:t>Riitta 2016</a:t>
            </a:r>
            <a:endParaRPr lang="fi-FI"/>
          </a:p>
        </p:txBody>
      </p:sp>
      <p:sp>
        <p:nvSpPr>
          <p:cNvPr id="9" name="Slide Number Placeholder 8"/>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56350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0FC231EF-7BBC-4168-80DC-9FFD10D1760D}" type="datetime1">
              <a:rPr lang="fi-FI" smtClean="0"/>
              <a:t>18.9.2018</a:t>
            </a:fld>
            <a:endParaRPr lang="fi-FI"/>
          </a:p>
        </p:txBody>
      </p:sp>
      <p:sp>
        <p:nvSpPr>
          <p:cNvPr id="4" name="Footer Placeholder 3"/>
          <p:cNvSpPr>
            <a:spLocks noGrp="1"/>
          </p:cNvSpPr>
          <p:nvPr>
            <p:ph type="ftr" sz="quarter" idx="11"/>
          </p:nvPr>
        </p:nvSpPr>
        <p:spPr/>
        <p:txBody>
          <a:bodyPr/>
          <a:lstStyle/>
          <a:p>
            <a:r>
              <a:rPr lang="fi-FI" smtClean="0"/>
              <a:t>Riitta 2016</a:t>
            </a:r>
            <a:endParaRPr lang="fi-FI"/>
          </a:p>
        </p:txBody>
      </p:sp>
      <p:sp>
        <p:nvSpPr>
          <p:cNvPr id="5" name="Slide Number Placeholder 4"/>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41512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0F37E-6C6A-46EA-AB3D-CBFF79180DDE}" type="datetime1">
              <a:rPr lang="fi-FI" smtClean="0"/>
              <a:t>18.9.2018</a:t>
            </a:fld>
            <a:endParaRPr lang="fi-FI"/>
          </a:p>
        </p:txBody>
      </p:sp>
      <p:sp>
        <p:nvSpPr>
          <p:cNvPr id="3" name="Footer Placeholder 2"/>
          <p:cNvSpPr>
            <a:spLocks noGrp="1"/>
          </p:cNvSpPr>
          <p:nvPr>
            <p:ph type="ftr" sz="quarter" idx="11"/>
          </p:nvPr>
        </p:nvSpPr>
        <p:spPr/>
        <p:txBody>
          <a:bodyPr/>
          <a:lstStyle/>
          <a:p>
            <a:r>
              <a:rPr lang="fi-FI" smtClean="0"/>
              <a:t>Riitta 2016</a:t>
            </a:r>
            <a:endParaRPr lang="fi-FI"/>
          </a:p>
        </p:txBody>
      </p:sp>
      <p:sp>
        <p:nvSpPr>
          <p:cNvPr id="4" name="Slide Number Placeholder 3"/>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27470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i-FI" smtClean="0"/>
              <a:t>Muokkaa perustyyl. napsautt.</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DF41AE82-1B95-4974-ABDA-2EB12CF69AD3}" type="datetime1">
              <a:rPr lang="fi-FI" smtClean="0"/>
              <a:t>18.9.2018</a:t>
            </a:fld>
            <a:endParaRPr lang="fi-FI"/>
          </a:p>
        </p:txBody>
      </p:sp>
      <p:sp>
        <p:nvSpPr>
          <p:cNvPr id="6" name="Footer Placeholder 5"/>
          <p:cNvSpPr>
            <a:spLocks noGrp="1"/>
          </p:cNvSpPr>
          <p:nvPr>
            <p:ph type="ftr" sz="quarter" idx="11"/>
          </p:nvPr>
        </p:nvSpPr>
        <p:spPr/>
        <p:txBody>
          <a:bodyPr/>
          <a:lstStyle/>
          <a:p>
            <a:r>
              <a:rPr lang="fi-FI" smtClean="0"/>
              <a:t>Riitta 2016</a:t>
            </a:r>
            <a:endParaRPr lang="fi-FI"/>
          </a:p>
        </p:txBody>
      </p:sp>
      <p:sp>
        <p:nvSpPr>
          <p:cNvPr id="7" name="Slide Number Placeholder 6"/>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1047230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102E2CFD-6C28-4688-9E93-0BB0C2DC2A5D}" type="datetime1">
              <a:rPr lang="fi-FI" smtClean="0"/>
              <a:t>18.9.2018</a:t>
            </a:fld>
            <a:endParaRPr lang="fi-FI"/>
          </a:p>
        </p:txBody>
      </p:sp>
      <p:sp>
        <p:nvSpPr>
          <p:cNvPr id="6" name="Footer Placeholder 5"/>
          <p:cNvSpPr>
            <a:spLocks noGrp="1"/>
          </p:cNvSpPr>
          <p:nvPr>
            <p:ph type="ftr" sz="quarter" idx="11"/>
          </p:nvPr>
        </p:nvSpPr>
        <p:spPr/>
        <p:txBody>
          <a:bodyPr/>
          <a:lstStyle/>
          <a:p>
            <a:r>
              <a:rPr lang="fi-FI" smtClean="0"/>
              <a:t>Riitta 2016</a:t>
            </a:r>
            <a:endParaRPr lang="fi-FI"/>
          </a:p>
        </p:txBody>
      </p:sp>
      <p:sp>
        <p:nvSpPr>
          <p:cNvPr id="7" name="Slide Number Placeholder 6"/>
          <p:cNvSpPr>
            <a:spLocks noGrp="1"/>
          </p:cNvSpPr>
          <p:nvPr>
            <p:ph type="sldNum" sz="quarter" idx="12"/>
          </p:nvPr>
        </p:nvSpPr>
        <p:spPr/>
        <p:txBody>
          <a:bodyPr/>
          <a:lstStyle/>
          <a:p>
            <a:fld id="{9905377E-7756-4258-9AC7-FD03FD02EF0F}" type="slidenum">
              <a:rPr lang="fi-FI" smtClean="0"/>
              <a:t>‹#›</a:t>
            </a:fld>
            <a:endParaRPr lang="fi-FI"/>
          </a:p>
        </p:txBody>
      </p:sp>
    </p:spTree>
    <p:extLst>
      <p:ext uri="{BB962C8B-B14F-4D97-AF65-F5344CB8AC3E}">
        <p14:creationId xmlns:p14="http://schemas.microsoft.com/office/powerpoint/2010/main" val="549120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i-FI" smtClean="0"/>
              <a:t>Muokkaa perustyyl. napsautt.</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0F02EB-9521-4713-81AD-6168E4CC3F78}" type="datetime1">
              <a:rPr lang="fi-FI" smtClean="0"/>
              <a:t>18.9.2018</a:t>
            </a:fld>
            <a:endParaRPr lang="fi-FI"/>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i-FI" smtClean="0"/>
              <a:t>Riitta 2016</a:t>
            </a:r>
            <a:endParaRPr lang="fi-FI"/>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905377E-7756-4258-9AC7-FD03FD02EF0F}" type="slidenum">
              <a:rPr lang="fi-FI" smtClean="0"/>
              <a:t>‹#›</a:t>
            </a:fld>
            <a:endParaRPr lang="fi-FI"/>
          </a:p>
        </p:txBody>
      </p:sp>
    </p:spTree>
    <p:extLst>
      <p:ext uri="{BB962C8B-B14F-4D97-AF65-F5344CB8AC3E}">
        <p14:creationId xmlns:p14="http://schemas.microsoft.com/office/powerpoint/2010/main" val="6609629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fi-FI" smtClean="0"/>
              <a:t>Muokkaa perustyyl. napsautt.</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968E50B-E58E-4836-90EC-0B6982A043D6}" type="datetime1">
              <a:rPr lang="fi-FI" smtClean="0"/>
              <a:t>18.9.2018</a:t>
            </a:fld>
            <a:endParaRPr lang="fi-FI"/>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r>
              <a:rPr lang="fi-FI" smtClean="0"/>
              <a:t>Riitta 2016</a:t>
            </a:r>
            <a:endParaRPr lang="fi-FI"/>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2B69DE03-3290-4100-8F21-7B460BD796D5}" type="slidenum">
              <a:rPr lang="fi-FI" smtClean="0"/>
              <a:t>‹#›</a:t>
            </a:fld>
            <a:endParaRPr lang="fi-FI"/>
          </a:p>
        </p:txBody>
      </p:sp>
    </p:spTree>
    <p:extLst>
      <p:ext uri="{BB962C8B-B14F-4D97-AF65-F5344CB8AC3E}">
        <p14:creationId xmlns:p14="http://schemas.microsoft.com/office/powerpoint/2010/main" val="18799908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hdr="0" ftr="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0" y="-7938"/>
            <a:ext cx="9144000" cy="6865938"/>
            <a:chOff x="0" y="-8467"/>
            <a:chExt cx="12192000" cy="6866467"/>
          </a:xfrm>
        </p:grpSpPr>
        <p:cxnSp>
          <p:nvCxnSpPr>
            <p:cNvPr id="20" name="Straight Connector 19"/>
            <p:cNvCxnSpPr/>
            <p:nvPr/>
          </p:nvCxnSpPr>
          <p:spPr>
            <a:xfrm>
              <a:off x="9370484"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168"/>
              <a:ext cx="476461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7706"/>
              <a:ext cx="325966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7" y="3589086"/>
              <a:ext cx="181821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873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508000" y="609600"/>
            <a:ext cx="644683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smtClean="0"/>
              <a:t>Muokkaa perustyyl. napsautt.</a:t>
            </a:r>
            <a:endParaRPr lang="en-US" altLang="fi-FI" smtClean="0"/>
          </a:p>
        </p:txBody>
      </p:sp>
      <p:sp>
        <p:nvSpPr>
          <p:cNvPr id="1028" name="Text Placeholder 2"/>
          <p:cNvSpPr>
            <a:spLocks noGrp="1"/>
          </p:cNvSpPr>
          <p:nvPr>
            <p:ph type="body" idx="1"/>
          </p:nvPr>
        </p:nvSpPr>
        <p:spPr bwMode="auto">
          <a:xfrm>
            <a:off x="508000" y="2160588"/>
            <a:ext cx="6446838"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smtClean="0"/>
              <a:t>Muokkaa tekstin perustyylejä</a:t>
            </a:r>
          </a:p>
          <a:p>
            <a:pPr lvl="1"/>
            <a:r>
              <a:rPr lang="fi-FI" altLang="fi-FI" smtClean="0"/>
              <a:t>toinen taso</a:t>
            </a:r>
          </a:p>
          <a:p>
            <a:pPr lvl="2"/>
            <a:r>
              <a:rPr lang="fi-FI" altLang="fi-FI" smtClean="0"/>
              <a:t>kolmas taso</a:t>
            </a:r>
          </a:p>
          <a:p>
            <a:pPr lvl="3"/>
            <a:r>
              <a:rPr lang="fi-FI" altLang="fi-FI" smtClean="0"/>
              <a:t>neljäs taso</a:t>
            </a:r>
          </a:p>
          <a:p>
            <a:pPr lvl="4"/>
            <a:r>
              <a:rPr lang="fi-FI" altLang="fi-FI" smtClean="0"/>
              <a:t>viides taso</a:t>
            </a:r>
            <a:endParaRPr lang="en-US" altLang="fi-FI" smtClean="0"/>
          </a:p>
        </p:txBody>
      </p:sp>
      <p:sp>
        <p:nvSpPr>
          <p:cNvPr id="4" name="Date Placeholder 3"/>
          <p:cNvSpPr>
            <a:spLocks noGrp="1"/>
          </p:cNvSpPr>
          <p:nvPr>
            <p:ph type="dt" sz="half" idx="2"/>
          </p:nvPr>
        </p:nvSpPr>
        <p:spPr>
          <a:xfrm>
            <a:off x="5403850" y="6042025"/>
            <a:ext cx="684213"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E9C4856D-D747-4CBA-A9DD-EA84899701BA}" type="datetime1">
              <a:rPr lang="fi-FI" smtClean="0"/>
              <a:t>18.9.2018</a:t>
            </a:fld>
            <a:endParaRPr lang="fi-FI"/>
          </a:p>
        </p:txBody>
      </p:sp>
      <p:sp>
        <p:nvSpPr>
          <p:cNvPr id="5" name="Footer Placeholder 4"/>
          <p:cNvSpPr>
            <a:spLocks noGrp="1"/>
          </p:cNvSpPr>
          <p:nvPr>
            <p:ph type="ftr" sz="quarter" idx="3"/>
          </p:nvPr>
        </p:nvSpPr>
        <p:spPr>
          <a:xfrm>
            <a:off x="508000" y="6042025"/>
            <a:ext cx="4722813"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r>
              <a:rPr lang="fi-FI"/>
              <a:t>Riitta 2016</a:t>
            </a:r>
          </a:p>
        </p:txBody>
      </p:sp>
      <p:sp>
        <p:nvSpPr>
          <p:cNvPr id="6" name="Slide Number Placeholder 5"/>
          <p:cNvSpPr>
            <a:spLocks noGrp="1"/>
          </p:cNvSpPr>
          <p:nvPr>
            <p:ph type="sldNum" sz="quarter" idx="4"/>
          </p:nvPr>
        </p:nvSpPr>
        <p:spPr>
          <a:xfrm>
            <a:off x="6443663" y="6042025"/>
            <a:ext cx="511175" cy="365125"/>
          </a:xfrm>
          <a:prstGeom prst="rect">
            <a:avLst/>
          </a:prstGeom>
        </p:spPr>
        <p:txBody>
          <a:bodyPr vert="horz" lIns="91440" tIns="45720" rIns="91440" bIns="45720" rtlCol="0" anchor="ctr"/>
          <a:lstStyle>
            <a:lvl1pPr algn="r">
              <a:defRPr sz="675">
                <a:solidFill>
                  <a:schemeClr val="accent1"/>
                </a:solidFill>
              </a:defRPr>
            </a:lvl1pPr>
          </a:lstStyle>
          <a:p>
            <a:pPr>
              <a:defRPr/>
            </a:pPr>
            <a:fld id="{B98C2EE9-566B-49A3-9B52-40B602E977D9}" type="slidenum">
              <a:rPr lang="fi-FI"/>
              <a:pPr>
                <a:defRPr/>
              </a:pPr>
              <a:t>‹#›</a:t>
            </a:fld>
            <a:endParaRPr lang="fi-FI"/>
          </a:p>
        </p:txBody>
      </p:sp>
    </p:spTree>
    <p:extLst>
      <p:ext uri="{BB962C8B-B14F-4D97-AF65-F5344CB8AC3E}">
        <p14:creationId xmlns:p14="http://schemas.microsoft.com/office/powerpoint/2010/main" val="6285381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transition spd="slow">
    <p:split orient="vert"/>
  </p:transition>
  <p:hf hdr="0" ftr="0"/>
  <p:txStyles>
    <p:titleStyle>
      <a:lvl1pPr algn="l" defTabSz="342900" rtl="0" eaLnBrk="0" fontAlgn="base" hangingPunct="0">
        <a:spcBef>
          <a:spcPct val="0"/>
        </a:spcBef>
        <a:spcAft>
          <a:spcPct val="0"/>
        </a:spcAft>
        <a:defRPr sz="2700" kern="1200">
          <a:solidFill>
            <a:schemeClr val="accent1"/>
          </a:solidFill>
          <a:latin typeface="+mj-lt"/>
          <a:ea typeface="+mj-ea"/>
          <a:cs typeface="+mj-cs"/>
        </a:defRPr>
      </a:lvl1pPr>
      <a:lvl2pPr algn="l" defTabSz="342900" rtl="0" eaLnBrk="0" fontAlgn="base" hangingPunct="0">
        <a:spcBef>
          <a:spcPct val="0"/>
        </a:spcBef>
        <a:spcAft>
          <a:spcPct val="0"/>
        </a:spcAft>
        <a:defRPr sz="2700">
          <a:solidFill>
            <a:schemeClr val="accent1"/>
          </a:solidFill>
          <a:latin typeface="Trebuchet MS" panose="020B0603020202020204" pitchFamily="34" charset="0"/>
        </a:defRPr>
      </a:lvl2pPr>
      <a:lvl3pPr algn="l" defTabSz="342900" rtl="0" eaLnBrk="0" fontAlgn="base" hangingPunct="0">
        <a:spcBef>
          <a:spcPct val="0"/>
        </a:spcBef>
        <a:spcAft>
          <a:spcPct val="0"/>
        </a:spcAft>
        <a:defRPr sz="2700">
          <a:solidFill>
            <a:schemeClr val="accent1"/>
          </a:solidFill>
          <a:latin typeface="Trebuchet MS" panose="020B0603020202020204" pitchFamily="34" charset="0"/>
        </a:defRPr>
      </a:lvl3pPr>
      <a:lvl4pPr algn="l" defTabSz="342900" rtl="0" eaLnBrk="0" fontAlgn="base" hangingPunct="0">
        <a:spcBef>
          <a:spcPct val="0"/>
        </a:spcBef>
        <a:spcAft>
          <a:spcPct val="0"/>
        </a:spcAft>
        <a:defRPr sz="2700">
          <a:solidFill>
            <a:schemeClr val="accent1"/>
          </a:solidFill>
          <a:latin typeface="Trebuchet MS" panose="020B0603020202020204" pitchFamily="34" charset="0"/>
        </a:defRPr>
      </a:lvl4pPr>
      <a:lvl5pPr algn="l" defTabSz="342900" rtl="0" eaLnBrk="0" fontAlgn="base" hangingPunct="0">
        <a:spcBef>
          <a:spcPct val="0"/>
        </a:spcBef>
        <a:spcAft>
          <a:spcPct val="0"/>
        </a:spcAft>
        <a:defRPr sz="27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SzPct val="80000"/>
        <a:buFont typeface="Wingdings 3" panose="05040102010807070707" pitchFamily="18" charset="2"/>
        <a:buChar char=""/>
        <a:defRPr sz="1300"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100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SzPct val="80000"/>
        <a:buFont typeface="Wingdings 3" panose="05040102010807070707" pitchFamily="18"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mmm.fi/"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User:Nemo5576"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700808"/>
            <a:ext cx="6406480" cy="2808311"/>
          </a:xfrm>
        </p:spPr>
        <p:txBody>
          <a:bodyPr>
            <a:noAutofit/>
          </a:bodyPr>
          <a:lstStyle/>
          <a:p>
            <a:r>
              <a:rPr lang="fi-FI" sz="6000" b="1" dirty="0" smtClean="0"/>
              <a:t>Kestävä kehitys</a:t>
            </a:r>
            <a:br>
              <a:rPr lang="fi-FI" sz="6000" b="1" dirty="0" smtClean="0"/>
            </a:br>
            <a:r>
              <a:rPr lang="fi-FI" sz="6000" b="1" dirty="0" smtClean="0"/>
              <a:t>maataloudessa</a:t>
            </a:r>
            <a:endParaRPr lang="fi-FI" sz="6000" b="1" dirty="0"/>
          </a:p>
        </p:txBody>
      </p:sp>
      <p:sp>
        <p:nvSpPr>
          <p:cNvPr id="3" name="Alaotsikko 2"/>
          <p:cNvSpPr>
            <a:spLocks noGrp="1"/>
          </p:cNvSpPr>
          <p:nvPr>
            <p:ph type="subTitle" idx="1"/>
          </p:nvPr>
        </p:nvSpPr>
        <p:spPr/>
        <p:txBody>
          <a:bodyPr/>
          <a:lstStyle/>
          <a:p>
            <a:endParaRPr lang="fi-FI" dirty="0" smtClean="0"/>
          </a:p>
          <a:p>
            <a:r>
              <a:rPr lang="fi-FI" dirty="0" smtClean="0"/>
              <a:t> </a:t>
            </a:r>
            <a:endParaRPr lang="fi-FI" dirty="0"/>
          </a:p>
        </p:txBody>
      </p:sp>
      <p:sp>
        <p:nvSpPr>
          <p:cNvPr id="4" name="Päivämäärän paikkamerkki 3"/>
          <p:cNvSpPr>
            <a:spLocks noGrp="1"/>
          </p:cNvSpPr>
          <p:nvPr>
            <p:ph type="dt" sz="half" idx="10"/>
          </p:nvPr>
        </p:nvSpPr>
        <p:spPr>
          <a:xfrm>
            <a:off x="5004048" y="6041363"/>
            <a:ext cx="1085342" cy="365125"/>
          </a:xfrm>
        </p:spPr>
        <p:txBody>
          <a:bodyPr/>
          <a:lstStyle/>
          <a:p>
            <a:fld id="{A54D35FB-0C38-4CD3-9C13-3FBF60B46CE1}"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1</a:t>
            </a:fld>
            <a:endParaRPr lang="fi-FI"/>
          </a:p>
        </p:txBody>
      </p:sp>
    </p:spTree>
    <p:extLst>
      <p:ext uri="{BB962C8B-B14F-4D97-AF65-F5344CB8AC3E}">
        <p14:creationId xmlns:p14="http://schemas.microsoft.com/office/powerpoint/2010/main" val="402177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836712"/>
            <a:ext cx="8229600" cy="5289451"/>
          </a:xfrm>
        </p:spPr>
        <p:txBody>
          <a:bodyPr>
            <a:normAutofit fontScale="92500"/>
          </a:bodyPr>
          <a:lstStyle/>
          <a:p>
            <a:pPr marL="0" indent="0">
              <a:buNone/>
            </a:pPr>
            <a:endParaRPr lang="fi-FI" sz="5400" dirty="0" smtClean="0"/>
          </a:p>
          <a:p>
            <a:pPr marL="0" indent="0">
              <a:buNone/>
            </a:pPr>
            <a:r>
              <a:rPr lang="fi-FI" sz="5400" dirty="0" smtClean="0"/>
              <a:t>Kestävä elämäntapa  tarkoittaa sitä, että luonto, ihminen ja talous ovat tasapainossa keskenään.</a:t>
            </a:r>
          </a:p>
          <a:p>
            <a:pPr marL="0" indent="0">
              <a:buNone/>
            </a:pPr>
            <a:r>
              <a:rPr lang="fi-FI" sz="5400" dirty="0" smtClean="0"/>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013176"/>
            <a:ext cx="1638324" cy="128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iruutu 1"/>
          <p:cNvSpPr txBox="1"/>
          <p:nvPr/>
        </p:nvSpPr>
        <p:spPr>
          <a:xfrm>
            <a:off x="7164288" y="5720228"/>
            <a:ext cx="1520212" cy="215444"/>
          </a:xfrm>
          <a:prstGeom prst="rect">
            <a:avLst/>
          </a:prstGeom>
          <a:noFill/>
        </p:spPr>
        <p:txBody>
          <a:bodyPr wrap="square" rtlCol="0">
            <a:spAutoFit/>
          </a:bodyPr>
          <a:lstStyle/>
          <a:p>
            <a:r>
              <a:rPr lang="fi-FI" sz="800" dirty="0"/>
              <a:t>c</a:t>
            </a:r>
            <a:r>
              <a:rPr lang="fi-FI" sz="800" dirty="0" smtClean="0"/>
              <a:t>ommon.wikimedia.org</a:t>
            </a:r>
            <a:endParaRPr lang="fi-FI" sz="800" dirty="0"/>
          </a:p>
        </p:txBody>
      </p:sp>
      <p:sp>
        <p:nvSpPr>
          <p:cNvPr id="4" name="Päivämäärän paikkamerkki 3"/>
          <p:cNvSpPr>
            <a:spLocks noGrp="1"/>
          </p:cNvSpPr>
          <p:nvPr>
            <p:ph type="dt" sz="half" idx="10"/>
          </p:nvPr>
        </p:nvSpPr>
        <p:spPr>
          <a:xfrm>
            <a:off x="5076056" y="6041363"/>
            <a:ext cx="1013334" cy="365125"/>
          </a:xfrm>
        </p:spPr>
        <p:txBody>
          <a:bodyPr/>
          <a:lstStyle/>
          <a:p>
            <a:fld id="{2BAEE373-6555-4B0C-8193-DD593A194197}"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10</a:t>
            </a:fld>
            <a:endParaRPr lang="fi-FI"/>
          </a:p>
        </p:txBody>
      </p:sp>
    </p:spTree>
    <p:extLst>
      <p:ext uri="{BB962C8B-B14F-4D97-AF65-F5344CB8AC3E}">
        <p14:creationId xmlns:p14="http://schemas.microsoft.com/office/powerpoint/2010/main" val="221597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476672"/>
            <a:ext cx="8229600" cy="5649491"/>
          </a:xfrm>
        </p:spPr>
        <p:txBody>
          <a:bodyPr>
            <a:normAutofit/>
          </a:bodyPr>
          <a:lstStyle/>
          <a:p>
            <a:pPr marL="0" indent="0">
              <a:buNone/>
            </a:pPr>
            <a:endParaRPr lang="fi-FI" sz="5400" dirty="0" smtClean="0"/>
          </a:p>
          <a:p>
            <a:pPr marL="0" indent="0">
              <a:buNone/>
            </a:pPr>
            <a:endParaRPr lang="fi-FI" sz="5400" dirty="0" smtClean="0"/>
          </a:p>
          <a:p>
            <a:pPr marL="0" indent="0" algn="ctr">
              <a:buNone/>
            </a:pPr>
            <a:r>
              <a:rPr lang="fi-FI" sz="5400" dirty="0" smtClean="0"/>
              <a:t>Maataloustuottajat tekevät arvokasta työtä</a:t>
            </a:r>
            <a:endParaRPr lang="fi-FI" sz="5400" dirty="0"/>
          </a:p>
        </p:txBody>
      </p:sp>
      <p:sp>
        <p:nvSpPr>
          <p:cNvPr id="2" name="Päivämäärän paikkamerkki 1"/>
          <p:cNvSpPr>
            <a:spLocks noGrp="1"/>
          </p:cNvSpPr>
          <p:nvPr>
            <p:ph type="dt" sz="half" idx="10"/>
          </p:nvPr>
        </p:nvSpPr>
        <p:spPr>
          <a:xfrm>
            <a:off x="5220072" y="6041363"/>
            <a:ext cx="869318" cy="365125"/>
          </a:xfrm>
        </p:spPr>
        <p:txBody>
          <a:bodyPr/>
          <a:lstStyle/>
          <a:p>
            <a:fld id="{9BAFA730-AB3B-49FD-81B4-5D57A8DC6A17}"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11</a:t>
            </a:fld>
            <a:endParaRPr lang="fi-FI"/>
          </a:p>
        </p:txBody>
      </p:sp>
    </p:spTree>
    <p:extLst>
      <p:ext uri="{BB962C8B-B14F-4D97-AF65-F5344CB8AC3E}">
        <p14:creationId xmlns:p14="http://schemas.microsoft.com/office/powerpoint/2010/main" val="824514862"/>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395536" y="1268760"/>
            <a:ext cx="8229600" cy="4525963"/>
          </a:xfrm>
        </p:spPr>
        <p:txBody>
          <a:bodyPr>
            <a:normAutofit/>
          </a:bodyPr>
          <a:lstStyle/>
          <a:p>
            <a:pPr marL="0" indent="0" algn="ctr">
              <a:buNone/>
            </a:pPr>
            <a:endParaRPr lang="fi-FI" sz="5400" dirty="0" smtClean="0"/>
          </a:p>
          <a:p>
            <a:pPr marL="0" indent="0" algn="ctr">
              <a:buNone/>
            </a:pPr>
            <a:r>
              <a:rPr lang="fi-FI" sz="5400" dirty="0" smtClean="0"/>
              <a:t>Suomalaisilla </a:t>
            </a:r>
            <a:r>
              <a:rPr lang="fi-FI" sz="5400" dirty="0"/>
              <a:t>maatiloilla tuotetaan </a:t>
            </a:r>
            <a:r>
              <a:rPr lang="fi-FI" sz="5400" dirty="0" smtClean="0"/>
              <a:t>hyvää ja laadukasta ruokaa</a:t>
            </a:r>
          </a:p>
          <a:p>
            <a:pPr marL="0" indent="0" algn="ctr">
              <a:buNone/>
            </a:pPr>
            <a:endParaRPr lang="fi-FI" sz="5400" dirty="0"/>
          </a:p>
          <a:p>
            <a:pPr marL="0" indent="0" algn="ctr">
              <a:buNone/>
            </a:pPr>
            <a:endParaRPr lang="fi-FI" sz="2000" dirty="0">
              <a:solidFill>
                <a:schemeClr val="accent6">
                  <a:lumMod val="50000"/>
                </a:schemeClr>
              </a:solidFill>
            </a:endParaRPr>
          </a:p>
          <a:p>
            <a:pPr marL="0" indent="0" algn="ctr">
              <a:buNone/>
            </a:pPr>
            <a:endParaRPr lang="fi-FI" sz="5400" dirty="0"/>
          </a:p>
        </p:txBody>
      </p:sp>
      <p:sp>
        <p:nvSpPr>
          <p:cNvPr id="2" name="Päivämäärän paikkamerkki 1"/>
          <p:cNvSpPr>
            <a:spLocks noGrp="1"/>
          </p:cNvSpPr>
          <p:nvPr>
            <p:ph type="dt" sz="half" idx="10"/>
          </p:nvPr>
        </p:nvSpPr>
        <p:spPr>
          <a:xfrm>
            <a:off x="5220072" y="6041363"/>
            <a:ext cx="869318" cy="365125"/>
          </a:xfrm>
        </p:spPr>
        <p:txBody>
          <a:bodyPr/>
          <a:lstStyle/>
          <a:p>
            <a:fld id="{7F2CFD3B-0C19-450E-A531-C88F720812C9}"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12</a:t>
            </a:fld>
            <a:endParaRPr lang="fi-FI"/>
          </a:p>
        </p:txBody>
      </p:sp>
    </p:spTree>
    <p:extLst>
      <p:ext uri="{BB962C8B-B14F-4D97-AF65-F5344CB8AC3E}">
        <p14:creationId xmlns:p14="http://schemas.microsoft.com/office/powerpoint/2010/main" val="3292118649"/>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Tekstiruutu 4"/>
          <p:cNvSpPr txBox="1"/>
          <p:nvPr/>
        </p:nvSpPr>
        <p:spPr>
          <a:xfrm>
            <a:off x="5436096" y="6093296"/>
            <a:ext cx="3765583" cy="646331"/>
          </a:xfrm>
          <a:prstGeom prst="rect">
            <a:avLst/>
          </a:prstGeom>
          <a:noFill/>
        </p:spPr>
        <p:txBody>
          <a:bodyPr wrap="square" rtlCol="0">
            <a:spAutoFit/>
          </a:bodyPr>
          <a:lstStyle/>
          <a:p>
            <a:r>
              <a:rPr lang="fi-FI" dirty="0" smtClean="0">
                <a:solidFill>
                  <a:schemeClr val="bg1"/>
                </a:solidFill>
              </a:rPr>
              <a:t>Kuva </a:t>
            </a:r>
            <a:r>
              <a:rPr lang="fi-FI" dirty="0" err="1" smtClean="0">
                <a:solidFill>
                  <a:schemeClr val="bg1"/>
                </a:solidFill>
              </a:rPr>
              <a:t>Tarvaalan</a:t>
            </a:r>
            <a:r>
              <a:rPr lang="fi-FI" dirty="0" smtClean="0">
                <a:solidFill>
                  <a:schemeClr val="bg1"/>
                </a:solidFill>
              </a:rPr>
              <a:t> koulutilan pellolta syksyllä 2015</a:t>
            </a:r>
            <a:endParaRPr lang="fi-FI" dirty="0">
              <a:solidFill>
                <a:schemeClr val="bg1"/>
              </a:solidFill>
            </a:endParaRPr>
          </a:p>
        </p:txBody>
      </p:sp>
      <p:sp>
        <p:nvSpPr>
          <p:cNvPr id="2" name="Päivämäärän paikkamerkki 1"/>
          <p:cNvSpPr>
            <a:spLocks noGrp="1"/>
          </p:cNvSpPr>
          <p:nvPr>
            <p:ph type="dt" sz="half" idx="10"/>
          </p:nvPr>
        </p:nvSpPr>
        <p:spPr/>
        <p:txBody>
          <a:bodyPr/>
          <a:lstStyle/>
          <a:p>
            <a:fld id="{AED453EB-7234-444A-B1B5-9C2DDDE9A5B3}" type="datetime1">
              <a:rPr lang="fi-FI" smtClean="0"/>
              <a:t>18.9.2018</a:t>
            </a:fld>
            <a:endParaRPr lang="fi-FI"/>
          </a:p>
        </p:txBody>
      </p:sp>
      <p:sp>
        <p:nvSpPr>
          <p:cNvPr id="3" name="Dian numeron paikkamerkki 2"/>
          <p:cNvSpPr>
            <a:spLocks noGrp="1"/>
          </p:cNvSpPr>
          <p:nvPr>
            <p:ph type="sldNum" sz="quarter" idx="12"/>
          </p:nvPr>
        </p:nvSpPr>
        <p:spPr/>
        <p:txBody>
          <a:bodyPr/>
          <a:lstStyle/>
          <a:p>
            <a:fld id="{9905377E-7756-4258-9AC7-FD03FD02EF0F}" type="slidenum">
              <a:rPr lang="fi-FI" smtClean="0"/>
              <a:t>13</a:t>
            </a:fld>
            <a:endParaRPr lang="fi-FI"/>
          </a:p>
        </p:txBody>
      </p:sp>
    </p:spTree>
    <p:extLst>
      <p:ext uri="{BB962C8B-B14F-4D97-AF65-F5344CB8AC3E}">
        <p14:creationId xmlns:p14="http://schemas.microsoft.com/office/powerpoint/2010/main" val="252981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4800" dirty="0" smtClean="0"/>
              <a:t> </a:t>
            </a:r>
            <a:r>
              <a:rPr lang="fi-FI" sz="5400" b="1" dirty="0" smtClean="0"/>
              <a:t>Maatilan töitä</a:t>
            </a:r>
            <a:endParaRPr lang="fi-FI" sz="5400" b="1" dirty="0"/>
          </a:p>
        </p:txBody>
      </p:sp>
      <p:sp>
        <p:nvSpPr>
          <p:cNvPr id="3" name="Sisällön paikkamerkki 2"/>
          <p:cNvSpPr>
            <a:spLocks noGrp="1"/>
          </p:cNvSpPr>
          <p:nvPr>
            <p:ph idx="1"/>
          </p:nvPr>
        </p:nvSpPr>
        <p:spPr>
          <a:xfrm>
            <a:off x="1115615" y="2060848"/>
            <a:ext cx="5841697" cy="2880321"/>
          </a:xfrm>
        </p:spPr>
        <p:txBody>
          <a:bodyPr>
            <a:normAutofit fontScale="77500" lnSpcReduction="20000"/>
          </a:bodyPr>
          <a:lstStyle/>
          <a:p>
            <a:pPr marL="0" indent="0">
              <a:buNone/>
            </a:pPr>
            <a:endParaRPr lang="fi-FI" sz="4400" dirty="0" smtClean="0"/>
          </a:p>
          <a:p>
            <a:r>
              <a:rPr lang="fi-FI" sz="4400" dirty="0"/>
              <a:t>k</a:t>
            </a:r>
            <a:r>
              <a:rPr lang="fi-FI" sz="4400" dirty="0" smtClean="0"/>
              <a:t>asvinviljely</a:t>
            </a:r>
          </a:p>
          <a:p>
            <a:r>
              <a:rPr lang="fi-FI" sz="4400" dirty="0"/>
              <a:t>t</a:t>
            </a:r>
            <a:r>
              <a:rPr lang="fi-FI" sz="4400" dirty="0" smtClean="0"/>
              <a:t>uotantoeläinten hoito</a:t>
            </a:r>
          </a:p>
          <a:p>
            <a:r>
              <a:rPr lang="fi-FI" sz="4400" dirty="0"/>
              <a:t>t</a:t>
            </a:r>
            <a:r>
              <a:rPr lang="fi-FI" sz="4400" dirty="0" smtClean="0"/>
              <a:t>raktorin ja muiden maatalouskoneiden käyttö</a:t>
            </a:r>
          </a:p>
          <a:p>
            <a:pPr marL="0" indent="0">
              <a:buNone/>
            </a:pPr>
            <a:endParaRPr lang="fi-FI" sz="4400" dirty="0" smtClean="0"/>
          </a:p>
          <a:p>
            <a:endParaRPr lang="fi-FI" dirty="0"/>
          </a:p>
        </p:txBody>
      </p:sp>
      <p:sp>
        <p:nvSpPr>
          <p:cNvPr id="4" name="Päivämäärän paikkamerkki 3"/>
          <p:cNvSpPr>
            <a:spLocks noGrp="1"/>
          </p:cNvSpPr>
          <p:nvPr>
            <p:ph type="dt" sz="half" idx="10"/>
          </p:nvPr>
        </p:nvSpPr>
        <p:spPr>
          <a:xfrm>
            <a:off x="5004048" y="6041363"/>
            <a:ext cx="1085342" cy="365125"/>
          </a:xfrm>
        </p:spPr>
        <p:txBody>
          <a:bodyPr/>
          <a:lstStyle/>
          <a:p>
            <a:fld id="{6F85D1F0-387A-472C-A320-145616924FF3}"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14</a:t>
            </a:fld>
            <a:endParaRPr lang="fi-FI"/>
          </a:p>
        </p:txBody>
      </p:sp>
    </p:spTree>
    <p:extLst>
      <p:ext uri="{BB962C8B-B14F-4D97-AF65-F5344CB8AC3E}">
        <p14:creationId xmlns:p14="http://schemas.microsoft.com/office/powerpoint/2010/main" val="406184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130595" y="1196752"/>
            <a:ext cx="5826719" cy="1872208"/>
          </a:xfrm>
        </p:spPr>
        <p:txBody>
          <a:bodyPr>
            <a:normAutofit/>
          </a:bodyPr>
          <a:lstStyle/>
          <a:p>
            <a:r>
              <a:rPr lang="fi-FI" sz="5400" b="1" dirty="0" smtClean="0"/>
              <a:t>Kasvinviljely</a:t>
            </a:r>
            <a:endParaRPr lang="fi-FI" sz="5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87" y="3552938"/>
            <a:ext cx="2894817" cy="24858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iruutu 3"/>
          <p:cNvSpPr txBox="1"/>
          <p:nvPr/>
        </p:nvSpPr>
        <p:spPr>
          <a:xfrm>
            <a:off x="1835696" y="5385494"/>
            <a:ext cx="1244251" cy="584775"/>
          </a:xfrm>
          <a:prstGeom prst="rect">
            <a:avLst/>
          </a:prstGeom>
          <a:noFill/>
        </p:spPr>
        <p:txBody>
          <a:bodyPr wrap="none" rtlCol="0">
            <a:spAutoFit/>
          </a:bodyPr>
          <a:lstStyle/>
          <a:p>
            <a:endParaRPr lang="fi-FI" sz="800" dirty="0" smtClean="0"/>
          </a:p>
          <a:p>
            <a:endParaRPr lang="fi-FI" sz="800" dirty="0" smtClean="0"/>
          </a:p>
          <a:p>
            <a:endParaRPr lang="fi-FI" sz="800" dirty="0"/>
          </a:p>
          <a:p>
            <a:r>
              <a:rPr lang="fi-FI" sz="800" dirty="0" err="1" smtClean="0"/>
              <a:t>Google/uvakisa.ning.com</a:t>
            </a:r>
            <a:endParaRPr lang="fi-FI" sz="8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104" y="3552938"/>
            <a:ext cx="2914650" cy="24858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220" y="3552937"/>
            <a:ext cx="2474018" cy="25318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iruutu 5"/>
          <p:cNvSpPr txBox="1"/>
          <p:nvPr/>
        </p:nvSpPr>
        <p:spPr>
          <a:xfrm>
            <a:off x="5220072" y="5682444"/>
            <a:ext cx="819455" cy="215444"/>
          </a:xfrm>
          <a:prstGeom prst="rect">
            <a:avLst/>
          </a:prstGeom>
          <a:noFill/>
        </p:spPr>
        <p:txBody>
          <a:bodyPr wrap="none" rtlCol="0">
            <a:spAutoFit/>
          </a:bodyPr>
          <a:lstStyle/>
          <a:p>
            <a:r>
              <a:rPr lang="fi-FI" sz="800" dirty="0" err="1" smtClean="0"/>
              <a:t>www.makuja.fi</a:t>
            </a:r>
            <a:endParaRPr lang="fi-FI" sz="800" dirty="0"/>
          </a:p>
        </p:txBody>
      </p:sp>
      <p:sp>
        <p:nvSpPr>
          <p:cNvPr id="7" name="Tekstiruutu 6"/>
          <p:cNvSpPr txBox="1"/>
          <p:nvPr/>
        </p:nvSpPr>
        <p:spPr>
          <a:xfrm>
            <a:off x="7884368" y="5754825"/>
            <a:ext cx="846707" cy="215444"/>
          </a:xfrm>
          <a:prstGeom prst="rect">
            <a:avLst/>
          </a:prstGeom>
          <a:noFill/>
        </p:spPr>
        <p:txBody>
          <a:bodyPr wrap="none" rtlCol="0">
            <a:spAutoFit/>
          </a:bodyPr>
          <a:lstStyle/>
          <a:p>
            <a:r>
              <a:rPr lang="fi-FI" sz="800" dirty="0" err="1" smtClean="0"/>
              <a:t>Fi.wikipedia.org</a:t>
            </a:r>
            <a:endParaRPr lang="fi-FI" sz="800" dirty="0"/>
          </a:p>
        </p:txBody>
      </p:sp>
      <p:sp>
        <p:nvSpPr>
          <p:cNvPr id="8" name="Tekstiruutu 7"/>
          <p:cNvSpPr txBox="1"/>
          <p:nvPr/>
        </p:nvSpPr>
        <p:spPr>
          <a:xfrm>
            <a:off x="755576" y="5589240"/>
            <a:ext cx="585417" cy="369332"/>
          </a:xfrm>
          <a:prstGeom prst="rect">
            <a:avLst/>
          </a:prstGeom>
          <a:noFill/>
        </p:spPr>
        <p:txBody>
          <a:bodyPr wrap="none" rtlCol="0">
            <a:spAutoFit/>
          </a:bodyPr>
          <a:lstStyle/>
          <a:p>
            <a:r>
              <a:rPr lang="fi-FI" b="1" dirty="0" smtClean="0"/>
              <a:t>Ruis</a:t>
            </a:r>
            <a:endParaRPr lang="fi-FI" b="1" dirty="0"/>
          </a:p>
        </p:txBody>
      </p:sp>
      <p:sp>
        <p:nvSpPr>
          <p:cNvPr id="9" name="Tekstiruutu 8"/>
          <p:cNvSpPr txBox="1"/>
          <p:nvPr/>
        </p:nvSpPr>
        <p:spPr>
          <a:xfrm>
            <a:off x="3759554" y="5451541"/>
            <a:ext cx="774315" cy="369332"/>
          </a:xfrm>
          <a:prstGeom prst="rect">
            <a:avLst/>
          </a:prstGeom>
          <a:noFill/>
        </p:spPr>
        <p:txBody>
          <a:bodyPr wrap="none" rtlCol="0">
            <a:spAutoFit/>
          </a:bodyPr>
          <a:lstStyle/>
          <a:p>
            <a:r>
              <a:rPr lang="fi-FI" dirty="0" smtClean="0">
                <a:solidFill>
                  <a:schemeClr val="bg1"/>
                </a:solidFill>
              </a:rPr>
              <a:t>Vehnä</a:t>
            </a:r>
            <a:endParaRPr lang="fi-FI" dirty="0">
              <a:solidFill>
                <a:schemeClr val="bg1"/>
              </a:solidFill>
            </a:endParaRPr>
          </a:p>
        </p:txBody>
      </p:sp>
      <p:sp>
        <p:nvSpPr>
          <p:cNvPr id="10" name="Tekstiruutu 9"/>
          <p:cNvSpPr txBox="1"/>
          <p:nvPr/>
        </p:nvSpPr>
        <p:spPr>
          <a:xfrm>
            <a:off x="6516216" y="5385493"/>
            <a:ext cx="1368152" cy="369332"/>
          </a:xfrm>
          <a:prstGeom prst="rect">
            <a:avLst/>
          </a:prstGeom>
          <a:noFill/>
        </p:spPr>
        <p:txBody>
          <a:bodyPr wrap="square" rtlCol="0">
            <a:spAutoFit/>
          </a:bodyPr>
          <a:lstStyle/>
          <a:p>
            <a:r>
              <a:rPr lang="fi-FI" dirty="0" smtClean="0">
                <a:solidFill>
                  <a:schemeClr val="bg1"/>
                </a:solidFill>
              </a:rPr>
              <a:t>Kaura</a:t>
            </a:r>
            <a:endParaRPr lang="fi-FI" dirty="0">
              <a:solidFill>
                <a:schemeClr val="bg1"/>
              </a:solidFill>
            </a:endParaRPr>
          </a:p>
        </p:txBody>
      </p:sp>
      <p:sp>
        <p:nvSpPr>
          <p:cNvPr id="3" name="Päivämäärän paikkamerkki 2"/>
          <p:cNvSpPr>
            <a:spLocks noGrp="1"/>
          </p:cNvSpPr>
          <p:nvPr>
            <p:ph type="dt" sz="half" idx="10"/>
          </p:nvPr>
        </p:nvSpPr>
        <p:spPr/>
        <p:txBody>
          <a:bodyPr/>
          <a:lstStyle/>
          <a:p>
            <a:fld id="{E023B055-7AFF-4D45-BD84-2885D51FA4B8}"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15</a:t>
            </a:fld>
            <a:endParaRPr lang="fi-FI"/>
          </a:p>
        </p:txBody>
      </p:sp>
    </p:spTree>
    <p:extLst>
      <p:ext uri="{BB962C8B-B14F-4D97-AF65-F5344CB8AC3E}">
        <p14:creationId xmlns:p14="http://schemas.microsoft.com/office/powerpoint/2010/main" val="3223677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 y="0"/>
            <a:ext cx="6347713" cy="1930400"/>
          </a:xfrm>
        </p:spPr>
        <p:txBody>
          <a:bodyPr>
            <a:normAutofit/>
          </a:bodyPr>
          <a:lstStyle/>
          <a:p>
            <a:pPr algn="l"/>
            <a:r>
              <a:rPr lang="fi-FI" sz="5400" b="1" dirty="0" smtClean="0"/>
              <a:t>Kasvinviljely</a:t>
            </a:r>
            <a:endParaRPr lang="fi-FI" sz="5400" b="1" dirty="0"/>
          </a:p>
        </p:txBody>
      </p:sp>
      <p:sp>
        <p:nvSpPr>
          <p:cNvPr id="3" name="Sisällön paikkamerkki 2"/>
          <p:cNvSpPr>
            <a:spLocks noGrp="1"/>
          </p:cNvSpPr>
          <p:nvPr>
            <p:ph idx="1"/>
          </p:nvPr>
        </p:nvSpPr>
        <p:spPr>
          <a:xfrm>
            <a:off x="457200" y="1340768"/>
            <a:ext cx="8229600" cy="5040560"/>
          </a:xfrm>
        </p:spPr>
        <p:txBody>
          <a:bodyPr>
            <a:noAutofit/>
          </a:bodyPr>
          <a:lstStyle/>
          <a:p>
            <a:r>
              <a:rPr lang="fi-FI" sz="3600" dirty="0" smtClean="0"/>
              <a:t>Suomessa on käytössä</a:t>
            </a:r>
          </a:p>
          <a:p>
            <a:pPr marL="0" indent="0">
              <a:buNone/>
            </a:pPr>
            <a:r>
              <a:rPr lang="fi-FI" sz="3600" dirty="0"/>
              <a:t> </a:t>
            </a:r>
            <a:r>
              <a:rPr lang="fi-FI" sz="3600" dirty="0" smtClean="0"/>
              <a:t>   EU-tukijärjestelmä.</a:t>
            </a:r>
          </a:p>
          <a:p>
            <a:r>
              <a:rPr lang="fi-FI" sz="3600" dirty="0" smtClean="0"/>
              <a:t>EU-tuki  auttaa maanviljelijää saamaan paremman tulon työstään.</a:t>
            </a:r>
          </a:p>
          <a:p>
            <a:r>
              <a:rPr lang="fi-FI" sz="3600" dirty="0" smtClean="0"/>
              <a:t>EU-tuki ohjaa käyttämään oikean määrän lannoitteita ja torjunta-aineita. </a:t>
            </a:r>
          </a:p>
          <a:p>
            <a:pPr marL="0" indent="0">
              <a:buNone/>
            </a:pPr>
            <a:r>
              <a:rPr lang="fi-FI" sz="1600" b="1" dirty="0" smtClean="0">
                <a:solidFill>
                  <a:schemeClr val="accent6">
                    <a:lumMod val="50000"/>
                  </a:schemeClr>
                </a:solidFill>
              </a:rPr>
              <a:t>torjunta-aine </a:t>
            </a:r>
            <a:r>
              <a:rPr lang="fi-FI" sz="1600" dirty="0">
                <a:solidFill>
                  <a:schemeClr val="accent6">
                    <a:lumMod val="50000"/>
                  </a:schemeClr>
                </a:solidFill>
              </a:rPr>
              <a:t>tai kasvinsuojeluaine on myrkyllistä ainetta, jota käytetään kasvitautien, rikkakasvien ja tuhohyönteisten poistamiseen.</a:t>
            </a:r>
          </a:p>
          <a:p>
            <a:endParaRPr lang="fi-FI" sz="1600" dirty="0">
              <a:solidFill>
                <a:schemeClr val="accent6">
                  <a:lumMod val="50000"/>
                </a:schemeClr>
              </a:solidFill>
            </a:endParaRPr>
          </a:p>
        </p:txBody>
      </p:sp>
      <p:sp>
        <p:nvSpPr>
          <p:cNvPr id="4" name="Päivämäärän paikkamerkki 3"/>
          <p:cNvSpPr>
            <a:spLocks noGrp="1"/>
          </p:cNvSpPr>
          <p:nvPr>
            <p:ph type="dt" sz="half" idx="10"/>
          </p:nvPr>
        </p:nvSpPr>
        <p:spPr>
          <a:xfrm>
            <a:off x="5220072" y="6041363"/>
            <a:ext cx="869318" cy="365125"/>
          </a:xfrm>
        </p:spPr>
        <p:txBody>
          <a:bodyPr/>
          <a:lstStyle/>
          <a:p>
            <a:fld id="{37293755-F3E8-4B6C-8ACD-CEECBB660679}"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16</a:t>
            </a:fld>
            <a:endParaRPr lang="fi-FI"/>
          </a:p>
        </p:txBody>
      </p:sp>
    </p:spTree>
    <p:extLst>
      <p:ext uri="{BB962C8B-B14F-4D97-AF65-F5344CB8AC3E}">
        <p14:creationId xmlns:p14="http://schemas.microsoft.com/office/powerpoint/2010/main" val="258789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1052736"/>
            <a:ext cx="8229600" cy="5073427"/>
          </a:xfrm>
        </p:spPr>
        <p:txBody>
          <a:bodyPr>
            <a:normAutofit/>
          </a:bodyPr>
          <a:lstStyle/>
          <a:p>
            <a:pPr marL="0" indent="0">
              <a:buNone/>
            </a:pPr>
            <a:endParaRPr lang="fi-FI" sz="4400" dirty="0" smtClean="0"/>
          </a:p>
          <a:p>
            <a:pPr marL="0" indent="0">
              <a:buNone/>
            </a:pPr>
            <a:r>
              <a:rPr lang="fi-FI" sz="4400" dirty="0" smtClean="0"/>
              <a:t>Maatilalla pitää olla lantavarasto, johon mahtuu  yhden vuoden lantamäärä.</a:t>
            </a:r>
          </a:p>
          <a:p>
            <a:pPr marL="0" indent="0">
              <a:buNone/>
            </a:pPr>
            <a:r>
              <a:rPr lang="fi-FI" sz="4400" dirty="0" smtClean="0"/>
              <a:t>Levitä lanta pellolle kasvukauden aikana.</a:t>
            </a:r>
          </a:p>
          <a:p>
            <a:pPr marL="0" indent="0">
              <a:buNone/>
            </a:pPr>
            <a:endParaRPr lang="fi-FI" sz="2000" dirty="0">
              <a:solidFill>
                <a:schemeClr val="accent3">
                  <a:lumMod val="50000"/>
                </a:schemeClr>
              </a:solidFill>
            </a:endParaRPr>
          </a:p>
          <a:p>
            <a:pPr marL="0" indent="0">
              <a:buNone/>
            </a:pPr>
            <a:endParaRPr lang="fi-FI" sz="2000" dirty="0"/>
          </a:p>
        </p:txBody>
      </p:sp>
      <p:sp>
        <p:nvSpPr>
          <p:cNvPr id="2" name="Päivämäärän paikkamerkki 1"/>
          <p:cNvSpPr>
            <a:spLocks noGrp="1"/>
          </p:cNvSpPr>
          <p:nvPr>
            <p:ph type="dt" sz="half" idx="10"/>
          </p:nvPr>
        </p:nvSpPr>
        <p:spPr>
          <a:xfrm>
            <a:off x="5004048" y="6041363"/>
            <a:ext cx="1085342" cy="365125"/>
          </a:xfrm>
        </p:spPr>
        <p:txBody>
          <a:bodyPr/>
          <a:lstStyle/>
          <a:p>
            <a:fld id="{6093F7FD-D140-460C-B587-AE9C2DB35DDF}"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17</a:t>
            </a:fld>
            <a:endParaRPr lang="fi-FI"/>
          </a:p>
        </p:txBody>
      </p:sp>
    </p:spTree>
    <p:extLst>
      <p:ext uri="{BB962C8B-B14F-4D97-AF65-F5344CB8AC3E}">
        <p14:creationId xmlns:p14="http://schemas.microsoft.com/office/powerpoint/2010/main" val="3543297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980728"/>
            <a:ext cx="8229600" cy="5544616"/>
          </a:xfrm>
        </p:spPr>
        <p:txBody>
          <a:bodyPr>
            <a:normAutofit fontScale="47500" lnSpcReduction="20000"/>
          </a:bodyPr>
          <a:lstStyle/>
          <a:p>
            <a:pPr marL="0" indent="0">
              <a:lnSpc>
                <a:spcPct val="120000"/>
              </a:lnSpc>
              <a:buNone/>
            </a:pPr>
            <a:r>
              <a:rPr lang="fi-FI" sz="9300" dirty="0" smtClean="0"/>
              <a:t>Eläinten lannassa on ravinteita.</a:t>
            </a:r>
          </a:p>
          <a:p>
            <a:pPr marL="0" indent="0">
              <a:lnSpc>
                <a:spcPct val="120000"/>
              </a:lnSpc>
              <a:buNone/>
            </a:pPr>
            <a:r>
              <a:rPr lang="fi-FI" sz="9300" dirty="0" smtClean="0"/>
              <a:t>Ravinteet kuuluvat takaisin luontoon.</a:t>
            </a:r>
          </a:p>
          <a:p>
            <a:pPr marL="0" indent="0">
              <a:lnSpc>
                <a:spcPct val="120000"/>
              </a:lnSpc>
              <a:buNone/>
            </a:pPr>
            <a:r>
              <a:rPr lang="fi-FI" sz="9300" dirty="0" smtClean="0"/>
              <a:t>Kasvit käyttävät ravinteita hyväksi seuraavana kasvukautena.</a:t>
            </a:r>
          </a:p>
          <a:p>
            <a:pPr marL="0" indent="0">
              <a:buNone/>
            </a:pPr>
            <a:endParaRPr lang="fi-FI" sz="7300" b="1" dirty="0" smtClean="0">
              <a:solidFill>
                <a:schemeClr val="accent3">
                  <a:lumMod val="50000"/>
                </a:schemeClr>
              </a:solidFill>
            </a:endParaRPr>
          </a:p>
          <a:p>
            <a:pPr marL="0" indent="0">
              <a:buNone/>
            </a:pPr>
            <a:endParaRPr lang="fi-FI" sz="4200" dirty="0" smtClean="0">
              <a:solidFill>
                <a:schemeClr val="accent3">
                  <a:lumMod val="50000"/>
                </a:schemeClr>
              </a:solidFill>
            </a:endParaRPr>
          </a:p>
          <a:p>
            <a:pPr marL="0" indent="0">
              <a:buNone/>
            </a:pPr>
            <a:endParaRPr lang="fi-FI" sz="3600" dirty="0" smtClean="0">
              <a:solidFill>
                <a:schemeClr val="accent3">
                  <a:lumMod val="50000"/>
                </a:schemeClr>
              </a:solidFill>
            </a:endParaRPr>
          </a:p>
          <a:p>
            <a:endParaRPr lang="fi-FI" sz="3600" dirty="0">
              <a:solidFill>
                <a:srgbClr val="FF0000"/>
              </a:solidFill>
            </a:endParaRPr>
          </a:p>
          <a:p>
            <a:endParaRPr lang="fi-FI" dirty="0">
              <a:solidFill>
                <a:srgbClr val="FF0000"/>
              </a:solidFill>
            </a:endParaRPr>
          </a:p>
        </p:txBody>
      </p:sp>
      <p:sp>
        <p:nvSpPr>
          <p:cNvPr id="2" name="Päivämäärän paikkamerkki 1"/>
          <p:cNvSpPr>
            <a:spLocks noGrp="1"/>
          </p:cNvSpPr>
          <p:nvPr>
            <p:ph type="dt" sz="half" idx="10"/>
          </p:nvPr>
        </p:nvSpPr>
        <p:spPr>
          <a:xfrm>
            <a:off x="5076056" y="6041363"/>
            <a:ext cx="1013334" cy="365125"/>
          </a:xfrm>
        </p:spPr>
        <p:txBody>
          <a:bodyPr/>
          <a:lstStyle/>
          <a:p>
            <a:fld id="{FB5EE052-13EF-42DD-8ABA-95C8EE219937}"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18</a:t>
            </a:fld>
            <a:endParaRPr lang="fi-FI"/>
          </a:p>
        </p:txBody>
      </p:sp>
    </p:spTree>
    <p:extLst>
      <p:ext uri="{BB962C8B-B14F-4D97-AF65-F5344CB8AC3E}">
        <p14:creationId xmlns:p14="http://schemas.microsoft.com/office/powerpoint/2010/main" val="193531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1124744"/>
            <a:ext cx="8229600" cy="5001419"/>
          </a:xfrm>
        </p:spPr>
        <p:txBody>
          <a:bodyPr>
            <a:normAutofit/>
          </a:bodyPr>
          <a:lstStyle/>
          <a:p>
            <a:pPr marL="0" indent="0" algn="ctr">
              <a:buNone/>
            </a:pPr>
            <a:endParaRPr lang="fi-FI" sz="5400" dirty="0" smtClean="0"/>
          </a:p>
          <a:p>
            <a:pPr marL="0" indent="0" algn="ctr">
              <a:buNone/>
            </a:pPr>
            <a:r>
              <a:rPr lang="fi-FI" sz="5400" dirty="0" smtClean="0"/>
              <a:t>Ravinteet eivät saa valua vesialueelle</a:t>
            </a:r>
            <a:endParaRPr lang="fi-FI" sz="5400" dirty="0"/>
          </a:p>
        </p:txBody>
      </p:sp>
      <p:sp>
        <p:nvSpPr>
          <p:cNvPr id="2" name="Päivämäärän paikkamerkki 1"/>
          <p:cNvSpPr>
            <a:spLocks noGrp="1"/>
          </p:cNvSpPr>
          <p:nvPr>
            <p:ph type="dt" sz="half" idx="10"/>
          </p:nvPr>
        </p:nvSpPr>
        <p:spPr>
          <a:xfrm>
            <a:off x="5148064" y="5949281"/>
            <a:ext cx="941326" cy="457208"/>
          </a:xfrm>
        </p:spPr>
        <p:txBody>
          <a:bodyPr/>
          <a:lstStyle/>
          <a:p>
            <a:fld id="{BC39EDDD-5039-49CD-95E8-EEC940C39639}"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19</a:t>
            </a:fld>
            <a:endParaRPr lang="fi-FI"/>
          </a:p>
        </p:txBody>
      </p:sp>
    </p:spTree>
    <p:extLst>
      <p:ext uri="{BB962C8B-B14F-4D97-AF65-F5344CB8AC3E}">
        <p14:creationId xmlns:p14="http://schemas.microsoft.com/office/powerpoint/2010/main" val="614787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124745"/>
            <a:ext cx="7772400" cy="1800199"/>
          </a:xfrm>
        </p:spPr>
        <p:txBody>
          <a:bodyPr>
            <a:normAutofit/>
          </a:bodyPr>
          <a:lstStyle/>
          <a:p>
            <a:pPr algn="l"/>
            <a:r>
              <a:rPr lang="fi-FI" sz="8800" dirty="0" smtClean="0"/>
              <a:t> </a:t>
            </a:r>
            <a:r>
              <a:rPr lang="fi-FI" sz="8800" b="1" dirty="0" smtClean="0">
                <a:solidFill>
                  <a:schemeClr val="accent6">
                    <a:lumMod val="50000"/>
                  </a:schemeClr>
                </a:solidFill>
              </a:rPr>
              <a:t>Miksi ?</a:t>
            </a:r>
            <a:r>
              <a:rPr lang="fi-FI" sz="8800" dirty="0" smtClean="0">
                <a:solidFill>
                  <a:schemeClr val="accent6">
                    <a:lumMod val="50000"/>
                  </a:schemeClr>
                </a:solidFill>
              </a:rPr>
              <a:t> </a:t>
            </a:r>
            <a:endParaRPr lang="fi-FI" sz="8800" dirty="0">
              <a:solidFill>
                <a:schemeClr val="accent6">
                  <a:lumMod val="50000"/>
                </a:schemeClr>
              </a:solidFill>
            </a:endParaRPr>
          </a:p>
        </p:txBody>
      </p:sp>
      <p:sp>
        <p:nvSpPr>
          <p:cNvPr id="3" name="Alaotsikko 2"/>
          <p:cNvSpPr>
            <a:spLocks noGrp="1"/>
          </p:cNvSpPr>
          <p:nvPr>
            <p:ph type="subTitle" idx="1"/>
          </p:nvPr>
        </p:nvSpPr>
        <p:spPr>
          <a:xfrm>
            <a:off x="683568" y="2924944"/>
            <a:ext cx="6768752" cy="1296144"/>
          </a:xfrm>
        </p:spPr>
        <p:txBody>
          <a:bodyPr>
            <a:noAutofit/>
          </a:bodyPr>
          <a:lstStyle/>
          <a:p>
            <a:pPr algn="ctr"/>
            <a:r>
              <a:rPr lang="fi-FI" sz="8800" b="1" dirty="0" smtClean="0">
                <a:solidFill>
                  <a:schemeClr val="accent3">
                    <a:lumMod val="50000"/>
                  </a:schemeClr>
                </a:solidFill>
              </a:rPr>
              <a:t>Mitä?</a:t>
            </a:r>
            <a:r>
              <a:rPr lang="fi-FI" sz="8800" dirty="0" smtClean="0">
                <a:solidFill>
                  <a:schemeClr val="accent3">
                    <a:lumMod val="50000"/>
                  </a:schemeClr>
                </a:solidFill>
              </a:rPr>
              <a:t> </a:t>
            </a:r>
            <a:endParaRPr lang="fi-FI" sz="8800" dirty="0">
              <a:solidFill>
                <a:schemeClr val="accent3">
                  <a:lumMod val="50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76672"/>
            <a:ext cx="2808000"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äivämäärän paikkamerkki 3"/>
          <p:cNvSpPr>
            <a:spLocks noGrp="1"/>
          </p:cNvSpPr>
          <p:nvPr>
            <p:ph type="dt" sz="half" idx="10"/>
          </p:nvPr>
        </p:nvSpPr>
        <p:spPr>
          <a:xfrm>
            <a:off x="4716016" y="5949281"/>
            <a:ext cx="1373374" cy="457208"/>
          </a:xfrm>
        </p:spPr>
        <p:txBody>
          <a:bodyPr/>
          <a:lstStyle/>
          <a:p>
            <a:fld id="{FF9FC8A9-929C-4452-BFC2-C7F4736507AF}"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2</a:t>
            </a:fld>
            <a:endParaRPr lang="fi-FI"/>
          </a:p>
        </p:txBody>
      </p:sp>
    </p:spTree>
    <p:extLst>
      <p:ext uri="{BB962C8B-B14F-4D97-AF65-F5344CB8AC3E}">
        <p14:creationId xmlns:p14="http://schemas.microsoft.com/office/powerpoint/2010/main" val="214726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1354162"/>
          </a:xfrm>
        </p:spPr>
        <p:txBody>
          <a:bodyPr>
            <a:noAutofit/>
          </a:bodyPr>
          <a:lstStyle/>
          <a:p>
            <a:pPr algn="l"/>
            <a:r>
              <a:rPr lang="fi-FI" sz="4000" dirty="0" smtClean="0"/>
              <a:t>Ravinteiden valumista</a:t>
            </a:r>
            <a:br>
              <a:rPr lang="fi-FI" sz="4000" dirty="0" smtClean="0"/>
            </a:br>
            <a:r>
              <a:rPr lang="fi-FI" sz="4000" dirty="0" smtClean="0"/>
              <a:t> pelloilta vesistöön voi estää: </a:t>
            </a:r>
            <a:endParaRPr lang="fi-FI" sz="4000" dirty="0"/>
          </a:p>
        </p:txBody>
      </p:sp>
      <p:sp>
        <p:nvSpPr>
          <p:cNvPr id="3" name="Sisällön paikkamerkki 2"/>
          <p:cNvSpPr>
            <a:spLocks noGrp="1"/>
          </p:cNvSpPr>
          <p:nvPr>
            <p:ph idx="1"/>
          </p:nvPr>
        </p:nvSpPr>
        <p:spPr>
          <a:xfrm>
            <a:off x="457200" y="2420888"/>
            <a:ext cx="8229600" cy="3705275"/>
          </a:xfrm>
        </p:spPr>
        <p:txBody>
          <a:bodyPr>
            <a:normAutofit fontScale="77500" lnSpcReduction="20000"/>
          </a:bodyPr>
          <a:lstStyle/>
          <a:p>
            <a:r>
              <a:rPr lang="fi-FI" sz="4400" dirty="0"/>
              <a:t>t</a:t>
            </a:r>
            <a:r>
              <a:rPr lang="fi-FI" sz="4400" dirty="0" smtClean="0"/>
              <a:t>ehokas kasvinviljely</a:t>
            </a:r>
          </a:p>
          <a:p>
            <a:r>
              <a:rPr lang="fi-FI" sz="4400" dirty="0" smtClean="0"/>
              <a:t>kosteikko</a:t>
            </a:r>
          </a:p>
          <a:p>
            <a:r>
              <a:rPr lang="fi-FI" sz="4400" dirty="0" smtClean="0"/>
              <a:t>suojavyöhyke</a:t>
            </a:r>
          </a:p>
          <a:p>
            <a:r>
              <a:rPr lang="fi-FI" sz="4400" dirty="0"/>
              <a:t>s</a:t>
            </a:r>
            <a:r>
              <a:rPr lang="fi-FI" sz="4400" dirty="0" smtClean="0"/>
              <a:t>uojakaista</a:t>
            </a:r>
          </a:p>
          <a:p>
            <a:r>
              <a:rPr lang="fi-FI" sz="4400" dirty="0"/>
              <a:t>p</a:t>
            </a:r>
            <a:r>
              <a:rPr lang="fi-FI" sz="4400" dirty="0" smtClean="0"/>
              <a:t>iennar</a:t>
            </a:r>
          </a:p>
          <a:p>
            <a:r>
              <a:rPr lang="fi-FI" sz="4400" dirty="0"/>
              <a:t>k</a:t>
            </a:r>
            <a:r>
              <a:rPr lang="fi-FI" sz="4400" dirty="0" smtClean="0"/>
              <a:t>ipsin käyttäminen ravinteiden sitomiseen / </a:t>
            </a:r>
            <a:r>
              <a:rPr lang="fi-FI" sz="4400" dirty="0" smtClean="0">
                <a:solidFill>
                  <a:srgbClr val="FF0000"/>
                </a:solidFill>
              </a:rPr>
              <a:t>tarkista </a:t>
            </a:r>
          </a:p>
        </p:txBody>
      </p:sp>
      <p:sp>
        <p:nvSpPr>
          <p:cNvPr id="4" name="Päivämäärän paikkamerkki 3"/>
          <p:cNvSpPr>
            <a:spLocks noGrp="1"/>
          </p:cNvSpPr>
          <p:nvPr>
            <p:ph type="dt" sz="half" idx="10"/>
          </p:nvPr>
        </p:nvSpPr>
        <p:spPr>
          <a:xfrm>
            <a:off x="5004048" y="6041363"/>
            <a:ext cx="1085342" cy="365125"/>
          </a:xfrm>
        </p:spPr>
        <p:txBody>
          <a:bodyPr/>
          <a:lstStyle/>
          <a:p>
            <a:fld id="{22E253F4-A886-4749-B98F-5D138364B84F}"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20</a:t>
            </a:fld>
            <a:endParaRPr lang="fi-FI"/>
          </a:p>
        </p:txBody>
      </p:sp>
    </p:spTree>
    <p:extLst>
      <p:ext uri="{BB962C8B-B14F-4D97-AF65-F5344CB8AC3E}">
        <p14:creationId xmlns:p14="http://schemas.microsoft.com/office/powerpoint/2010/main" val="57244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Kosteikko</a:t>
            </a:r>
            <a:endParaRPr lang="fi-FI" sz="5400" b="1" dirty="0"/>
          </a:p>
        </p:txBody>
      </p:sp>
      <p:sp>
        <p:nvSpPr>
          <p:cNvPr id="3" name="Sisällön paikkamerkki 2"/>
          <p:cNvSpPr>
            <a:spLocks noGrp="1"/>
          </p:cNvSpPr>
          <p:nvPr>
            <p:ph idx="1"/>
          </p:nvPr>
        </p:nvSpPr>
        <p:spPr>
          <a:xfrm>
            <a:off x="457200" y="1600200"/>
            <a:ext cx="8229600" cy="4709120"/>
          </a:xfrm>
        </p:spPr>
        <p:txBody>
          <a:bodyPr>
            <a:normAutofit fontScale="77500" lnSpcReduction="20000"/>
          </a:bodyPr>
          <a:lstStyle/>
          <a:p>
            <a:pPr marL="0" indent="0">
              <a:buNone/>
            </a:pPr>
            <a:endParaRPr lang="fi-FI" sz="4000" b="1" dirty="0" smtClean="0"/>
          </a:p>
          <a:p>
            <a:r>
              <a:rPr lang="fi-FI" sz="5200" dirty="0"/>
              <a:t>h</a:t>
            </a:r>
            <a:r>
              <a:rPr lang="fi-FI" sz="5200" dirty="0" smtClean="0"/>
              <a:t>idastaa pelloilta ja metsistä valuvien  vesien pääsemistä järveen, jokeen tai mereen</a:t>
            </a:r>
          </a:p>
          <a:p>
            <a:r>
              <a:rPr lang="fi-FI" sz="5200" dirty="0" smtClean="0"/>
              <a:t>lisää ympäristön ja luonnon monimuotoisuutta</a:t>
            </a:r>
          </a:p>
          <a:p>
            <a:pPr marL="0" indent="0">
              <a:buNone/>
            </a:pPr>
            <a:endParaRPr lang="fi-FI" sz="4000" dirty="0" smtClean="0"/>
          </a:p>
          <a:p>
            <a:pPr marL="0" indent="0">
              <a:buNone/>
            </a:pPr>
            <a:endParaRPr lang="fi-FI" sz="2400" b="1" dirty="0" smtClean="0">
              <a:solidFill>
                <a:schemeClr val="accent3">
                  <a:lumMod val="50000"/>
                </a:schemeClr>
              </a:solidFill>
            </a:endParaRPr>
          </a:p>
          <a:p>
            <a:pPr marL="0" indent="0">
              <a:buNone/>
            </a:pPr>
            <a:r>
              <a:rPr lang="fi-FI" sz="2600" b="1" dirty="0" smtClean="0">
                <a:solidFill>
                  <a:schemeClr val="accent3">
                    <a:lumMod val="50000"/>
                  </a:schemeClr>
                </a:solidFill>
              </a:rPr>
              <a:t>kosteikko</a:t>
            </a:r>
            <a:r>
              <a:rPr lang="fi-FI" sz="2600" dirty="0" smtClean="0">
                <a:solidFill>
                  <a:schemeClr val="accent3">
                    <a:lumMod val="50000"/>
                  </a:schemeClr>
                </a:solidFill>
              </a:rPr>
              <a:t> </a:t>
            </a:r>
            <a:r>
              <a:rPr lang="fi-FI" sz="2600" dirty="0">
                <a:solidFill>
                  <a:schemeClr val="accent3">
                    <a:lumMod val="50000"/>
                  </a:schemeClr>
                </a:solidFill>
              </a:rPr>
              <a:t>=</a:t>
            </a:r>
            <a:r>
              <a:rPr lang="fi-FI" sz="2600" dirty="0" smtClean="0">
                <a:solidFill>
                  <a:schemeClr val="accent3">
                    <a:lumMod val="50000"/>
                  </a:schemeClr>
                </a:solidFill>
              </a:rPr>
              <a:t> elinympäristö, joka jää kovan maan ja vesialueen väliin</a:t>
            </a:r>
            <a:endParaRPr lang="fi-FI" sz="2600" dirty="0">
              <a:solidFill>
                <a:schemeClr val="accent3">
                  <a:lumMod val="50000"/>
                </a:schemeClr>
              </a:solidFill>
            </a:endParaRPr>
          </a:p>
          <a:p>
            <a:pPr marL="0" indent="0">
              <a:buNone/>
            </a:pPr>
            <a:endParaRPr lang="fi-FI" dirty="0">
              <a:solidFill>
                <a:srgbClr val="FF0000"/>
              </a:solidFill>
            </a:endParaRPr>
          </a:p>
        </p:txBody>
      </p:sp>
      <p:sp>
        <p:nvSpPr>
          <p:cNvPr id="4" name="Suorakulmio 3"/>
          <p:cNvSpPr/>
          <p:nvPr/>
        </p:nvSpPr>
        <p:spPr>
          <a:xfrm>
            <a:off x="2286000" y="-772150"/>
            <a:ext cx="4572000" cy="646331"/>
          </a:xfrm>
          <a:prstGeom prst="rect">
            <a:avLst/>
          </a:prstGeom>
        </p:spPr>
        <p:txBody>
          <a:bodyPr>
            <a:spAutoFit/>
          </a:bodyPr>
          <a:lstStyle/>
          <a:p>
            <a:r>
              <a:rPr lang="fi-FI" dirty="0"/>
              <a:t>Määritelmiä</a:t>
            </a:r>
          </a:p>
          <a:p>
            <a:r>
              <a:rPr lang="fi-FI" dirty="0" smtClean="0"/>
              <a:t>.</a:t>
            </a:r>
            <a:endParaRPr lang="fi-FI" dirty="0"/>
          </a:p>
        </p:txBody>
      </p:sp>
      <p:sp>
        <p:nvSpPr>
          <p:cNvPr id="5" name="Päivämäärän paikkamerkki 4"/>
          <p:cNvSpPr>
            <a:spLocks noGrp="1"/>
          </p:cNvSpPr>
          <p:nvPr>
            <p:ph type="dt" sz="half" idx="10"/>
          </p:nvPr>
        </p:nvSpPr>
        <p:spPr>
          <a:xfrm>
            <a:off x="5220072" y="6041363"/>
            <a:ext cx="869318" cy="365125"/>
          </a:xfrm>
        </p:spPr>
        <p:txBody>
          <a:bodyPr/>
          <a:lstStyle/>
          <a:p>
            <a:fld id="{641896C0-5943-41A6-B3A9-7E17D50FC308}" type="datetime1">
              <a:rPr lang="fi-FI" smtClean="0"/>
              <a:t>18.9.2018</a:t>
            </a:fld>
            <a:endParaRPr lang="fi-FI" dirty="0"/>
          </a:p>
        </p:txBody>
      </p:sp>
      <p:sp>
        <p:nvSpPr>
          <p:cNvPr id="6" name="Dian numeron paikkamerkki 5"/>
          <p:cNvSpPr>
            <a:spLocks noGrp="1"/>
          </p:cNvSpPr>
          <p:nvPr>
            <p:ph type="sldNum" sz="quarter" idx="12"/>
          </p:nvPr>
        </p:nvSpPr>
        <p:spPr/>
        <p:txBody>
          <a:bodyPr/>
          <a:lstStyle/>
          <a:p>
            <a:fld id="{9905377E-7756-4258-9AC7-FD03FD02EF0F}" type="slidenum">
              <a:rPr lang="fi-FI" smtClean="0"/>
              <a:t>21</a:t>
            </a:fld>
            <a:endParaRPr lang="fi-FI"/>
          </a:p>
        </p:txBody>
      </p:sp>
    </p:spTree>
    <p:extLst>
      <p:ext uri="{BB962C8B-B14F-4D97-AF65-F5344CB8AC3E}">
        <p14:creationId xmlns:p14="http://schemas.microsoft.com/office/powerpoint/2010/main" val="1234119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a:t>Suojavyöhyke</a:t>
            </a:r>
            <a:endParaRPr lang="fi-FI" sz="5400" dirty="0"/>
          </a:p>
        </p:txBody>
      </p:sp>
      <p:sp>
        <p:nvSpPr>
          <p:cNvPr id="3" name="Sisällön paikkamerkki 2"/>
          <p:cNvSpPr>
            <a:spLocks noGrp="1"/>
          </p:cNvSpPr>
          <p:nvPr>
            <p:ph idx="1"/>
          </p:nvPr>
        </p:nvSpPr>
        <p:spPr>
          <a:xfrm>
            <a:off x="457200" y="1600200"/>
            <a:ext cx="8229600" cy="4925144"/>
          </a:xfrm>
        </p:spPr>
        <p:txBody>
          <a:bodyPr>
            <a:normAutofit/>
          </a:bodyPr>
          <a:lstStyle/>
          <a:p>
            <a:endParaRPr lang="fi-FI" sz="4000" dirty="0" smtClean="0"/>
          </a:p>
          <a:p>
            <a:r>
              <a:rPr lang="fi-FI" sz="4000" dirty="0" smtClean="0"/>
              <a:t>pellon  ja vesistön välissä oleva maakaistale</a:t>
            </a:r>
          </a:p>
          <a:p>
            <a:r>
              <a:rPr lang="fi-FI" sz="4000" dirty="0"/>
              <a:t>l</a:t>
            </a:r>
            <a:r>
              <a:rPr lang="fi-FI" sz="4000" dirty="0" smtClean="0"/>
              <a:t>eveys </a:t>
            </a:r>
            <a:r>
              <a:rPr lang="fi-FI" sz="4000" dirty="0"/>
              <a:t>15 metriä tai enemmän</a:t>
            </a:r>
            <a:endParaRPr lang="fi-FI" sz="4000" dirty="0" smtClean="0"/>
          </a:p>
          <a:p>
            <a:r>
              <a:rPr lang="fi-FI" sz="4000" dirty="0"/>
              <a:t>r</a:t>
            </a:r>
            <a:r>
              <a:rPr lang="fi-FI" sz="4000" dirty="0" smtClean="0"/>
              <a:t>avinteita ja pintamaata ei valu veteen</a:t>
            </a:r>
          </a:p>
          <a:p>
            <a:pPr marL="0" indent="0">
              <a:buNone/>
            </a:pPr>
            <a:endParaRPr lang="fi-FI" sz="4000" dirty="0" smtClean="0"/>
          </a:p>
          <a:p>
            <a:endParaRPr lang="fi-FI" dirty="0"/>
          </a:p>
          <a:p>
            <a:endParaRPr lang="fi-FI" dirty="0"/>
          </a:p>
          <a:p>
            <a:endParaRPr lang="fi-FI" dirty="0"/>
          </a:p>
        </p:txBody>
      </p:sp>
      <p:sp>
        <p:nvSpPr>
          <p:cNvPr id="4" name="Päivämäärän paikkamerkki 3"/>
          <p:cNvSpPr>
            <a:spLocks noGrp="1"/>
          </p:cNvSpPr>
          <p:nvPr>
            <p:ph type="dt" sz="half" idx="10"/>
          </p:nvPr>
        </p:nvSpPr>
        <p:spPr>
          <a:xfrm>
            <a:off x="5004048" y="6041363"/>
            <a:ext cx="1085342" cy="365125"/>
          </a:xfrm>
        </p:spPr>
        <p:txBody>
          <a:bodyPr/>
          <a:lstStyle/>
          <a:p>
            <a:fld id="{9A834381-D7EB-4B1F-8A69-489089E05D51}"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22</a:t>
            </a:fld>
            <a:endParaRPr lang="fi-FI"/>
          </a:p>
        </p:txBody>
      </p:sp>
    </p:spTree>
    <p:extLst>
      <p:ext uri="{BB962C8B-B14F-4D97-AF65-F5344CB8AC3E}">
        <p14:creationId xmlns:p14="http://schemas.microsoft.com/office/powerpoint/2010/main" val="48650898"/>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260648"/>
            <a:ext cx="8229600" cy="1143000"/>
          </a:xfrm>
        </p:spPr>
        <p:txBody>
          <a:bodyPr>
            <a:normAutofit fontScale="90000"/>
          </a:bodyPr>
          <a:lstStyle/>
          <a:p>
            <a:pPr algn="l"/>
            <a:r>
              <a:rPr lang="fi-FI" sz="6000" b="1" dirty="0" smtClean="0"/>
              <a:t>Suojavyöhyke</a:t>
            </a:r>
            <a:r>
              <a:rPr lang="fi-FI" sz="6000" dirty="0"/>
              <a:t/>
            </a:r>
            <a:br>
              <a:rPr lang="fi-FI" sz="6000" dirty="0"/>
            </a:br>
            <a:endParaRPr lang="fi-FI" sz="6000" dirty="0"/>
          </a:p>
        </p:txBody>
      </p:sp>
      <p:sp>
        <p:nvSpPr>
          <p:cNvPr id="3" name="Sisällön paikkamerkki 2"/>
          <p:cNvSpPr>
            <a:spLocks noGrp="1"/>
          </p:cNvSpPr>
          <p:nvPr>
            <p:ph idx="1"/>
          </p:nvPr>
        </p:nvSpPr>
        <p:spPr>
          <a:xfrm>
            <a:off x="457200" y="1600200"/>
            <a:ext cx="8229600" cy="4853135"/>
          </a:xfrm>
        </p:spPr>
        <p:txBody>
          <a:bodyPr>
            <a:normAutofit fontScale="70000" lnSpcReduction="20000"/>
          </a:bodyPr>
          <a:lstStyle/>
          <a:p>
            <a:pPr marL="109728" indent="0">
              <a:buNone/>
            </a:pPr>
            <a:endParaRPr lang="fi-FI" sz="4400" dirty="0" smtClean="0"/>
          </a:p>
          <a:p>
            <a:r>
              <a:rPr lang="fi-FI" sz="6400" dirty="0">
                <a:cs typeface="Arial" panose="020B0604020202020204" pitchFamily="34" charset="0"/>
              </a:rPr>
              <a:t>k</a:t>
            </a:r>
            <a:r>
              <a:rPr lang="fi-FI" sz="6400" dirty="0" smtClean="0">
                <a:cs typeface="Arial" panose="020B0604020202020204" pitchFamily="34" charset="0"/>
              </a:rPr>
              <a:t>asvatetaan </a:t>
            </a:r>
            <a:r>
              <a:rPr lang="fi-FI" sz="6400" dirty="0">
                <a:cs typeface="Arial" panose="020B0604020202020204" pitchFamily="34" charset="0"/>
              </a:rPr>
              <a:t>monivuotisia </a:t>
            </a:r>
            <a:r>
              <a:rPr lang="fi-FI" sz="6400" dirty="0" smtClean="0">
                <a:cs typeface="Arial" panose="020B0604020202020204" pitchFamily="34" charset="0"/>
              </a:rPr>
              <a:t>kasveja</a:t>
            </a:r>
            <a:endParaRPr lang="fi-FI" sz="6400" dirty="0">
              <a:cs typeface="Arial" panose="020B0604020202020204" pitchFamily="34" charset="0"/>
            </a:endParaRPr>
          </a:p>
          <a:p>
            <a:r>
              <a:rPr lang="fi-FI" sz="6400" dirty="0">
                <a:cs typeface="Arial" panose="020B0604020202020204" pitchFamily="34" charset="0"/>
              </a:rPr>
              <a:t>e</a:t>
            </a:r>
            <a:r>
              <a:rPr lang="fi-FI" sz="6400" dirty="0" smtClean="0">
                <a:cs typeface="Arial" panose="020B0604020202020204" pitchFamily="34" charset="0"/>
              </a:rPr>
              <a:t>i </a:t>
            </a:r>
            <a:r>
              <a:rPr lang="fi-FI" sz="6400" dirty="0">
                <a:cs typeface="Arial" panose="020B0604020202020204" pitchFamily="34" charset="0"/>
              </a:rPr>
              <a:t>lannoiteta </a:t>
            </a:r>
          </a:p>
          <a:p>
            <a:r>
              <a:rPr lang="fi-FI" sz="6400" dirty="0">
                <a:cs typeface="Arial" panose="020B0604020202020204" pitchFamily="34" charset="0"/>
              </a:rPr>
              <a:t>e</a:t>
            </a:r>
            <a:r>
              <a:rPr lang="fi-FI" sz="6400" dirty="0" smtClean="0">
                <a:cs typeface="Arial" panose="020B0604020202020204" pitchFamily="34" charset="0"/>
              </a:rPr>
              <a:t>i käytetä torjunta-aineita</a:t>
            </a:r>
            <a:endParaRPr lang="fi-FI" sz="6400" dirty="0">
              <a:cs typeface="Arial" panose="020B0604020202020204" pitchFamily="34" charset="0"/>
            </a:endParaRPr>
          </a:p>
          <a:p>
            <a:r>
              <a:rPr lang="fi-FI" sz="6400" dirty="0">
                <a:cs typeface="Arial" panose="020B0604020202020204" pitchFamily="34" charset="0"/>
              </a:rPr>
              <a:t>n</a:t>
            </a:r>
            <a:r>
              <a:rPr lang="fi-FI" sz="6400" dirty="0" smtClean="0">
                <a:cs typeface="Arial" panose="020B0604020202020204" pitchFamily="34" charset="0"/>
              </a:rPr>
              <a:t>iitetään </a:t>
            </a:r>
            <a:r>
              <a:rPr lang="fi-FI" sz="6400" dirty="0">
                <a:cs typeface="Arial" panose="020B0604020202020204" pitchFamily="34" charset="0"/>
              </a:rPr>
              <a:t>ja </a:t>
            </a:r>
            <a:r>
              <a:rPr lang="fi-FI" sz="6400" dirty="0" smtClean="0">
                <a:cs typeface="Arial" panose="020B0604020202020204" pitchFamily="34" charset="0"/>
              </a:rPr>
              <a:t>kasvijäte </a:t>
            </a:r>
            <a:r>
              <a:rPr lang="fi-FI" sz="6400" dirty="0">
                <a:cs typeface="Arial" panose="020B0604020202020204" pitchFamily="34" charset="0"/>
              </a:rPr>
              <a:t>viedään </a:t>
            </a:r>
            <a:r>
              <a:rPr lang="fi-FI" sz="6400" dirty="0" smtClean="0">
                <a:cs typeface="Arial" panose="020B0604020202020204" pitchFamily="34" charset="0"/>
              </a:rPr>
              <a:t>pois</a:t>
            </a:r>
          </a:p>
          <a:p>
            <a:pPr marL="0" indent="0">
              <a:buNone/>
            </a:pPr>
            <a:endParaRPr lang="fi-FI" sz="6300" dirty="0" smtClean="0"/>
          </a:p>
          <a:p>
            <a:pPr marL="0" indent="0">
              <a:buNone/>
            </a:pPr>
            <a:endParaRPr lang="fi-FI" b="1" dirty="0" smtClean="0">
              <a:solidFill>
                <a:schemeClr val="accent3">
                  <a:lumMod val="50000"/>
                </a:schemeClr>
              </a:solidFill>
            </a:endParaRPr>
          </a:p>
        </p:txBody>
      </p:sp>
      <p:sp>
        <p:nvSpPr>
          <p:cNvPr id="4" name="Päivämäärän paikkamerkki 3"/>
          <p:cNvSpPr>
            <a:spLocks noGrp="1"/>
          </p:cNvSpPr>
          <p:nvPr>
            <p:ph type="dt" sz="half" idx="10"/>
          </p:nvPr>
        </p:nvSpPr>
        <p:spPr>
          <a:xfrm>
            <a:off x="5076056" y="6041363"/>
            <a:ext cx="1013334" cy="365125"/>
          </a:xfrm>
        </p:spPr>
        <p:txBody>
          <a:bodyPr/>
          <a:lstStyle/>
          <a:p>
            <a:fld id="{0E5A8D7F-1B0B-4F06-A3D7-E079972F6493}"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23</a:t>
            </a:fld>
            <a:endParaRPr lang="fi-FI"/>
          </a:p>
        </p:txBody>
      </p:sp>
    </p:spTree>
    <p:extLst>
      <p:ext uri="{BB962C8B-B14F-4D97-AF65-F5344CB8AC3E}">
        <p14:creationId xmlns:p14="http://schemas.microsoft.com/office/powerpoint/2010/main" val="39197589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a:t>Suojakaista</a:t>
            </a:r>
            <a:endParaRPr lang="fi-FI" sz="5400" dirty="0"/>
          </a:p>
        </p:txBody>
      </p:sp>
      <p:sp>
        <p:nvSpPr>
          <p:cNvPr id="3" name="Sisällön paikkamerkki 2"/>
          <p:cNvSpPr>
            <a:spLocks noGrp="1"/>
          </p:cNvSpPr>
          <p:nvPr>
            <p:ph idx="1"/>
          </p:nvPr>
        </p:nvSpPr>
        <p:spPr>
          <a:xfrm>
            <a:off x="539552" y="1556792"/>
            <a:ext cx="8229600" cy="4608512"/>
          </a:xfrm>
        </p:spPr>
        <p:txBody>
          <a:bodyPr>
            <a:normAutofit/>
          </a:bodyPr>
          <a:lstStyle/>
          <a:p>
            <a:r>
              <a:rPr lang="fi-FI" sz="4000" dirty="0"/>
              <a:t>l</a:t>
            </a:r>
            <a:r>
              <a:rPr lang="fi-FI" sz="4000" dirty="0" smtClean="0"/>
              <a:t>eveys kolme metriä tai enemmän </a:t>
            </a:r>
          </a:p>
          <a:p>
            <a:r>
              <a:rPr lang="fi-FI" sz="4000" dirty="0"/>
              <a:t>k</a:t>
            </a:r>
            <a:r>
              <a:rPr lang="fi-FI" sz="4000" dirty="0" smtClean="0"/>
              <a:t>asvatetaan monivuotisia kasveja</a:t>
            </a:r>
            <a:r>
              <a:rPr lang="fi-FI" sz="4000" dirty="0" smtClean="0">
                <a:solidFill>
                  <a:srgbClr val="FF0000"/>
                </a:solidFill>
              </a:rPr>
              <a:t>  </a:t>
            </a:r>
          </a:p>
          <a:p>
            <a:r>
              <a:rPr lang="fi-FI" sz="4000" dirty="0"/>
              <a:t>e</a:t>
            </a:r>
            <a:r>
              <a:rPr lang="fi-FI" sz="4000" dirty="0" smtClean="0"/>
              <a:t>i lannoitteita </a:t>
            </a:r>
          </a:p>
          <a:p>
            <a:r>
              <a:rPr lang="fi-FI" sz="4000" dirty="0"/>
              <a:t>e</a:t>
            </a:r>
            <a:r>
              <a:rPr lang="fi-FI" sz="4000" dirty="0" smtClean="0"/>
              <a:t>i torjunta-ainetta</a:t>
            </a:r>
          </a:p>
          <a:p>
            <a:r>
              <a:rPr lang="fi-FI" sz="4000" dirty="0"/>
              <a:t>n</a:t>
            </a:r>
            <a:r>
              <a:rPr lang="fi-FI" sz="4000" dirty="0" smtClean="0"/>
              <a:t>iitetään   </a:t>
            </a:r>
            <a:endParaRPr lang="fi-FI" sz="4000" dirty="0" smtClean="0">
              <a:solidFill>
                <a:srgbClr val="FF0000"/>
              </a:solidFill>
            </a:endParaRPr>
          </a:p>
          <a:p>
            <a:pPr marL="0" indent="0">
              <a:buNone/>
            </a:pPr>
            <a:endParaRPr lang="fi-FI" dirty="0" smtClean="0"/>
          </a:p>
          <a:p>
            <a:pPr marL="0" indent="0">
              <a:buNone/>
            </a:pPr>
            <a:endParaRPr lang="fi-FI" dirty="0"/>
          </a:p>
          <a:p>
            <a:endParaRPr lang="fi-FI" dirty="0"/>
          </a:p>
          <a:p>
            <a:endParaRPr lang="fi-FI" dirty="0"/>
          </a:p>
        </p:txBody>
      </p:sp>
      <p:sp>
        <p:nvSpPr>
          <p:cNvPr id="4" name="Päivämäärän paikkamerkki 3"/>
          <p:cNvSpPr>
            <a:spLocks noGrp="1"/>
          </p:cNvSpPr>
          <p:nvPr>
            <p:ph type="dt" sz="half" idx="10"/>
          </p:nvPr>
        </p:nvSpPr>
        <p:spPr>
          <a:xfrm>
            <a:off x="5004048" y="6041363"/>
            <a:ext cx="1085342" cy="365125"/>
          </a:xfrm>
        </p:spPr>
        <p:txBody>
          <a:bodyPr/>
          <a:lstStyle/>
          <a:p>
            <a:fld id="{BD52171D-04A4-423C-BBDD-FD0C34A16024}"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24</a:t>
            </a:fld>
            <a:endParaRPr lang="fi-FI"/>
          </a:p>
        </p:txBody>
      </p:sp>
    </p:spTree>
    <p:extLst>
      <p:ext uri="{BB962C8B-B14F-4D97-AF65-F5344CB8AC3E}">
        <p14:creationId xmlns:p14="http://schemas.microsoft.com/office/powerpoint/2010/main" val="2320452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60648"/>
            <a:ext cx="4452937" cy="5937250"/>
          </a:xfrm>
          <a:prstGeom prst="rect">
            <a:avLst/>
          </a:prstGeom>
          <a:ln>
            <a:noFill/>
          </a:ln>
          <a:effectLst>
            <a:softEdge rad="112500"/>
          </a:effectLst>
        </p:spPr>
      </p:pic>
      <p:sp>
        <p:nvSpPr>
          <p:cNvPr id="2" name="Päivämäärän paikkamerkki 1"/>
          <p:cNvSpPr>
            <a:spLocks noGrp="1"/>
          </p:cNvSpPr>
          <p:nvPr>
            <p:ph type="dt" sz="half" idx="10"/>
          </p:nvPr>
        </p:nvSpPr>
        <p:spPr>
          <a:xfrm>
            <a:off x="5076056" y="6197898"/>
            <a:ext cx="1013334" cy="208590"/>
          </a:xfrm>
        </p:spPr>
        <p:txBody>
          <a:bodyPr/>
          <a:lstStyle/>
          <a:p>
            <a:fld id="{3C986E69-32F0-494F-81CA-BF69D442D4A8}" type="datetime1">
              <a:rPr lang="fi-FI" smtClean="0"/>
              <a:t>18.9.2018</a:t>
            </a:fld>
            <a:endParaRPr lang="fi-FI" dirty="0"/>
          </a:p>
        </p:txBody>
      </p:sp>
      <p:sp>
        <p:nvSpPr>
          <p:cNvPr id="3" name="Dian numeron paikkamerkki 2"/>
          <p:cNvSpPr>
            <a:spLocks noGrp="1"/>
          </p:cNvSpPr>
          <p:nvPr>
            <p:ph type="sldNum" sz="quarter" idx="12"/>
          </p:nvPr>
        </p:nvSpPr>
        <p:spPr/>
        <p:txBody>
          <a:bodyPr/>
          <a:lstStyle/>
          <a:p>
            <a:fld id="{9905377E-7756-4258-9AC7-FD03FD02EF0F}" type="slidenum">
              <a:rPr lang="fi-FI" smtClean="0"/>
              <a:t>25</a:t>
            </a:fld>
            <a:endParaRPr lang="fi-FI"/>
          </a:p>
        </p:txBody>
      </p:sp>
    </p:spTree>
    <p:extLst>
      <p:ext uri="{BB962C8B-B14F-4D97-AF65-F5344CB8AC3E}">
        <p14:creationId xmlns:p14="http://schemas.microsoft.com/office/powerpoint/2010/main" val="245640124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a:t>Piennar</a:t>
            </a:r>
            <a:endParaRPr lang="fi-FI" sz="5400" dirty="0"/>
          </a:p>
        </p:txBody>
      </p:sp>
      <p:sp>
        <p:nvSpPr>
          <p:cNvPr id="3" name="Sisällön paikkamerkki 2"/>
          <p:cNvSpPr>
            <a:spLocks noGrp="1"/>
          </p:cNvSpPr>
          <p:nvPr>
            <p:ph idx="1"/>
          </p:nvPr>
        </p:nvSpPr>
        <p:spPr>
          <a:xfrm>
            <a:off x="467544" y="1340768"/>
            <a:ext cx="8229600" cy="4741987"/>
          </a:xfrm>
        </p:spPr>
        <p:txBody>
          <a:bodyPr>
            <a:normAutofit fontScale="92500"/>
          </a:bodyPr>
          <a:lstStyle/>
          <a:p>
            <a:pPr marL="0" indent="0">
              <a:buNone/>
            </a:pPr>
            <a:endParaRPr lang="fi-FI" sz="2000" i="1" dirty="0">
              <a:solidFill>
                <a:srgbClr val="FF0000"/>
              </a:solidFill>
            </a:endParaRPr>
          </a:p>
          <a:p>
            <a:r>
              <a:rPr lang="fi-FI" sz="4000" dirty="0"/>
              <a:t>i</a:t>
            </a:r>
            <a:r>
              <a:rPr lang="fi-FI" sz="4000" dirty="0" smtClean="0"/>
              <a:t>sojen ojien varsille jätettävä alue</a:t>
            </a:r>
            <a:endParaRPr lang="fi-FI" sz="4000" dirty="0"/>
          </a:p>
          <a:p>
            <a:r>
              <a:rPr lang="fi-FI" sz="4000" dirty="0"/>
              <a:t>l</a:t>
            </a:r>
            <a:r>
              <a:rPr lang="fi-FI" sz="4000" dirty="0" smtClean="0"/>
              <a:t>eveys yksi metri tai enemmän </a:t>
            </a:r>
            <a:endParaRPr lang="fi-FI" sz="4000" dirty="0"/>
          </a:p>
          <a:p>
            <a:r>
              <a:rPr lang="fi-FI" sz="4000" dirty="0"/>
              <a:t>k</a:t>
            </a:r>
            <a:r>
              <a:rPr lang="fi-FI" sz="4000" dirty="0" smtClean="0"/>
              <a:t>asvien </a:t>
            </a:r>
            <a:r>
              <a:rPr lang="fi-FI" sz="4000" dirty="0"/>
              <a:t>peittämä yhtenäinen </a:t>
            </a:r>
            <a:r>
              <a:rPr lang="fi-FI" sz="4000" dirty="0" smtClean="0"/>
              <a:t>alue</a:t>
            </a:r>
            <a:endParaRPr lang="fi-FI" sz="4000" dirty="0"/>
          </a:p>
          <a:p>
            <a:r>
              <a:rPr lang="fi-FI" sz="4000" dirty="0"/>
              <a:t>e</a:t>
            </a:r>
            <a:r>
              <a:rPr lang="fi-FI" sz="4000" dirty="0" smtClean="0"/>
              <a:t>i lannoiteta </a:t>
            </a:r>
          </a:p>
          <a:p>
            <a:r>
              <a:rPr lang="fi-FI" sz="4000" dirty="0"/>
              <a:t>e</a:t>
            </a:r>
            <a:r>
              <a:rPr lang="fi-FI" sz="4000" dirty="0" smtClean="0"/>
              <a:t>i käytetä torjunta-aineita</a:t>
            </a:r>
            <a:endParaRPr lang="fi-FI" sz="4000" dirty="0"/>
          </a:p>
        </p:txBody>
      </p:sp>
      <p:sp>
        <p:nvSpPr>
          <p:cNvPr id="4" name="Päivämäärän paikkamerkki 3"/>
          <p:cNvSpPr>
            <a:spLocks noGrp="1"/>
          </p:cNvSpPr>
          <p:nvPr>
            <p:ph type="dt" sz="half" idx="10"/>
          </p:nvPr>
        </p:nvSpPr>
        <p:spPr>
          <a:xfrm>
            <a:off x="5148064" y="6041363"/>
            <a:ext cx="941326" cy="365125"/>
          </a:xfrm>
        </p:spPr>
        <p:txBody>
          <a:bodyPr/>
          <a:lstStyle/>
          <a:p>
            <a:fld id="{B44795B1-F566-4162-8664-8948D4725702}"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26</a:t>
            </a:fld>
            <a:endParaRPr lang="fi-FI"/>
          </a:p>
        </p:txBody>
      </p:sp>
    </p:spTree>
    <p:extLst>
      <p:ext uri="{BB962C8B-B14F-4D97-AF65-F5344CB8AC3E}">
        <p14:creationId xmlns:p14="http://schemas.microsoft.com/office/powerpoint/2010/main" val="11261519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LUOMU</a:t>
            </a:r>
            <a:endParaRPr lang="fi-FI" sz="5400" b="1" dirty="0"/>
          </a:p>
        </p:txBody>
      </p:sp>
      <p:sp>
        <p:nvSpPr>
          <p:cNvPr id="3" name="Sisällön paikkamerkki 2"/>
          <p:cNvSpPr>
            <a:spLocks noGrp="1"/>
          </p:cNvSpPr>
          <p:nvPr>
            <p:ph idx="1"/>
          </p:nvPr>
        </p:nvSpPr>
        <p:spPr>
          <a:xfrm>
            <a:off x="457200" y="1412776"/>
            <a:ext cx="8229600" cy="4713387"/>
          </a:xfrm>
        </p:spPr>
        <p:txBody>
          <a:bodyPr>
            <a:normAutofit fontScale="77500" lnSpcReduction="20000"/>
          </a:bodyPr>
          <a:lstStyle/>
          <a:p>
            <a:pPr marL="0" indent="0">
              <a:buNone/>
            </a:pPr>
            <a:r>
              <a:rPr lang="fi-FI" sz="4700" b="1" dirty="0" err="1" smtClean="0"/>
              <a:t>Luomu</a:t>
            </a:r>
            <a:r>
              <a:rPr lang="fi-FI" sz="4700" b="1" dirty="0" smtClean="0"/>
              <a:t> = Luonnonmukainen tuotanto</a:t>
            </a:r>
          </a:p>
          <a:p>
            <a:pPr marL="0" indent="0">
              <a:buNone/>
            </a:pPr>
            <a:endParaRPr lang="fi-FI" sz="4700" dirty="0" smtClean="0"/>
          </a:p>
          <a:p>
            <a:r>
              <a:rPr lang="fi-FI" sz="4700" dirty="0"/>
              <a:t>e</a:t>
            </a:r>
            <a:r>
              <a:rPr lang="fi-FI" sz="4700" dirty="0" smtClean="0"/>
              <a:t>i käytetä keinolannoitteita</a:t>
            </a:r>
            <a:r>
              <a:rPr lang="fi-FI" sz="4700" dirty="0" smtClean="0">
                <a:solidFill>
                  <a:srgbClr val="FF0000"/>
                </a:solidFill>
              </a:rPr>
              <a:t> </a:t>
            </a:r>
            <a:r>
              <a:rPr lang="fi-FI" sz="4700" dirty="0" smtClean="0"/>
              <a:t>ja torjunta-aineita  </a:t>
            </a:r>
          </a:p>
          <a:p>
            <a:r>
              <a:rPr lang="fi-FI" sz="4700" dirty="0"/>
              <a:t>p</a:t>
            </a:r>
            <a:r>
              <a:rPr lang="fi-FI" sz="4700" dirty="0" smtClean="0"/>
              <a:t>eltoja lannoitetaan karjanlannalla</a:t>
            </a:r>
          </a:p>
          <a:p>
            <a:r>
              <a:rPr lang="fi-FI" sz="4700" dirty="0"/>
              <a:t>k</a:t>
            </a:r>
            <a:r>
              <a:rPr lang="fi-FI" sz="4700" dirty="0" smtClean="0"/>
              <a:t>äytetään viljelykiertoa</a:t>
            </a:r>
          </a:p>
          <a:p>
            <a:pPr marL="0" indent="0">
              <a:buNone/>
            </a:pPr>
            <a:endParaRPr lang="fi-FI" dirty="0"/>
          </a:p>
          <a:p>
            <a:pPr marL="0" indent="0">
              <a:buNone/>
            </a:pPr>
            <a:endParaRPr lang="fi-FI" dirty="0" smtClean="0"/>
          </a:p>
          <a:p>
            <a:pPr marL="0" indent="0">
              <a:buNone/>
            </a:pPr>
            <a:r>
              <a:rPr lang="fi-FI" sz="2600" b="1" dirty="0">
                <a:solidFill>
                  <a:schemeClr val="accent3">
                    <a:lumMod val="50000"/>
                  </a:schemeClr>
                </a:solidFill>
              </a:rPr>
              <a:t>v</a:t>
            </a:r>
            <a:r>
              <a:rPr lang="fi-FI" sz="2600" b="1" dirty="0" smtClean="0">
                <a:solidFill>
                  <a:schemeClr val="accent3">
                    <a:lumMod val="50000"/>
                  </a:schemeClr>
                </a:solidFill>
              </a:rPr>
              <a:t>iljelykierto  = vuoroviljely  </a:t>
            </a:r>
            <a:r>
              <a:rPr lang="fi-FI" sz="2600" dirty="0" smtClean="0">
                <a:solidFill>
                  <a:schemeClr val="accent3">
                    <a:lumMod val="50000"/>
                  </a:schemeClr>
                </a:solidFill>
              </a:rPr>
              <a:t>on viljelytapa, jossa kasvien kasvatuspaikkaa vaihdetaan eri vuosina, rikkakasveja ja tuholaisia voidaan ehkäistä.</a:t>
            </a:r>
          </a:p>
          <a:p>
            <a:pPr marL="0" indent="0">
              <a:buNone/>
            </a:pPr>
            <a:endParaRPr lang="fi-FI" sz="2600" dirty="0" smtClean="0">
              <a:solidFill>
                <a:schemeClr val="accent3">
                  <a:lumMod val="50000"/>
                </a:schemeClr>
              </a:solidFill>
            </a:endParaRPr>
          </a:p>
          <a:p>
            <a:endParaRPr lang="fi-FI" dirty="0"/>
          </a:p>
          <a:p>
            <a:endParaRPr lang="fi-FI" dirty="0"/>
          </a:p>
          <a:p>
            <a:endParaRPr lang="fi-FI" dirty="0"/>
          </a:p>
          <a:p>
            <a:endParaRPr lang="fi-FI" dirty="0"/>
          </a:p>
        </p:txBody>
      </p:sp>
      <p:sp>
        <p:nvSpPr>
          <p:cNvPr id="4" name="Päivämäärän paikkamerkki 3"/>
          <p:cNvSpPr>
            <a:spLocks noGrp="1"/>
          </p:cNvSpPr>
          <p:nvPr>
            <p:ph type="dt" sz="half" idx="10"/>
          </p:nvPr>
        </p:nvSpPr>
        <p:spPr>
          <a:xfrm>
            <a:off x="5076056" y="6041363"/>
            <a:ext cx="1013334" cy="365125"/>
          </a:xfrm>
        </p:spPr>
        <p:txBody>
          <a:bodyPr/>
          <a:lstStyle/>
          <a:p>
            <a:fld id="{5C4C7F6E-5E7F-4D9C-9A04-EB40F76C73AE}"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27</a:t>
            </a:fld>
            <a:endParaRPr lang="fi-FI"/>
          </a:p>
        </p:txBody>
      </p:sp>
    </p:spTree>
    <p:extLst>
      <p:ext uri="{BB962C8B-B14F-4D97-AF65-F5344CB8AC3E}">
        <p14:creationId xmlns:p14="http://schemas.microsoft.com/office/powerpoint/2010/main" val="40039413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Suorakylvö </a:t>
            </a:r>
            <a:endParaRPr lang="fi-FI" sz="5400" b="1" dirty="0"/>
          </a:p>
        </p:txBody>
      </p:sp>
      <p:sp>
        <p:nvSpPr>
          <p:cNvPr id="3" name="Sisällön paikkamerkki 2"/>
          <p:cNvSpPr>
            <a:spLocks noGrp="1"/>
          </p:cNvSpPr>
          <p:nvPr>
            <p:ph idx="1"/>
          </p:nvPr>
        </p:nvSpPr>
        <p:spPr/>
        <p:txBody>
          <a:bodyPr>
            <a:normAutofit fontScale="85000" lnSpcReduction="20000"/>
          </a:bodyPr>
          <a:lstStyle/>
          <a:p>
            <a:r>
              <a:rPr lang="fi-FI" sz="4000" dirty="0"/>
              <a:t>p</a:t>
            </a:r>
            <a:r>
              <a:rPr lang="fi-FI" sz="4000" dirty="0" smtClean="0"/>
              <a:t>eltoa  ei kynnetä</a:t>
            </a:r>
          </a:p>
          <a:p>
            <a:r>
              <a:rPr lang="fi-FI" sz="4000" dirty="0"/>
              <a:t>p</a:t>
            </a:r>
            <a:r>
              <a:rPr lang="fi-FI" sz="4000" dirty="0" smtClean="0"/>
              <a:t>eltomaa ei kulu, kasvinjätteet ja juuret sitovat maata</a:t>
            </a:r>
          </a:p>
          <a:p>
            <a:r>
              <a:rPr lang="fi-FI" sz="4000" dirty="0"/>
              <a:t>k</a:t>
            </a:r>
            <a:r>
              <a:rPr lang="fi-FI" sz="4000" dirty="0" smtClean="0"/>
              <a:t>astemadot lisääntyvät &gt; maan laatu paranee</a:t>
            </a:r>
          </a:p>
          <a:p>
            <a:r>
              <a:rPr lang="fi-FI" sz="4000" dirty="0"/>
              <a:t>r</a:t>
            </a:r>
            <a:r>
              <a:rPr lang="fi-FI" sz="4000" dirty="0" smtClean="0"/>
              <a:t>avinteet eivät valu vesialueelle</a:t>
            </a:r>
          </a:p>
          <a:p>
            <a:endParaRPr lang="fi-FI" dirty="0" smtClean="0"/>
          </a:p>
        </p:txBody>
      </p:sp>
      <p:sp>
        <p:nvSpPr>
          <p:cNvPr id="4" name="Päivämäärän paikkamerkki 3"/>
          <p:cNvSpPr>
            <a:spLocks noGrp="1"/>
          </p:cNvSpPr>
          <p:nvPr>
            <p:ph type="dt" sz="half" idx="10"/>
          </p:nvPr>
        </p:nvSpPr>
        <p:spPr>
          <a:xfrm>
            <a:off x="5004048" y="6165304"/>
            <a:ext cx="1085342" cy="241184"/>
          </a:xfrm>
        </p:spPr>
        <p:txBody>
          <a:bodyPr/>
          <a:lstStyle/>
          <a:p>
            <a:fld id="{B327E2CA-0726-4C27-B956-2081E7CCDA5F}"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28</a:t>
            </a:fld>
            <a:endParaRPr lang="fi-FI"/>
          </a:p>
        </p:txBody>
      </p:sp>
    </p:spTree>
    <p:extLst>
      <p:ext uri="{BB962C8B-B14F-4D97-AF65-F5344CB8AC3E}">
        <p14:creationId xmlns:p14="http://schemas.microsoft.com/office/powerpoint/2010/main" val="819975767"/>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LUVA\Materiaali\Kuvat\2002\koulutila\suorakylvo\100-0002_IM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000" y="441000"/>
            <a:ext cx="7968000" cy="597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755575" y="5517232"/>
            <a:ext cx="8899763" cy="523220"/>
          </a:xfrm>
          <a:prstGeom prst="rect">
            <a:avLst/>
          </a:prstGeom>
          <a:noFill/>
        </p:spPr>
        <p:txBody>
          <a:bodyPr wrap="square" rtlCol="0">
            <a:spAutoFit/>
          </a:bodyPr>
          <a:lstStyle/>
          <a:p>
            <a:pPr lvl="0">
              <a:spcBef>
                <a:spcPct val="20000"/>
              </a:spcBef>
            </a:pPr>
            <a:r>
              <a:rPr lang="fi-FI" sz="2800" b="1" dirty="0" smtClean="0">
                <a:solidFill>
                  <a:prstClr val="black"/>
                </a:solidFill>
              </a:rPr>
              <a:t>Suorakylvössä </a:t>
            </a:r>
            <a:r>
              <a:rPr lang="fi-FI" sz="2800" b="1" dirty="0" smtClean="0"/>
              <a:t>siemenet</a:t>
            </a:r>
            <a:r>
              <a:rPr lang="fi-FI" sz="2800" b="1" dirty="0" smtClean="0">
                <a:solidFill>
                  <a:prstClr val="black"/>
                </a:solidFill>
              </a:rPr>
              <a:t> </a:t>
            </a:r>
            <a:r>
              <a:rPr lang="fi-FI" sz="2800" b="1" dirty="0">
                <a:solidFill>
                  <a:prstClr val="black"/>
                </a:solidFill>
              </a:rPr>
              <a:t>kylvetään </a:t>
            </a:r>
            <a:r>
              <a:rPr lang="fi-FI" sz="2800" b="1" dirty="0" smtClean="0">
                <a:solidFill>
                  <a:prstClr val="black"/>
                </a:solidFill>
              </a:rPr>
              <a:t>sänkipellolle  </a:t>
            </a:r>
            <a:endParaRPr lang="fi-FI" sz="2800" b="1" dirty="0">
              <a:solidFill>
                <a:prstClr val="black"/>
              </a:solidFill>
            </a:endParaRPr>
          </a:p>
        </p:txBody>
      </p:sp>
      <p:sp>
        <p:nvSpPr>
          <p:cNvPr id="2" name="Päivämäärän paikkamerkki 1"/>
          <p:cNvSpPr>
            <a:spLocks noGrp="1"/>
          </p:cNvSpPr>
          <p:nvPr>
            <p:ph type="dt" sz="half" idx="10"/>
          </p:nvPr>
        </p:nvSpPr>
        <p:spPr/>
        <p:txBody>
          <a:bodyPr/>
          <a:lstStyle/>
          <a:p>
            <a:fld id="{9F913F70-34D6-4A60-8EC1-DA0B36871FE0}" type="datetime1">
              <a:rPr lang="fi-FI" smtClean="0"/>
              <a:t>18.9.2018</a:t>
            </a:fld>
            <a:endParaRPr lang="fi-FI"/>
          </a:p>
        </p:txBody>
      </p:sp>
      <p:sp>
        <p:nvSpPr>
          <p:cNvPr id="3" name="Dian numeron paikkamerkki 2"/>
          <p:cNvSpPr>
            <a:spLocks noGrp="1"/>
          </p:cNvSpPr>
          <p:nvPr>
            <p:ph type="sldNum" sz="quarter" idx="12"/>
          </p:nvPr>
        </p:nvSpPr>
        <p:spPr/>
        <p:txBody>
          <a:bodyPr/>
          <a:lstStyle/>
          <a:p>
            <a:fld id="{9905377E-7756-4258-9AC7-FD03FD02EF0F}" type="slidenum">
              <a:rPr lang="fi-FI" smtClean="0"/>
              <a:t>29</a:t>
            </a:fld>
            <a:endParaRPr lang="fi-FI"/>
          </a:p>
        </p:txBody>
      </p:sp>
    </p:spTree>
    <p:extLst>
      <p:ext uri="{BB962C8B-B14F-4D97-AF65-F5344CB8AC3E}">
        <p14:creationId xmlns:p14="http://schemas.microsoft.com/office/powerpoint/2010/main" val="371602406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3568" y="283442"/>
            <a:ext cx="6347713" cy="1777405"/>
          </a:xfrm>
        </p:spPr>
        <p:txBody>
          <a:bodyPr>
            <a:normAutofit/>
          </a:bodyPr>
          <a:lstStyle/>
          <a:p>
            <a:r>
              <a:rPr lang="fi-FI" sz="5400" b="1" dirty="0" smtClean="0"/>
              <a:t>Miksi  kestävä kehitys ?</a:t>
            </a:r>
            <a:endParaRPr lang="fi-FI" sz="5400" b="1" dirty="0"/>
          </a:p>
        </p:txBody>
      </p:sp>
      <p:sp>
        <p:nvSpPr>
          <p:cNvPr id="3" name="Sisällön paikkamerkki 2"/>
          <p:cNvSpPr>
            <a:spLocks noGrp="1"/>
          </p:cNvSpPr>
          <p:nvPr>
            <p:ph idx="1"/>
          </p:nvPr>
        </p:nvSpPr>
        <p:spPr>
          <a:xfrm>
            <a:off x="457200" y="2060847"/>
            <a:ext cx="8229600" cy="3744418"/>
          </a:xfrm>
        </p:spPr>
        <p:txBody>
          <a:bodyPr>
            <a:normAutofit fontScale="25000" lnSpcReduction="20000"/>
          </a:bodyPr>
          <a:lstStyle/>
          <a:p>
            <a:pPr marL="0" indent="0">
              <a:buNone/>
            </a:pPr>
            <a:endParaRPr lang="fi-FI" sz="6300" dirty="0" smtClean="0">
              <a:latin typeface="Arial" panose="020B0604020202020204" pitchFamily="34" charset="0"/>
              <a:cs typeface="Arial" panose="020B0604020202020204" pitchFamily="34" charset="0"/>
            </a:endParaRPr>
          </a:p>
          <a:p>
            <a:pPr marL="0" indent="0">
              <a:buNone/>
            </a:pPr>
            <a:endParaRPr lang="fi-FI" sz="10000" dirty="0" smtClean="0">
              <a:cs typeface="Arial" panose="020B0604020202020204" pitchFamily="34" charset="0"/>
            </a:endParaRPr>
          </a:p>
          <a:p>
            <a:pPr marL="0" indent="0">
              <a:buNone/>
            </a:pPr>
            <a:endParaRPr lang="fi-FI" sz="10000" dirty="0">
              <a:cs typeface="Arial" panose="020B0604020202020204" pitchFamily="34" charset="0"/>
            </a:endParaRPr>
          </a:p>
          <a:p>
            <a:pPr marL="0" indent="0">
              <a:buNone/>
            </a:pPr>
            <a:r>
              <a:rPr lang="fi-FI" sz="14400" dirty="0" smtClean="0">
                <a:cs typeface="Arial" panose="020B0604020202020204" pitchFamily="34" charset="0"/>
              </a:rPr>
              <a:t>Olet </a:t>
            </a:r>
            <a:r>
              <a:rPr lang="fi-FI" sz="14400" dirty="0">
                <a:cs typeface="Arial" panose="020B0604020202020204" pitchFamily="34" charset="0"/>
              </a:rPr>
              <a:t>osa luontoa</a:t>
            </a:r>
            <a:r>
              <a:rPr lang="fi-FI" sz="14400" dirty="0" smtClean="0">
                <a:cs typeface="Arial" panose="020B0604020202020204" pitchFamily="34" charset="0"/>
              </a:rPr>
              <a:t>.</a:t>
            </a:r>
          </a:p>
          <a:p>
            <a:pPr marL="0" indent="0">
              <a:buNone/>
            </a:pPr>
            <a:endParaRPr lang="fi-FI" sz="14400" dirty="0" smtClean="0">
              <a:cs typeface="Arial" panose="020B0604020202020204" pitchFamily="34" charset="0"/>
            </a:endParaRPr>
          </a:p>
          <a:p>
            <a:pPr marL="0" indent="0">
              <a:buNone/>
            </a:pPr>
            <a:r>
              <a:rPr lang="fi-FI" sz="14400" dirty="0" smtClean="0">
                <a:effectLst/>
                <a:cs typeface="Arial" panose="020B0604020202020204" pitchFamily="34" charset="0"/>
              </a:rPr>
              <a:t>Maa tuottaa meille ruokaa, lämpöä ja muita uusiutuvia raaka-aineita.</a:t>
            </a:r>
            <a:endParaRPr lang="fi-FI" sz="14400" dirty="0" smtClean="0">
              <a:solidFill>
                <a:srgbClr val="FF0000"/>
              </a:solidFill>
              <a:effectLst/>
              <a:cs typeface="Arial" panose="020B0604020202020204" pitchFamily="34" charset="0"/>
            </a:endParaRPr>
          </a:p>
          <a:p>
            <a:pPr marL="0" indent="0">
              <a:buNone/>
            </a:pPr>
            <a:endParaRPr lang="fi-FI" sz="10000" dirty="0" smtClean="0">
              <a:solidFill>
                <a:srgbClr val="FF0000"/>
              </a:solidFill>
            </a:endParaRPr>
          </a:p>
          <a:p>
            <a:pPr marL="0" indent="0">
              <a:buNone/>
            </a:pPr>
            <a:endParaRPr lang="fi-FI" altLang="fi-FI" b="1" dirty="0" smtClean="0">
              <a:solidFill>
                <a:srgbClr val="FF0000"/>
              </a:solidFill>
            </a:endParaRPr>
          </a:p>
          <a:p>
            <a:pPr marL="0" indent="0">
              <a:buNone/>
            </a:pPr>
            <a:endParaRPr lang="fi-FI" altLang="fi-FI" b="1" dirty="0" smtClean="0">
              <a:solidFill>
                <a:srgbClr val="FF0000"/>
              </a:solidFill>
            </a:endParaRPr>
          </a:p>
          <a:p>
            <a:pPr marL="0" indent="0">
              <a:buNone/>
            </a:pPr>
            <a:r>
              <a:rPr lang="fi-FI" altLang="fi-FI" sz="5000" b="1" dirty="0" smtClean="0">
                <a:solidFill>
                  <a:schemeClr val="accent6">
                    <a:lumMod val="50000"/>
                  </a:schemeClr>
                </a:solidFill>
              </a:rPr>
              <a:t>raaka-aine </a:t>
            </a:r>
            <a:r>
              <a:rPr lang="fi-FI" altLang="fi-FI" sz="5000" dirty="0">
                <a:solidFill>
                  <a:schemeClr val="accent6">
                    <a:lumMod val="50000"/>
                  </a:schemeClr>
                </a:solidFill>
              </a:rPr>
              <a:t>= luonnonvara tai aine, josta voi valmistaa </a:t>
            </a:r>
            <a:r>
              <a:rPr lang="fi-FI" altLang="fi-FI" sz="5000" dirty="0" smtClean="0">
                <a:solidFill>
                  <a:schemeClr val="accent6">
                    <a:lumMod val="50000"/>
                  </a:schemeClr>
                </a:solidFill>
              </a:rPr>
              <a:t>tuotteita.</a:t>
            </a:r>
          </a:p>
          <a:p>
            <a:pPr marL="0" indent="0">
              <a:buNone/>
            </a:pPr>
            <a:r>
              <a:rPr lang="fi-FI" sz="5000" b="1" dirty="0">
                <a:solidFill>
                  <a:schemeClr val="accent6">
                    <a:lumMod val="50000"/>
                  </a:schemeClr>
                </a:solidFill>
              </a:rPr>
              <a:t>l</a:t>
            </a:r>
            <a:r>
              <a:rPr lang="fi-FI" sz="5000" b="1" dirty="0" smtClean="0">
                <a:solidFill>
                  <a:schemeClr val="accent6">
                    <a:lumMod val="50000"/>
                  </a:schemeClr>
                </a:solidFill>
              </a:rPr>
              <a:t>uonnonvarat </a:t>
            </a:r>
            <a:r>
              <a:rPr lang="fi-FI" sz="5000" b="1" dirty="0">
                <a:solidFill>
                  <a:schemeClr val="accent6">
                    <a:lumMod val="50000"/>
                  </a:schemeClr>
                </a:solidFill>
              </a:rPr>
              <a:t>= </a:t>
            </a:r>
            <a:r>
              <a:rPr lang="fi-FI" sz="5000" dirty="0">
                <a:solidFill>
                  <a:schemeClr val="accent6">
                    <a:lumMod val="50000"/>
                  </a:schemeClr>
                </a:solidFill>
              </a:rPr>
              <a:t> kaikki luonnossa oleva, mitä ihminen voi käyttää hyödyksi. Luonnonvarat ovat  ihmisen valmistamien esineiden ja kaiken energian alkulähde</a:t>
            </a:r>
            <a:endParaRPr lang="fi-FI" sz="5000" dirty="0" smtClean="0">
              <a:solidFill>
                <a:schemeClr val="accent6">
                  <a:lumMod val="50000"/>
                </a:schemeClr>
              </a:solidFill>
              <a:effectLst/>
            </a:endParaRPr>
          </a:p>
          <a:p>
            <a:endParaRPr lang="fi-FI" sz="5000" dirty="0" smtClean="0">
              <a:solidFill>
                <a:srgbClr val="FF0000"/>
              </a:solidFill>
              <a:effectLst/>
            </a:endParaRPr>
          </a:p>
          <a:p>
            <a:endParaRPr lang="fi-FI" sz="5000" dirty="0" smtClean="0">
              <a:solidFill>
                <a:srgbClr val="FF0000"/>
              </a:solidFill>
              <a:effectLst/>
            </a:endParaRPr>
          </a:p>
        </p:txBody>
      </p:sp>
      <p:sp>
        <p:nvSpPr>
          <p:cNvPr id="4" name="Päivämäärän paikkamerkki 3"/>
          <p:cNvSpPr>
            <a:spLocks noGrp="1"/>
          </p:cNvSpPr>
          <p:nvPr>
            <p:ph type="dt" sz="half" idx="10"/>
          </p:nvPr>
        </p:nvSpPr>
        <p:spPr>
          <a:xfrm>
            <a:off x="5292080" y="5949281"/>
            <a:ext cx="797310" cy="457208"/>
          </a:xfrm>
        </p:spPr>
        <p:txBody>
          <a:bodyPr/>
          <a:lstStyle/>
          <a:p>
            <a:fld id="{519FFB57-8E2E-4611-B648-BD455E793B1B}"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3</a:t>
            </a:fld>
            <a:endParaRPr lang="fi-FI"/>
          </a:p>
        </p:txBody>
      </p:sp>
    </p:spTree>
    <p:extLst>
      <p:ext uri="{BB962C8B-B14F-4D97-AF65-F5344CB8AC3E}">
        <p14:creationId xmlns:p14="http://schemas.microsoft.com/office/powerpoint/2010/main" val="2906160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Maatilan koneet</a:t>
            </a:r>
            <a:endParaRPr lang="fi-FI" sz="5400" b="1" dirty="0"/>
          </a:p>
        </p:txBody>
      </p:sp>
      <p:sp>
        <p:nvSpPr>
          <p:cNvPr id="3" name="Sisällön paikkamerkki 2"/>
          <p:cNvSpPr>
            <a:spLocks noGrp="1"/>
          </p:cNvSpPr>
          <p:nvPr>
            <p:ph idx="1"/>
          </p:nvPr>
        </p:nvSpPr>
        <p:spPr/>
        <p:txBody>
          <a:bodyPr>
            <a:normAutofit lnSpcReduction="10000"/>
          </a:bodyPr>
          <a:lstStyle/>
          <a:p>
            <a:endParaRPr lang="fi-FI" dirty="0" smtClean="0"/>
          </a:p>
          <a:p>
            <a:pPr marL="0" indent="0">
              <a:buNone/>
            </a:pPr>
            <a:r>
              <a:rPr lang="fi-FI" sz="4400" dirty="0" smtClean="0"/>
              <a:t>Pidä koneet kunnossa,              korjaa ja huolla !</a:t>
            </a:r>
          </a:p>
          <a:p>
            <a:pPr marL="0" indent="0">
              <a:buNone/>
            </a:pPr>
            <a:r>
              <a:rPr lang="fi-FI" sz="4400" dirty="0" smtClean="0"/>
              <a:t>Käytä turvallisesti,                    muista työturvallisuusohjeet !</a:t>
            </a:r>
          </a:p>
          <a:p>
            <a:endParaRPr lang="fi-FI" dirty="0"/>
          </a:p>
        </p:txBody>
      </p:sp>
      <p:sp>
        <p:nvSpPr>
          <p:cNvPr id="4" name="Päivämäärän paikkamerkki 3"/>
          <p:cNvSpPr>
            <a:spLocks noGrp="1"/>
          </p:cNvSpPr>
          <p:nvPr>
            <p:ph type="dt" sz="half" idx="10"/>
          </p:nvPr>
        </p:nvSpPr>
        <p:spPr>
          <a:xfrm>
            <a:off x="4788024" y="6093296"/>
            <a:ext cx="1116180" cy="313192"/>
          </a:xfrm>
        </p:spPr>
        <p:txBody>
          <a:bodyPr/>
          <a:lstStyle/>
          <a:p>
            <a:fld id="{AFE4932C-52F8-4BC5-83ED-E7F13AF45A3B}"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30</a:t>
            </a:fld>
            <a:endParaRPr lang="fi-FI"/>
          </a:p>
        </p:txBody>
      </p:sp>
    </p:spTree>
    <p:extLst>
      <p:ext uri="{BB962C8B-B14F-4D97-AF65-F5344CB8AC3E}">
        <p14:creationId xmlns:p14="http://schemas.microsoft.com/office/powerpoint/2010/main" val="40138061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9222" y="836713"/>
            <a:ext cx="6777034" cy="1296143"/>
          </a:xfrm>
        </p:spPr>
        <p:txBody>
          <a:bodyPr>
            <a:normAutofit/>
          </a:bodyPr>
          <a:lstStyle/>
          <a:p>
            <a:r>
              <a:rPr lang="fi-FI" sz="5400" b="1" dirty="0" smtClean="0"/>
              <a:t>Maatilan eläimet</a:t>
            </a:r>
            <a:endParaRPr lang="fi-FI" sz="5400" b="1" dirty="0"/>
          </a:p>
        </p:txBody>
      </p:sp>
      <p:pic>
        <p:nvPicPr>
          <p:cNvPr id="4" name="Picture 2" descr="Z:\LUVA\Materiaali\Kuvat\2000\koulutila\eläimet\Image00m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22" y="2996952"/>
            <a:ext cx="2810068" cy="2304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descr="Z:\LUVA\Materiaali\Kuvat\2000\koulutila\eläimet\lehmat aitauksess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2853848"/>
            <a:ext cx="3586351" cy="24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38" name="Picture 2" descr="Z:\LUVA\Materiaali\Kuvat\2012\2012_03_15 Avoimet ovet_lampola ja navetta\SAM_14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3025836"/>
            <a:ext cx="3072000" cy="230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Päivämäärän paikkamerkki 2"/>
          <p:cNvSpPr>
            <a:spLocks noGrp="1"/>
          </p:cNvSpPr>
          <p:nvPr>
            <p:ph type="dt" sz="half" idx="10"/>
          </p:nvPr>
        </p:nvSpPr>
        <p:spPr>
          <a:xfrm>
            <a:off x="5220072" y="6041363"/>
            <a:ext cx="869318" cy="365125"/>
          </a:xfrm>
        </p:spPr>
        <p:txBody>
          <a:bodyPr/>
          <a:lstStyle/>
          <a:p>
            <a:fld id="{A752813C-11AA-40CE-AC98-7C0CABAFFA02}" type="datetime1">
              <a:rPr lang="fi-FI" smtClean="0"/>
              <a:t>18.9.2018</a:t>
            </a:fld>
            <a:endParaRPr lang="fi-FI" dirty="0"/>
          </a:p>
        </p:txBody>
      </p:sp>
      <p:sp>
        <p:nvSpPr>
          <p:cNvPr id="6" name="Dian numeron paikkamerkki 5"/>
          <p:cNvSpPr>
            <a:spLocks noGrp="1"/>
          </p:cNvSpPr>
          <p:nvPr>
            <p:ph type="sldNum" sz="quarter" idx="12"/>
          </p:nvPr>
        </p:nvSpPr>
        <p:spPr/>
        <p:txBody>
          <a:bodyPr/>
          <a:lstStyle/>
          <a:p>
            <a:fld id="{9905377E-7756-4258-9AC7-FD03FD02EF0F}" type="slidenum">
              <a:rPr lang="fi-FI" smtClean="0"/>
              <a:t>31</a:t>
            </a:fld>
            <a:endParaRPr lang="fi-FI"/>
          </a:p>
        </p:txBody>
      </p:sp>
    </p:spTree>
    <p:extLst>
      <p:ext uri="{BB962C8B-B14F-4D97-AF65-F5344CB8AC3E}">
        <p14:creationId xmlns:p14="http://schemas.microsoft.com/office/powerpoint/2010/main" val="10978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smtClean="0"/>
              <a:t>Tuotantoeläinten hoito</a:t>
            </a:r>
            <a:endParaRPr lang="fi-FI" sz="5400" b="1" dirty="0"/>
          </a:p>
        </p:txBody>
      </p:sp>
      <p:sp>
        <p:nvSpPr>
          <p:cNvPr id="3" name="Sisällön paikkamerkki 2"/>
          <p:cNvSpPr>
            <a:spLocks noGrp="1"/>
          </p:cNvSpPr>
          <p:nvPr>
            <p:ph idx="1"/>
          </p:nvPr>
        </p:nvSpPr>
        <p:spPr/>
        <p:txBody>
          <a:bodyPr>
            <a:normAutofit fontScale="92500" lnSpcReduction="20000"/>
          </a:bodyPr>
          <a:lstStyle/>
          <a:p>
            <a:r>
              <a:rPr lang="fi-FI" sz="4400" dirty="0"/>
              <a:t>n</a:t>
            </a:r>
            <a:r>
              <a:rPr lang="fi-FI" sz="4400" dirty="0" smtClean="0"/>
              <a:t>autatilat </a:t>
            </a:r>
          </a:p>
          <a:p>
            <a:r>
              <a:rPr lang="fi-FI" sz="4400" dirty="0"/>
              <a:t>s</a:t>
            </a:r>
            <a:r>
              <a:rPr lang="fi-FI" sz="4400" dirty="0" smtClean="0"/>
              <a:t>ikatilat</a:t>
            </a:r>
          </a:p>
          <a:p>
            <a:r>
              <a:rPr lang="fi-FI" sz="4400" dirty="0"/>
              <a:t>h</a:t>
            </a:r>
            <a:r>
              <a:rPr lang="fi-FI" sz="4400" dirty="0" smtClean="0"/>
              <a:t>evostilat</a:t>
            </a:r>
          </a:p>
          <a:p>
            <a:r>
              <a:rPr lang="fi-FI" sz="4400" dirty="0"/>
              <a:t>l</a:t>
            </a:r>
            <a:r>
              <a:rPr lang="fi-FI" sz="4400" dirty="0" smtClean="0"/>
              <a:t>ammas- </a:t>
            </a:r>
            <a:r>
              <a:rPr lang="fi-FI" sz="4400" dirty="0"/>
              <a:t>ja </a:t>
            </a:r>
            <a:r>
              <a:rPr lang="fi-FI" sz="4400" dirty="0" smtClean="0"/>
              <a:t>vuohitilat</a:t>
            </a:r>
          </a:p>
          <a:p>
            <a:r>
              <a:rPr lang="fi-FI" sz="4400" dirty="0"/>
              <a:t>s</a:t>
            </a:r>
            <a:r>
              <a:rPr lang="fi-FI" sz="4400" dirty="0" smtClean="0"/>
              <a:t>iipikarjatilat =  kana</a:t>
            </a:r>
            <a:r>
              <a:rPr lang="fi-FI" sz="4400" dirty="0"/>
              <a:t>, kalkkuna</a:t>
            </a:r>
          </a:p>
          <a:p>
            <a:endParaRPr lang="fi-FI" sz="4400" dirty="0"/>
          </a:p>
        </p:txBody>
      </p:sp>
      <p:sp>
        <p:nvSpPr>
          <p:cNvPr id="4" name="Päivämäärän paikkamerkki 3"/>
          <p:cNvSpPr>
            <a:spLocks noGrp="1"/>
          </p:cNvSpPr>
          <p:nvPr>
            <p:ph type="dt" sz="half" idx="10"/>
          </p:nvPr>
        </p:nvSpPr>
        <p:spPr>
          <a:xfrm>
            <a:off x="5076056" y="6041363"/>
            <a:ext cx="1013334" cy="365125"/>
          </a:xfrm>
        </p:spPr>
        <p:txBody>
          <a:bodyPr/>
          <a:lstStyle/>
          <a:p>
            <a:fld id="{4F6DCCA8-6E96-458C-BAF1-BAC7E69A65A9}"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32</a:t>
            </a:fld>
            <a:endParaRPr lang="fi-FI"/>
          </a:p>
        </p:txBody>
      </p:sp>
    </p:spTree>
    <p:extLst>
      <p:ext uri="{BB962C8B-B14F-4D97-AF65-F5344CB8AC3E}">
        <p14:creationId xmlns:p14="http://schemas.microsoft.com/office/powerpoint/2010/main" val="9727094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 y="609599"/>
            <a:ext cx="6347713" cy="1667273"/>
          </a:xfrm>
        </p:spPr>
        <p:txBody>
          <a:bodyPr>
            <a:normAutofit fontScale="90000"/>
          </a:bodyPr>
          <a:lstStyle/>
          <a:p>
            <a:pPr algn="l"/>
            <a:r>
              <a:rPr lang="fi-FI" sz="5400" b="1" dirty="0" smtClean="0"/>
              <a:t>Tuotantoeläinten hoito</a:t>
            </a:r>
            <a:endParaRPr lang="fi-FI" sz="5400" b="1" dirty="0"/>
          </a:p>
        </p:txBody>
      </p:sp>
      <p:sp>
        <p:nvSpPr>
          <p:cNvPr id="3" name="Sisällön paikkamerkki 2"/>
          <p:cNvSpPr>
            <a:spLocks noGrp="1"/>
          </p:cNvSpPr>
          <p:nvPr>
            <p:ph idx="1"/>
          </p:nvPr>
        </p:nvSpPr>
        <p:spPr>
          <a:xfrm>
            <a:off x="609598" y="2132856"/>
            <a:ext cx="7634809" cy="3888433"/>
          </a:xfrm>
        </p:spPr>
        <p:txBody>
          <a:bodyPr>
            <a:normAutofit fontScale="77500" lnSpcReduction="20000"/>
          </a:bodyPr>
          <a:lstStyle/>
          <a:p>
            <a:pPr marL="0" indent="0">
              <a:buNone/>
            </a:pPr>
            <a:endParaRPr lang="fi-FI" sz="4400" dirty="0" smtClean="0"/>
          </a:p>
          <a:p>
            <a:pPr marL="0" indent="0">
              <a:buNone/>
            </a:pPr>
            <a:r>
              <a:rPr lang="fi-FI" sz="4400" dirty="0" smtClean="0"/>
              <a:t>Suomessa on </a:t>
            </a:r>
          </a:p>
          <a:p>
            <a:pPr marL="0" indent="0">
              <a:buNone/>
            </a:pPr>
            <a:r>
              <a:rPr lang="fi-FI" sz="4400" dirty="0" smtClean="0"/>
              <a:t>Eläinsuojelulaki  (247/1996) </a:t>
            </a:r>
          </a:p>
          <a:p>
            <a:pPr marL="0" indent="0">
              <a:buNone/>
            </a:pPr>
            <a:r>
              <a:rPr lang="fi-FI" sz="2000" dirty="0" smtClean="0"/>
              <a:t>(</a:t>
            </a:r>
            <a:r>
              <a:rPr lang="fi-FI" sz="2000" dirty="0" smtClean="0">
                <a:hlinkClick r:id="rId2"/>
              </a:rPr>
              <a:t>www.mmm.fi/</a:t>
            </a:r>
            <a:r>
              <a:rPr lang="fi-FI" sz="2000" dirty="0" smtClean="0"/>
              <a:t> Eläinsuojelulain uudistus aloitettu 2015, uuden </a:t>
            </a:r>
            <a:r>
              <a:rPr lang="fi-FI" sz="2000" dirty="0"/>
              <a:t>eläinsuojelulain on odotetaan tulevan voimaan vuoden 2019 alussa.</a:t>
            </a:r>
            <a:r>
              <a:rPr lang="fi-FI" sz="2000" dirty="0" smtClean="0"/>
              <a:t>)</a:t>
            </a:r>
            <a:endParaRPr lang="fi-FI" sz="2900" dirty="0" smtClean="0"/>
          </a:p>
          <a:p>
            <a:pPr marL="0" indent="0">
              <a:buNone/>
            </a:pPr>
            <a:endParaRPr lang="fi-FI" sz="4400" dirty="0" smtClean="0"/>
          </a:p>
          <a:p>
            <a:pPr marL="0" indent="0">
              <a:buNone/>
            </a:pPr>
            <a:r>
              <a:rPr lang="fi-FI" sz="4400" dirty="0" smtClean="0"/>
              <a:t>Laki määrää</a:t>
            </a:r>
          </a:p>
          <a:p>
            <a:pPr marL="0" indent="0">
              <a:buNone/>
            </a:pPr>
            <a:r>
              <a:rPr lang="fi-FI" sz="4400" dirty="0" smtClean="0"/>
              <a:t>hoitamaan kaikkia eläimiä hyvin.</a:t>
            </a:r>
            <a:endParaRPr lang="fi-FI" sz="4400" dirty="0"/>
          </a:p>
        </p:txBody>
      </p:sp>
      <p:sp>
        <p:nvSpPr>
          <p:cNvPr id="4" name="Päivämäärän paikkamerkki 3"/>
          <p:cNvSpPr>
            <a:spLocks noGrp="1"/>
          </p:cNvSpPr>
          <p:nvPr>
            <p:ph type="dt" sz="half" idx="10"/>
          </p:nvPr>
        </p:nvSpPr>
        <p:spPr>
          <a:xfrm>
            <a:off x="5076056" y="6041363"/>
            <a:ext cx="1013334" cy="365125"/>
          </a:xfrm>
        </p:spPr>
        <p:txBody>
          <a:bodyPr/>
          <a:lstStyle/>
          <a:p>
            <a:fld id="{47B6A5CB-4174-4635-8C22-A780A35342EF}"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33</a:t>
            </a:fld>
            <a:endParaRPr lang="fi-FI"/>
          </a:p>
        </p:txBody>
      </p:sp>
    </p:spTree>
    <p:extLst>
      <p:ext uri="{BB962C8B-B14F-4D97-AF65-F5344CB8AC3E}">
        <p14:creationId xmlns:p14="http://schemas.microsoft.com/office/powerpoint/2010/main" val="2118822341"/>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Eläinsuojelulaki </a:t>
            </a:r>
            <a:endParaRPr lang="fi-FI" dirty="0"/>
          </a:p>
        </p:txBody>
      </p:sp>
      <p:sp>
        <p:nvSpPr>
          <p:cNvPr id="3" name="Sisällön paikkamerkki 2"/>
          <p:cNvSpPr>
            <a:spLocks noGrp="1"/>
          </p:cNvSpPr>
          <p:nvPr>
            <p:ph idx="1"/>
          </p:nvPr>
        </p:nvSpPr>
        <p:spPr>
          <a:xfrm>
            <a:off x="609599" y="1556792"/>
            <a:ext cx="6347714" cy="4484571"/>
          </a:xfrm>
        </p:spPr>
        <p:txBody>
          <a:bodyPr>
            <a:noAutofit/>
          </a:bodyPr>
          <a:lstStyle/>
          <a:p>
            <a:r>
              <a:rPr lang="fi-FI" sz="2800" dirty="0"/>
              <a:t>”Tämän lain tarkoituksena on suojella eläimiä parhaalla mahdollisella tavalla kärsimykseltä, kivulta ja tuskalta.”</a:t>
            </a:r>
          </a:p>
          <a:p>
            <a:r>
              <a:rPr lang="fi-FI" sz="2800" dirty="0"/>
              <a:t>”Lain tarkoituksena on myös edistää eläinten hyvinvointia ja hyvää kohtelua.”</a:t>
            </a:r>
          </a:p>
          <a:p>
            <a:r>
              <a:rPr lang="fi-FI" sz="2800" dirty="0"/>
              <a:t>”Tätä lakia sovelletaan kaikkiin eläimiin.”</a:t>
            </a:r>
          </a:p>
        </p:txBody>
      </p:sp>
      <p:sp>
        <p:nvSpPr>
          <p:cNvPr id="4" name="Päivämäärän paikkamerkki 3"/>
          <p:cNvSpPr>
            <a:spLocks noGrp="1"/>
          </p:cNvSpPr>
          <p:nvPr>
            <p:ph type="dt" sz="half" idx="10"/>
          </p:nvPr>
        </p:nvSpPr>
        <p:spPr>
          <a:xfrm>
            <a:off x="5220072" y="6041363"/>
            <a:ext cx="869318" cy="365125"/>
          </a:xfrm>
        </p:spPr>
        <p:txBody>
          <a:bodyPr/>
          <a:lstStyle/>
          <a:p>
            <a:fld id="{74909237-5753-48C0-BF07-89BC71FF5119}"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34</a:t>
            </a:fld>
            <a:endParaRPr lang="fi-FI"/>
          </a:p>
        </p:txBody>
      </p:sp>
    </p:spTree>
    <p:extLst>
      <p:ext uri="{BB962C8B-B14F-4D97-AF65-F5344CB8AC3E}">
        <p14:creationId xmlns:p14="http://schemas.microsoft.com/office/powerpoint/2010/main" val="83506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LUVA\Materiaali\Kuvat\2011\Lehmä- ja lammaskuvia\IMG_04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30944"/>
            <a:ext cx="8460000" cy="5634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899592" y="6021288"/>
            <a:ext cx="7632848" cy="369332"/>
          </a:xfrm>
          <a:prstGeom prst="rect">
            <a:avLst/>
          </a:prstGeom>
          <a:noFill/>
        </p:spPr>
        <p:txBody>
          <a:bodyPr wrap="square" rtlCol="0">
            <a:spAutoFit/>
          </a:bodyPr>
          <a:lstStyle/>
          <a:p>
            <a:r>
              <a:rPr lang="fi-FI" dirty="0" smtClean="0"/>
              <a:t>Alkuperäisrotujen säilyttäminen on kestävää kehitystä</a:t>
            </a:r>
            <a:endParaRPr lang="fi-FI" dirty="0"/>
          </a:p>
        </p:txBody>
      </p:sp>
      <p:sp>
        <p:nvSpPr>
          <p:cNvPr id="3" name="Tekstiruutu 2"/>
          <p:cNvSpPr txBox="1"/>
          <p:nvPr/>
        </p:nvSpPr>
        <p:spPr>
          <a:xfrm>
            <a:off x="5796136" y="1268760"/>
            <a:ext cx="2376264" cy="461665"/>
          </a:xfrm>
          <a:prstGeom prst="rect">
            <a:avLst/>
          </a:prstGeom>
          <a:noFill/>
        </p:spPr>
        <p:txBody>
          <a:bodyPr wrap="square" rtlCol="0">
            <a:spAutoFit/>
          </a:bodyPr>
          <a:lstStyle/>
          <a:p>
            <a:r>
              <a:rPr lang="fi-FI" sz="2400" dirty="0">
                <a:solidFill>
                  <a:schemeClr val="bg1"/>
                </a:solidFill>
              </a:rPr>
              <a:t>Maatiaiskana</a:t>
            </a:r>
          </a:p>
        </p:txBody>
      </p:sp>
      <p:sp>
        <p:nvSpPr>
          <p:cNvPr id="4" name="Päivämäärän paikkamerkki 3"/>
          <p:cNvSpPr>
            <a:spLocks noGrp="1"/>
          </p:cNvSpPr>
          <p:nvPr>
            <p:ph type="dt" sz="half" idx="10"/>
          </p:nvPr>
        </p:nvSpPr>
        <p:spPr>
          <a:xfrm>
            <a:off x="5405258" y="6041363"/>
            <a:ext cx="1039418" cy="627997"/>
          </a:xfrm>
        </p:spPr>
        <p:txBody>
          <a:bodyPr/>
          <a:lstStyle/>
          <a:p>
            <a:fld id="{FFEA9148-338B-459F-B082-2D0B10D8A494}"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35</a:t>
            </a:fld>
            <a:endParaRPr lang="fi-FI"/>
          </a:p>
        </p:txBody>
      </p:sp>
    </p:spTree>
    <p:extLst>
      <p:ext uri="{BB962C8B-B14F-4D97-AF65-F5344CB8AC3E}">
        <p14:creationId xmlns:p14="http://schemas.microsoft.com/office/powerpoint/2010/main" val="74006020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LUVA\Materiaali\Kuvat\2011\Lehmä- ja lammaskuvia\IMG_09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000" y="611820"/>
            <a:ext cx="8460000" cy="5634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4427984" y="1268760"/>
            <a:ext cx="3528392" cy="461665"/>
          </a:xfrm>
          <a:prstGeom prst="rect">
            <a:avLst/>
          </a:prstGeom>
          <a:noFill/>
        </p:spPr>
        <p:txBody>
          <a:bodyPr wrap="square" rtlCol="0">
            <a:spAutoFit/>
          </a:bodyPr>
          <a:lstStyle/>
          <a:p>
            <a:r>
              <a:rPr lang="fi-FI" sz="2400" b="1" dirty="0" smtClean="0"/>
              <a:t>Lammas on laumaeläin</a:t>
            </a:r>
            <a:endParaRPr lang="fi-FI" sz="2400" b="1" dirty="0"/>
          </a:p>
        </p:txBody>
      </p:sp>
      <p:sp>
        <p:nvSpPr>
          <p:cNvPr id="3" name="Päivämäärän paikkamerkki 2"/>
          <p:cNvSpPr>
            <a:spLocks noGrp="1"/>
          </p:cNvSpPr>
          <p:nvPr>
            <p:ph type="dt" sz="half" idx="10"/>
          </p:nvPr>
        </p:nvSpPr>
        <p:spPr>
          <a:xfrm>
            <a:off x="5405258" y="6041363"/>
            <a:ext cx="1326982" cy="483981"/>
          </a:xfrm>
        </p:spPr>
        <p:txBody>
          <a:bodyPr/>
          <a:lstStyle/>
          <a:p>
            <a:fld id="{9507C570-8AF6-4E92-99DB-076C7E4FF825}"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36</a:t>
            </a:fld>
            <a:endParaRPr lang="fi-FI"/>
          </a:p>
        </p:txBody>
      </p:sp>
    </p:spTree>
    <p:extLst>
      <p:ext uri="{BB962C8B-B14F-4D97-AF65-F5344CB8AC3E}">
        <p14:creationId xmlns:p14="http://schemas.microsoft.com/office/powerpoint/2010/main" val="374610904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764704"/>
            <a:ext cx="8229600" cy="5361459"/>
          </a:xfrm>
        </p:spPr>
        <p:txBody>
          <a:bodyPr>
            <a:normAutofit/>
          </a:bodyPr>
          <a:lstStyle/>
          <a:p>
            <a:pPr marL="0" indent="0">
              <a:buNone/>
            </a:pPr>
            <a:r>
              <a:rPr lang="fi-FI" sz="4400" dirty="0" smtClean="0"/>
              <a:t>Eläimelle on annettava </a:t>
            </a:r>
          </a:p>
          <a:p>
            <a:endParaRPr lang="fi-FI" sz="4400" dirty="0" smtClean="0"/>
          </a:p>
          <a:p>
            <a:r>
              <a:rPr lang="fi-FI" sz="4400" dirty="0" smtClean="0"/>
              <a:t>ravintoa</a:t>
            </a:r>
          </a:p>
          <a:p>
            <a:r>
              <a:rPr lang="fi-FI" sz="4400" dirty="0" smtClean="0"/>
              <a:t>juotavaa</a:t>
            </a:r>
          </a:p>
          <a:p>
            <a:r>
              <a:rPr lang="fi-FI" sz="4400" dirty="0" smtClean="0"/>
              <a:t>tarvittavaa hoitoa</a:t>
            </a:r>
          </a:p>
          <a:p>
            <a:endParaRPr lang="fi-FI" dirty="0"/>
          </a:p>
        </p:txBody>
      </p:sp>
      <p:sp>
        <p:nvSpPr>
          <p:cNvPr id="2" name="Päivämäärän paikkamerkki 1"/>
          <p:cNvSpPr>
            <a:spLocks noGrp="1"/>
          </p:cNvSpPr>
          <p:nvPr>
            <p:ph type="dt" sz="half" idx="10"/>
          </p:nvPr>
        </p:nvSpPr>
        <p:spPr>
          <a:xfrm>
            <a:off x="5405258" y="6041363"/>
            <a:ext cx="1182966" cy="365125"/>
          </a:xfrm>
        </p:spPr>
        <p:txBody>
          <a:bodyPr/>
          <a:lstStyle/>
          <a:p>
            <a:fld id="{E2003732-64B8-426C-A213-5CBF5DE9E742}"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37</a:t>
            </a:fld>
            <a:endParaRPr lang="fi-FI"/>
          </a:p>
        </p:txBody>
      </p:sp>
    </p:spTree>
    <p:extLst>
      <p:ext uri="{BB962C8B-B14F-4D97-AF65-F5344CB8AC3E}">
        <p14:creationId xmlns:p14="http://schemas.microsoft.com/office/powerpoint/2010/main" val="21828651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09599" y="1484784"/>
            <a:ext cx="6347714" cy="3744417"/>
          </a:xfrm>
        </p:spPr>
        <p:txBody>
          <a:bodyPr/>
          <a:lstStyle/>
          <a:p>
            <a:pPr marL="0" indent="0" algn="ctr">
              <a:buNone/>
            </a:pPr>
            <a:endParaRPr lang="fi-FI" sz="4400" dirty="0" smtClean="0"/>
          </a:p>
          <a:p>
            <a:pPr marL="0" indent="0" algn="ctr">
              <a:buNone/>
            </a:pPr>
            <a:r>
              <a:rPr lang="fi-FI" sz="4400" dirty="0" smtClean="0">
                <a:solidFill>
                  <a:srgbClr val="FF0000"/>
                </a:solidFill>
              </a:rPr>
              <a:t> </a:t>
            </a:r>
            <a:r>
              <a:rPr lang="fi-FI" sz="4400" dirty="0" smtClean="0"/>
              <a:t>Tarkista eläimen hyvinvointi riittävän usein</a:t>
            </a:r>
            <a:endParaRPr lang="fi-FI" sz="4400" dirty="0"/>
          </a:p>
          <a:p>
            <a:pPr marL="0" indent="0" algn="ctr">
              <a:buNone/>
            </a:pPr>
            <a:endParaRPr lang="fi-FI" dirty="0"/>
          </a:p>
        </p:txBody>
      </p:sp>
      <p:sp>
        <p:nvSpPr>
          <p:cNvPr id="2" name="Päivämäärän paikkamerkki 1"/>
          <p:cNvSpPr>
            <a:spLocks noGrp="1"/>
          </p:cNvSpPr>
          <p:nvPr>
            <p:ph type="dt" sz="half" idx="10"/>
          </p:nvPr>
        </p:nvSpPr>
        <p:spPr>
          <a:xfrm>
            <a:off x="5405258" y="6041363"/>
            <a:ext cx="1326982" cy="365125"/>
          </a:xfrm>
        </p:spPr>
        <p:txBody>
          <a:bodyPr/>
          <a:lstStyle/>
          <a:p>
            <a:fld id="{43896992-DA8C-4776-8B9E-B4933CB18F24}"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38</a:t>
            </a:fld>
            <a:endParaRPr lang="fi-FI"/>
          </a:p>
        </p:txBody>
      </p:sp>
    </p:spTree>
    <p:extLst>
      <p:ext uri="{BB962C8B-B14F-4D97-AF65-F5344CB8AC3E}">
        <p14:creationId xmlns:p14="http://schemas.microsoft.com/office/powerpoint/2010/main" val="2836708939"/>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Rehut </a:t>
            </a:r>
            <a:endParaRPr lang="fi-FI" sz="5400" b="1" dirty="0"/>
          </a:p>
        </p:txBody>
      </p:sp>
      <p:sp>
        <p:nvSpPr>
          <p:cNvPr id="3" name="Sisällön paikkamerkki 2"/>
          <p:cNvSpPr>
            <a:spLocks noGrp="1"/>
          </p:cNvSpPr>
          <p:nvPr>
            <p:ph idx="1"/>
          </p:nvPr>
        </p:nvSpPr>
        <p:spPr>
          <a:xfrm>
            <a:off x="683567" y="1628800"/>
            <a:ext cx="6273745" cy="4412563"/>
          </a:xfrm>
        </p:spPr>
        <p:txBody>
          <a:bodyPr>
            <a:normAutofit/>
          </a:bodyPr>
          <a:lstStyle/>
          <a:p>
            <a:pPr marL="0" indent="0" algn="ctr">
              <a:buNone/>
            </a:pPr>
            <a:endParaRPr lang="fi-FI" sz="4400" dirty="0"/>
          </a:p>
          <a:p>
            <a:pPr marL="0" indent="0" algn="ctr">
              <a:buNone/>
            </a:pPr>
            <a:r>
              <a:rPr lang="fi-FI" sz="4400" dirty="0" smtClean="0"/>
              <a:t>Laadukas rehu auttaa eläimiä pysymään terveenä.</a:t>
            </a:r>
          </a:p>
          <a:p>
            <a:pPr marL="0" indent="0">
              <a:buNone/>
            </a:pPr>
            <a:endParaRPr lang="fi-FI" sz="4400" dirty="0" smtClean="0"/>
          </a:p>
          <a:p>
            <a:pPr marL="0" indent="0">
              <a:buNone/>
            </a:pPr>
            <a:endParaRPr lang="fi-FI" sz="4000" dirty="0" smtClean="0">
              <a:solidFill>
                <a:srgbClr val="FF0000"/>
              </a:solidFill>
            </a:endParaRPr>
          </a:p>
        </p:txBody>
      </p:sp>
      <p:sp>
        <p:nvSpPr>
          <p:cNvPr id="4" name="Päivämäärän paikkamerkki 3"/>
          <p:cNvSpPr>
            <a:spLocks noGrp="1"/>
          </p:cNvSpPr>
          <p:nvPr>
            <p:ph type="dt" sz="half" idx="10"/>
          </p:nvPr>
        </p:nvSpPr>
        <p:spPr>
          <a:xfrm>
            <a:off x="5076056" y="6041363"/>
            <a:ext cx="1013334" cy="365125"/>
          </a:xfrm>
        </p:spPr>
        <p:txBody>
          <a:bodyPr/>
          <a:lstStyle/>
          <a:p>
            <a:fld id="{32C2BC0D-5BA6-45DD-B74B-14705A611910}"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39</a:t>
            </a:fld>
            <a:endParaRPr lang="fi-FI"/>
          </a:p>
        </p:txBody>
      </p:sp>
    </p:spTree>
    <p:extLst>
      <p:ext uri="{BB962C8B-B14F-4D97-AF65-F5344CB8AC3E}">
        <p14:creationId xmlns:p14="http://schemas.microsoft.com/office/powerpoint/2010/main" val="2903449087"/>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b="1" dirty="0" smtClean="0"/>
              <a:t>Ympäristöongelmia</a:t>
            </a:r>
            <a:r>
              <a:rPr lang="fi-FI" sz="5400" dirty="0" smtClean="0"/>
              <a:t> </a:t>
            </a:r>
            <a:endParaRPr lang="fi-FI" sz="5400" b="1" dirty="0"/>
          </a:p>
        </p:txBody>
      </p:sp>
      <p:sp>
        <p:nvSpPr>
          <p:cNvPr id="3" name="Sisällön paikkamerkki 2"/>
          <p:cNvSpPr>
            <a:spLocks noGrp="1"/>
          </p:cNvSpPr>
          <p:nvPr>
            <p:ph idx="1"/>
          </p:nvPr>
        </p:nvSpPr>
        <p:spPr>
          <a:xfrm>
            <a:off x="609598" y="2204864"/>
            <a:ext cx="8077201" cy="4248472"/>
          </a:xfrm>
        </p:spPr>
        <p:txBody>
          <a:bodyPr>
            <a:normAutofit/>
          </a:bodyPr>
          <a:lstStyle/>
          <a:p>
            <a:pPr marL="0" indent="0">
              <a:buNone/>
            </a:pPr>
            <a:r>
              <a:rPr lang="fi-FI" sz="4300" dirty="0" smtClean="0">
                <a:cs typeface="Arial" panose="020B0604020202020204" pitchFamily="34" charset="0"/>
              </a:rPr>
              <a:t>Ilmastonmuutos</a:t>
            </a:r>
          </a:p>
          <a:p>
            <a:r>
              <a:rPr lang="fi-FI" sz="4300" dirty="0" smtClean="0">
                <a:cs typeface="Arial" panose="020B0604020202020204" pitchFamily="34" charset="0"/>
              </a:rPr>
              <a:t>rankkasateet         </a:t>
            </a:r>
          </a:p>
          <a:p>
            <a:r>
              <a:rPr lang="fi-FI" sz="4300" dirty="0">
                <a:cs typeface="Arial" panose="020B0604020202020204" pitchFamily="34" charset="0"/>
              </a:rPr>
              <a:t>t</a:t>
            </a:r>
            <a:r>
              <a:rPr lang="fi-FI" sz="4300" dirty="0" smtClean="0">
                <a:cs typeface="Arial" panose="020B0604020202020204" pitchFamily="34" charset="0"/>
              </a:rPr>
              <a:t>ulvat</a:t>
            </a:r>
          </a:p>
          <a:p>
            <a:r>
              <a:rPr lang="fi-FI" sz="4300" dirty="0">
                <a:cs typeface="Arial" panose="020B0604020202020204" pitchFamily="34" charset="0"/>
              </a:rPr>
              <a:t>k</a:t>
            </a:r>
            <a:r>
              <a:rPr lang="fi-FI" sz="4300" dirty="0" smtClean="0">
                <a:cs typeface="Arial" panose="020B0604020202020204" pitchFamily="34" charset="0"/>
              </a:rPr>
              <a:t>uivuus</a:t>
            </a:r>
          </a:p>
          <a:p>
            <a:pPr marL="0" indent="0">
              <a:buNone/>
            </a:pPr>
            <a:endParaRPr lang="fi-FI" sz="4400" dirty="0" smtClean="0">
              <a:latin typeface="Arial" panose="020B0604020202020204" pitchFamily="34" charset="0"/>
              <a:cs typeface="Arial" panose="020B0604020202020204" pitchFamily="34" charset="0"/>
            </a:endParaRPr>
          </a:p>
          <a:p>
            <a:endParaRPr lang="fi-FI" sz="54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044" y="2492896"/>
            <a:ext cx="2974394" cy="26914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iruutu 4"/>
          <p:cNvSpPr txBox="1"/>
          <p:nvPr/>
        </p:nvSpPr>
        <p:spPr>
          <a:xfrm>
            <a:off x="5665435" y="5013176"/>
            <a:ext cx="2499402" cy="215444"/>
          </a:xfrm>
          <a:prstGeom prst="rect">
            <a:avLst/>
          </a:prstGeom>
          <a:noFill/>
        </p:spPr>
        <p:txBody>
          <a:bodyPr wrap="none" rtlCol="0">
            <a:spAutoFit/>
          </a:bodyPr>
          <a:lstStyle/>
          <a:p>
            <a:pPr lvl="0"/>
            <a:r>
              <a:rPr lang="fi-FI" sz="800">
                <a:solidFill>
                  <a:prstClr val="black"/>
                </a:solidFill>
              </a:rPr>
              <a:t>Puola 2010 /Wikipedia/Tomasz "</a:t>
            </a:r>
            <a:r>
              <a:rPr lang="fi-FI" sz="800">
                <a:solidFill>
                  <a:prstClr val="black"/>
                </a:solidFill>
                <a:hlinkClick r:id="rId3" tooltip="User:Nemo5576"/>
              </a:rPr>
              <a:t>Nemo5576</a:t>
            </a:r>
            <a:r>
              <a:rPr lang="fi-FI" sz="800">
                <a:solidFill>
                  <a:prstClr val="black"/>
                </a:solidFill>
              </a:rPr>
              <a:t>" Górny</a:t>
            </a:r>
            <a:endParaRPr lang="fi-FI" sz="800" dirty="0">
              <a:solidFill>
                <a:prstClr val="black"/>
              </a:solidFill>
            </a:endParaRPr>
          </a:p>
        </p:txBody>
      </p:sp>
      <p:sp>
        <p:nvSpPr>
          <p:cNvPr id="4" name="Päivämäärän paikkamerkki 3"/>
          <p:cNvSpPr>
            <a:spLocks noGrp="1"/>
          </p:cNvSpPr>
          <p:nvPr>
            <p:ph type="dt" sz="half" idx="10"/>
          </p:nvPr>
        </p:nvSpPr>
        <p:spPr/>
        <p:txBody>
          <a:bodyPr/>
          <a:lstStyle/>
          <a:p>
            <a:fld id="{DBFB69D1-F6BC-43B3-8830-1E57E704BABD}" type="datetime1">
              <a:rPr lang="fi-FI" smtClean="0"/>
              <a:t>18.9.2018</a:t>
            </a:fld>
            <a:endParaRPr lang="fi-FI"/>
          </a:p>
        </p:txBody>
      </p:sp>
      <p:sp>
        <p:nvSpPr>
          <p:cNvPr id="6" name="Dian numeron paikkamerkki 5"/>
          <p:cNvSpPr>
            <a:spLocks noGrp="1"/>
          </p:cNvSpPr>
          <p:nvPr>
            <p:ph type="sldNum" sz="quarter" idx="12"/>
          </p:nvPr>
        </p:nvSpPr>
        <p:spPr/>
        <p:txBody>
          <a:bodyPr/>
          <a:lstStyle/>
          <a:p>
            <a:fld id="{9905377E-7756-4258-9AC7-FD03FD02EF0F}" type="slidenum">
              <a:rPr lang="fi-FI" smtClean="0"/>
              <a:t>4</a:t>
            </a:fld>
            <a:endParaRPr lang="fi-FI"/>
          </a:p>
        </p:txBody>
      </p:sp>
    </p:spTree>
    <p:extLst>
      <p:ext uri="{BB962C8B-B14F-4D97-AF65-F5344CB8AC3E}">
        <p14:creationId xmlns:p14="http://schemas.microsoft.com/office/powerpoint/2010/main" val="1651408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Z:\LUVA\Materiaali\Kuvat\2003\Säilörehun korjuu 26062003\Image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80" y="493176"/>
            <a:ext cx="7920000" cy="59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Päivämäärän paikkamerkki 1"/>
          <p:cNvSpPr>
            <a:spLocks noGrp="1"/>
          </p:cNvSpPr>
          <p:nvPr>
            <p:ph type="dt" sz="half" idx="10"/>
          </p:nvPr>
        </p:nvSpPr>
        <p:spPr/>
        <p:txBody>
          <a:bodyPr/>
          <a:lstStyle/>
          <a:p>
            <a:fld id="{52134C75-5DCB-4675-9217-824E51044C07}" type="datetime1">
              <a:rPr lang="fi-FI" smtClean="0"/>
              <a:t>18.9.2018</a:t>
            </a:fld>
            <a:endParaRPr lang="fi-FI"/>
          </a:p>
        </p:txBody>
      </p:sp>
      <p:sp>
        <p:nvSpPr>
          <p:cNvPr id="3" name="Dian numeron paikkamerkki 2"/>
          <p:cNvSpPr>
            <a:spLocks noGrp="1"/>
          </p:cNvSpPr>
          <p:nvPr>
            <p:ph type="sldNum" sz="quarter" idx="12"/>
          </p:nvPr>
        </p:nvSpPr>
        <p:spPr/>
        <p:txBody>
          <a:bodyPr/>
          <a:lstStyle/>
          <a:p>
            <a:fld id="{9905377E-7756-4258-9AC7-FD03FD02EF0F}" type="slidenum">
              <a:rPr lang="fi-FI" smtClean="0"/>
              <a:t>40</a:t>
            </a:fld>
            <a:endParaRPr lang="fi-FI"/>
          </a:p>
        </p:txBody>
      </p:sp>
    </p:spTree>
    <p:extLst>
      <p:ext uri="{BB962C8B-B14F-4D97-AF65-F5344CB8AC3E}">
        <p14:creationId xmlns:p14="http://schemas.microsoft.com/office/powerpoint/2010/main" val="3451412808"/>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95536" y="1268760"/>
            <a:ext cx="6840760" cy="4608512"/>
          </a:xfrm>
        </p:spPr>
        <p:txBody>
          <a:bodyPr>
            <a:normAutofit fontScale="90000"/>
          </a:bodyPr>
          <a:lstStyle/>
          <a:p>
            <a:r>
              <a:rPr lang="fi-FI" sz="6000" dirty="0"/>
              <a:t/>
            </a:r>
            <a:br>
              <a:rPr lang="fi-FI" sz="6000" dirty="0"/>
            </a:br>
            <a:r>
              <a:rPr lang="fi-FI" sz="6000" dirty="0" smtClean="0"/>
              <a:t>Navetta</a:t>
            </a:r>
            <a:r>
              <a:rPr lang="fi-FI" sz="6000" dirty="0"/>
              <a:t>, lampola, kanala, sikala, talli ovat eläinten pitopaikkoja.</a:t>
            </a:r>
            <a:br>
              <a:rPr lang="fi-FI" sz="6000" dirty="0"/>
            </a:br>
            <a:r>
              <a:rPr lang="fi-FI" dirty="0" smtClean="0"/>
              <a:t> </a:t>
            </a:r>
            <a:endParaRPr lang="fi-FI" sz="5400" b="1" dirty="0"/>
          </a:p>
        </p:txBody>
      </p:sp>
      <p:sp>
        <p:nvSpPr>
          <p:cNvPr id="3" name="Päivämäärän paikkamerkki 2"/>
          <p:cNvSpPr>
            <a:spLocks noGrp="1"/>
          </p:cNvSpPr>
          <p:nvPr>
            <p:ph type="dt" sz="half" idx="10"/>
          </p:nvPr>
        </p:nvSpPr>
        <p:spPr>
          <a:xfrm>
            <a:off x="5405258" y="6041363"/>
            <a:ext cx="1039418" cy="365125"/>
          </a:xfrm>
        </p:spPr>
        <p:txBody>
          <a:bodyPr/>
          <a:lstStyle/>
          <a:p>
            <a:fld id="{EC6420B9-7072-40A9-97EB-A239075C0F23}"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41</a:t>
            </a:fld>
            <a:endParaRPr lang="fi-FI"/>
          </a:p>
        </p:txBody>
      </p:sp>
    </p:spTree>
    <p:extLst>
      <p:ext uri="{BB962C8B-B14F-4D97-AF65-F5344CB8AC3E}">
        <p14:creationId xmlns:p14="http://schemas.microsoft.com/office/powerpoint/2010/main" val="30550233"/>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6000" dirty="0" smtClean="0"/>
              <a:t>Eläimen </a:t>
            </a:r>
            <a:r>
              <a:rPr lang="fi-FI" sz="6000" dirty="0"/>
              <a:t>pitopaikka</a:t>
            </a:r>
            <a:r>
              <a:rPr lang="fi-FI" sz="5400" dirty="0"/>
              <a:t/>
            </a:r>
            <a:br>
              <a:rPr lang="fi-FI" sz="5400" dirty="0"/>
            </a:br>
            <a:endParaRPr lang="fi-FI" sz="5400" b="1" dirty="0"/>
          </a:p>
        </p:txBody>
      </p:sp>
      <p:sp>
        <p:nvSpPr>
          <p:cNvPr id="3" name="Sisällön paikkamerkki 2"/>
          <p:cNvSpPr>
            <a:spLocks noGrp="1"/>
          </p:cNvSpPr>
          <p:nvPr>
            <p:ph idx="1"/>
          </p:nvPr>
        </p:nvSpPr>
        <p:spPr/>
        <p:txBody>
          <a:bodyPr>
            <a:normAutofit lnSpcReduction="10000"/>
          </a:bodyPr>
          <a:lstStyle/>
          <a:p>
            <a:r>
              <a:rPr lang="fi-FI" sz="4400" dirty="0" smtClean="0"/>
              <a:t> tilava</a:t>
            </a:r>
          </a:p>
          <a:p>
            <a:r>
              <a:rPr lang="fi-FI" sz="4400" dirty="0" smtClean="0"/>
              <a:t> suojaava</a:t>
            </a:r>
          </a:p>
          <a:p>
            <a:r>
              <a:rPr lang="fi-FI" sz="4400" dirty="0" smtClean="0"/>
              <a:t> valoisa</a:t>
            </a:r>
          </a:p>
          <a:p>
            <a:r>
              <a:rPr lang="fi-FI" sz="4400" dirty="0" smtClean="0"/>
              <a:t> </a:t>
            </a:r>
            <a:r>
              <a:rPr lang="fi-FI" sz="4400" dirty="0"/>
              <a:t>puhdas </a:t>
            </a:r>
          </a:p>
          <a:p>
            <a:r>
              <a:rPr lang="fi-FI" sz="4400" dirty="0" smtClean="0"/>
              <a:t> </a:t>
            </a:r>
            <a:r>
              <a:rPr lang="fi-FI" sz="4400" dirty="0"/>
              <a:t>turvallinen </a:t>
            </a:r>
            <a:endParaRPr lang="fi-FI" sz="44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663775"/>
            <a:ext cx="4814173" cy="361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äivämäärän paikkamerkki 3"/>
          <p:cNvSpPr>
            <a:spLocks noGrp="1"/>
          </p:cNvSpPr>
          <p:nvPr>
            <p:ph type="dt" sz="half" idx="10"/>
          </p:nvPr>
        </p:nvSpPr>
        <p:spPr>
          <a:xfrm>
            <a:off x="5148064" y="6093296"/>
            <a:ext cx="941326" cy="313192"/>
          </a:xfrm>
        </p:spPr>
        <p:txBody>
          <a:bodyPr/>
          <a:lstStyle/>
          <a:p>
            <a:fld id="{275C7E6E-B849-458C-9706-B21A271BBC22}"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42</a:t>
            </a:fld>
            <a:endParaRPr lang="fi-FI"/>
          </a:p>
        </p:txBody>
      </p:sp>
    </p:spTree>
    <p:extLst>
      <p:ext uri="{BB962C8B-B14F-4D97-AF65-F5344CB8AC3E}">
        <p14:creationId xmlns:p14="http://schemas.microsoft.com/office/powerpoint/2010/main" val="32220202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8" y="620688"/>
            <a:ext cx="8087545" cy="1872208"/>
          </a:xfrm>
        </p:spPr>
        <p:txBody>
          <a:bodyPr>
            <a:normAutofit/>
          </a:bodyPr>
          <a:lstStyle/>
          <a:p>
            <a:r>
              <a:rPr lang="fi-FI" sz="5400" b="1" dirty="0" smtClean="0"/>
              <a:t>Hyvä ja toimiva </a:t>
            </a:r>
            <a:br>
              <a:rPr lang="fi-FI" sz="5400" b="1" dirty="0" smtClean="0"/>
            </a:br>
            <a:r>
              <a:rPr lang="fi-FI" sz="5400" b="1" dirty="0" smtClean="0"/>
              <a:t>navetta</a:t>
            </a:r>
            <a:endParaRPr lang="fi-FI" sz="5400" b="1" dirty="0"/>
          </a:p>
        </p:txBody>
      </p:sp>
      <p:sp>
        <p:nvSpPr>
          <p:cNvPr id="3" name="Sisällön paikkamerkki 2"/>
          <p:cNvSpPr>
            <a:spLocks noGrp="1"/>
          </p:cNvSpPr>
          <p:nvPr>
            <p:ph idx="1"/>
          </p:nvPr>
        </p:nvSpPr>
        <p:spPr/>
        <p:txBody>
          <a:bodyPr>
            <a:normAutofit fontScale="85000" lnSpcReduction="10000"/>
          </a:bodyPr>
          <a:lstStyle/>
          <a:p>
            <a:endParaRPr lang="fi-FI" sz="4400" dirty="0" smtClean="0"/>
          </a:p>
          <a:p>
            <a:r>
              <a:rPr lang="fi-FI" sz="4400" dirty="0" smtClean="0"/>
              <a:t>Seuraa</a:t>
            </a:r>
            <a:r>
              <a:rPr lang="fi-FI" sz="4400" dirty="0" smtClean="0">
                <a:solidFill>
                  <a:srgbClr val="FF0000"/>
                </a:solidFill>
              </a:rPr>
              <a:t> </a:t>
            </a:r>
            <a:r>
              <a:rPr lang="fi-FI" sz="4400" b="1" dirty="0" smtClean="0"/>
              <a:t>energian </a:t>
            </a:r>
            <a:r>
              <a:rPr lang="fi-FI" sz="4400" dirty="0" smtClean="0"/>
              <a:t>kulutusta             energialaskusta.</a:t>
            </a:r>
          </a:p>
          <a:p>
            <a:r>
              <a:rPr lang="fi-FI" sz="4400" dirty="0" smtClean="0"/>
              <a:t>Onko energia kotimaista? </a:t>
            </a:r>
          </a:p>
          <a:p>
            <a:pPr marL="0" indent="0">
              <a:buNone/>
            </a:pPr>
            <a:r>
              <a:rPr lang="fi-FI" sz="4400" dirty="0"/>
              <a:t> </a:t>
            </a:r>
            <a:r>
              <a:rPr lang="fi-FI" sz="4400" dirty="0" smtClean="0"/>
              <a:t>    - puu, pelletti, hake</a:t>
            </a:r>
          </a:p>
        </p:txBody>
      </p:sp>
      <p:sp>
        <p:nvSpPr>
          <p:cNvPr id="4" name="Päivämäärän paikkamerkki 3"/>
          <p:cNvSpPr>
            <a:spLocks noGrp="1"/>
          </p:cNvSpPr>
          <p:nvPr>
            <p:ph type="dt" sz="half" idx="10"/>
          </p:nvPr>
        </p:nvSpPr>
        <p:spPr>
          <a:xfrm>
            <a:off x="5405257" y="6041363"/>
            <a:ext cx="1039417" cy="365125"/>
          </a:xfrm>
        </p:spPr>
        <p:txBody>
          <a:bodyPr/>
          <a:lstStyle/>
          <a:p>
            <a:fld id="{EDD7BBC0-2E8E-4A76-98F2-8F4A6E7A4BEF}"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43</a:t>
            </a:fld>
            <a:endParaRPr lang="fi-FI"/>
          </a:p>
        </p:txBody>
      </p:sp>
    </p:spTree>
    <p:extLst>
      <p:ext uri="{BB962C8B-B14F-4D97-AF65-F5344CB8AC3E}">
        <p14:creationId xmlns:p14="http://schemas.microsoft.com/office/powerpoint/2010/main" val="24790670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dirty="0" smtClean="0"/>
              <a:t> </a:t>
            </a:r>
            <a:endParaRPr lang="fi-FI" sz="5400" dirty="0"/>
          </a:p>
        </p:txBody>
      </p:sp>
      <p:sp>
        <p:nvSpPr>
          <p:cNvPr id="3" name="Sisällön paikkamerkki 2"/>
          <p:cNvSpPr>
            <a:spLocks noGrp="1"/>
          </p:cNvSpPr>
          <p:nvPr>
            <p:ph idx="1"/>
          </p:nvPr>
        </p:nvSpPr>
        <p:spPr>
          <a:xfrm>
            <a:off x="1403648" y="609600"/>
            <a:ext cx="6768752" cy="5195665"/>
          </a:xfrm>
        </p:spPr>
        <p:txBody>
          <a:bodyPr/>
          <a:lstStyle/>
          <a:p>
            <a:pPr marL="0" indent="0">
              <a:buNone/>
            </a:pPr>
            <a:endParaRPr lang="fi-FI" sz="4800" dirty="0"/>
          </a:p>
          <a:p>
            <a:pPr marL="0" indent="0">
              <a:buNone/>
            </a:pPr>
            <a:r>
              <a:rPr lang="fi-FI" sz="4800" dirty="0"/>
              <a:t>Seuraa </a:t>
            </a:r>
            <a:r>
              <a:rPr lang="fi-FI" sz="4800" dirty="0" smtClean="0"/>
              <a:t>navetan </a:t>
            </a:r>
            <a:r>
              <a:rPr lang="fi-FI" sz="4800" b="1" dirty="0" smtClean="0"/>
              <a:t>veden</a:t>
            </a:r>
            <a:r>
              <a:rPr lang="fi-FI" sz="4800" dirty="0" smtClean="0"/>
              <a:t> kulutusta.</a:t>
            </a:r>
            <a:endParaRPr lang="fi-FI" sz="4800" dirty="0"/>
          </a:p>
          <a:p>
            <a:pPr marL="0" indent="0">
              <a:buNone/>
            </a:pPr>
            <a:r>
              <a:rPr lang="fi-FI" sz="4800" dirty="0"/>
              <a:t>     - vesimittari, </a:t>
            </a:r>
            <a:r>
              <a:rPr lang="fi-FI" sz="4800" dirty="0" smtClean="0"/>
              <a:t>  vesilasku</a:t>
            </a:r>
            <a:endParaRPr lang="fi-FI" sz="4800" dirty="0"/>
          </a:p>
          <a:p>
            <a:pPr algn="ctr"/>
            <a:endParaRPr lang="fi-FI" dirty="0"/>
          </a:p>
        </p:txBody>
      </p:sp>
      <p:sp>
        <p:nvSpPr>
          <p:cNvPr id="4" name="Päivämäärän paikkamerkki 3"/>
          <p:cNvSpPr>
            <a:spLocks noGrp="1"/>
          </p:cNvSpPr>
          <p:nvPr>
            <p:ph type="dt" sz="half" idx="10"/>
          </p:nvPr>
        </p:nvSpPr>
        <p:spPr>
          <a:xfrm>
            <a:off x="5405258" y="6041363"/>
            <a:ext cx="1110958" cy="365125"/>
          </a:xfrm>
        </p:spPr>
        <p:txBody>
          <a:bodyPr/>
          <a:lstStyle/>
          <a:p>
            <a:fld id="{C47E5D2A-D7DF-412D-883E-601477EED6A6}"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44</a:t>
            </a:fld>
            <a:endParaRPr lang="fi-FI"/>
          </a:p>
        </p:txBody>
      </p:sp>
    </p:spTree>
    <p:extLst>
      <p:ext uri="{BB962C8B-B14F-4D97-AF65-F5344CB8AC3E}">
        <p14:creationId xmlns:p14="http://schemas.microsoft.com/office/powerpoint/2010/main" val="4202889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 y="609600"/>
            <a:ext cx="6347713" cy="875184"/>
          </a:xfrm>
        </p:spPr>
        <p:txBody>
          <a:bodyPr>
            <a:normAutofit fontScale="90000"/>
          </a:bodyPr>
          <a:lstStyle/>
          <a:p>
            <a:pPr algn="l"/>
            <a:r>
              <a:rPr lang="fi-FI" sz="6000" dirty="0" smtClean="0"/>
              <a:t>Sähköä käytetään </a:t>
            </a:r>
            <a:r>
              <a:rPr lang="fi-FI" sz="4800" dirty="0"/>
              <a:t/>
            </a:r>
            <a:br>
              <a:rPr lang="fi-FI" sz="4800" dirty="0"/>
            </a:br>
            <a:endParaRPr lang="fi-FI" sz="4800" dirty="0"/>
          </a:p>
        </p:txBody>
      </p:sp>
      <p:sp>
        <p:nvSpPr>
          <p:cNvPr id="3" name="Sisällön paikkamerkki 2"/>
          <p:cNvSpPr>
            <a:spLocks noGrp="1"/>
          </p:cNvSpPr>
          <p:nvPr>
            <p:ph idx="1"/>
          </p:nvPr>
        </p:nvSpPr>
        <p:spPr/>
        <p:txBody>
          <a:bodyPr>
            <a:normAutofit fontScale="92500" lnSpcReduction="10000"/>
          </a:bodyPr>
          <a:lstStyle/>
          <a:p>
            <a:r>
              <a:rPr lang="fi-FI" sz="4000" dirty="0"/>
              <a:t>v</a:t>
            </a:r>
            <a:r>
              <a:rPr lang="fi-FI" sz="4000" dirty="0" smtClean="0"/>
              <a:t>eden lämmittämiseen</a:t>
            </a:r>
          </a:p>
          <a:p>
            <a:r>
              <a:rPr lang="fi-FI" sz="4000" dirty="0" smtClean="0"/>
              <a:t>lypsykoneen käyttöön</a:t>
            </a:r>
          </a:p>
          <a:p>
            <a:r>
              <a:rPr lang="fi-FI" sz="4000" dirty="0" smtClean="0"/>
              <a:t>maidon jäähdyttämiseen</a:t>
            </a:r>
          </a:p>
          <a:p>
            <a:r>
              <a:rPr lang="fi-FI" sz="4000" dirty="0"/>
              <a:t>l</a:t>
            </a:r>
            <a:r>
              <a:rPr lang="fi-FI" sz="4000" dirty="0" smtClean="0"/>
              <a:t>annanpoistoon</a:t>
            </a:r>
          </a:p>
          <a:p>
            <a:r>
              <a:rPr lang="fi-FI" sz="4000" dirty="0"/>
              <a:t>n</a:t>
            </a:r>
            <a:r>
              <a:rPr lang="fi-FI" sz="4000" dirty="0" smtClean="0"/>
              <a:t>avetan ilmastointiin</a:t>
            </a:r>
          </a:p>
          <a:p>
            <a:r>
              <a:rPr lang="fi-FI" sz="4000" dirty="0" smtClean="0"/>
              <a:t>valoihin</a:t>
            </a:r>
          </a:p>
          <a:p>
            <a:endParaRPr lang="fi-FI" dirty="0" smtClean="0"/>
          </a:p>
          <a:p>
            <a:pPr marL="0" indent="0">
              <a:buNone/>
            </a:pPr>
            <a:endParaRPr lang="fi-F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068310"/>
            <a:ext cx="2937658" cy="22032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äivämäärän paikkamerkki 3"/>
          <p:cNvSpPr>
            <a:spLocks noGrp="1"/>
          </p:cNvSpPr>
          <p:nvPr>
            <p:ph type="dt" sz="half" idx="10"/>
          </p:nvPr>
        </p:nvSpPr>
        <p:spPr>
          <a:xfrm>
            <a:off x="5076056" y="6041363"/>
            <a:ext cx="1013334" cy="365125"/>
          </a:xfrm>
        </p:spPr>
        <p:txBody>
          <a:bodyPr/>
          <a:lstStyle/>
          <a:p>
            <a:fld id="{263481D7-3244-4A17-A6B6-F526062F8D7B}"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45</a:t>
            </a:fld>
            <a:endParaRPr lang="fi-FI"/>
          </a:p>
        </p:txBody>
      </p:sp>
    </p:spTree>
    <p:extLst>
      <p:ext uri="{BB962C8B-B14F-4D97-AF65-F5344CB8AC3E}">
        <p14:creationId xmlns:p14="http://schemas.microsoft.com/office/powerpoint/2010/main" val="2725697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LUVA\Materiaali\Kuvat\2002\koulutila\lypsyrobotti\100-0036_IM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4664"/>
            <a:ext cx="7920000" cy="59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1403647" y="5517232"/>
            <a:ext cx="2520281" cy="369332"/>
          </a:xfrm>
          <a:prstGeom prst="rect">
            <a:avLst/>
          </a:prstGeom>
          <a:solidFill>
            <a:schemeClr val="accent1">
              <a:lumMod val="60000"/>
              <a:lumOff val="40000"/>
            </a:schemeClr>
          </a:solidFill>
        </p:spPr>
        <p:txBody>
          <a:bodyPr wrap="square" rtlCol="0">
            <a:spAutoFit/>
          </a:bodyPr>
          <a:lstStyle/>
          <a:p>
            <a:r>
              <a:rPr lang="fi-FI" b="1" dirty="0" smtClean="0"/>
              <a:t>Lypsyrobotti</a:t>
            </a:r>
            <a:endParaRPr lang="fi-FI" b="1" dirty="0"/>
          </a:p>
        </p:txBody>
      </p:sp>
      <p:sp>
        <p:nvSpPr>
          <p:cNvPr id="2" name="Päivämäärän paikkamerkki 1"/>
          <p:cNvSpPr>
            <a:spLocks noGrp="1"/>
          </p:cNvSpPr>
          <p:nvPr>
            <p:ph type="dt" sz="half" idx="10"/>
          </p:nvPr>
        </p:nvSpPr>
        <p:spPr>
          <a:xfrm>
            <a:off x="5405258" y="6041363"/>
            <a:ext cx="1039418" cy="303301"/>
          </a:xfrm>
        </p:spPr>
        <p:txBody>
          <a:bodyPr/>
          <a:lstStyle/>
          <a:p>
            <a:fld id="{D7D86A7F-0541-42C8-B008-8EFB7E21F896}" type="datetime1">
              <a:rPr lang="fi-FI" smtClean="0"/>
              <a:t>18.9.2018</a:t>
            </a:fld>
            <a:endParaRPr lang="fi-FI" dirty="0"/>
          </a:p>
        </p:txBody>
      </p:sp>
      <p:sp>
        <p:nvSpPr>
          <p:cNvPr id="3" name="Dian numeron paikkamerkki 2"/>
          <p:cNvSpPr>
            <a:spLocks noGrp="1"/>
          </p:cNvSpPr>
          <p:nvPr>
            <p:ph type="sldNum" sz="quarter" idx="12"/>
          </p:nvPr>
        </p:nvSpPr>
        <p:spPr/>
        <p:txBody>
          <a:bodyPr/>
          <a:lstStyle/>
          <a:p>
            <a:fld id="{9905377E-7756-4258-9AC7-FD03FD02EF0F}" type="slidenum">
              <a:rPr lang="fi-FI" smtClean="0"/>
              <a:t>46</a:t>
            </a:fld>
            <a:endParaRPr lang="fi-FI"/>
          </a:p>
        </p:txBody>
      </p:sp>
    </p:spTree>
    <p:extLst>
      <p:ext uri="{BB962C8B-B14F-4D97-AF65-F5344CB8AC3E}">
        <p14:creationId xmlns:p14="http://schemas.microsoft.com/office/powerpoint/2010/main" val="104726541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8" y="980728"/>
            <a:ext cx="8066858" cy="1179862"/>
          </a:xfrm>
        </p:spPr>
        <p:txBody>
          <a:bodyPr>
            <a:normAutofit/>
          </a:bodyPr>
          <a:lstStyle/>
          <a:p>
            <a:pPr algn="l"/>
            <a:r>
              <a:rPr lang="fi-FI" sz="5400" b="1" dirty="0" smtClean="0"/>
              <a:t>Voit säästää sähköä</a:t>
            </a:r>
            <a:endParaRPr lang="fi-FI" sz="5400" b="1" dirty="0"/>
          </a:p>
        </p:txBody>
      </p:sp>
      <p:sp>
        <p:nvSpPr>
          <p:cNvPr id="3" name="Sisällön paikkamerkki 2"/>
          <p:cNvSpPr>
            <a:spLocks noGrp="1"/>
          </p:cNvSpPr>
          <p:nvPr>
            <p:ph idx="1"/>
          </p:nvPr>
        </p:nvSpPr>
        <p:spPr>
          <a:xfrm>
            <a:off x="609598" y="2160590"/>
            <a:ext cx="6626697" cy="3880773"/>
          </a:xfrm>
        </p:spPr>
        <p:txBody>
          <a:bodyPr>
            <a:normAutofit fontScale="92500"/>
          </a:bodyPr>
          <a:lstStyle/>
          <a:p>
            <a:pPr marL="0" indent="0">
              <a:buNone/>
            </a:pPr>
            <a:endParaRPr lang="fi-FI" dirty="0" smtClean="0"/>
          </a:p>
          <a:p>
            <a:r>
              <a:rPr lang="fi-FI" sz="4000" dirty="0"/>
              <a:t>s</a:t>
            </a:r>
            <a:r>
              <a:rPr lang="fi-FI" sz="4000" dirty="0" smtClean="0"/>
              <a:t>ammuta turhat valot </a:t>
            </a:r>
          </a:p>
          <a:p>
            <a:r>
              <a:rPr lang="fi-FI" sz="4000" dirty="0"/>
              <a:t>p</a:t>
            </a:r>
            <a:r>
              <a:rPr lang="fi-FI" sz="4000" dirty="0" smtClean="0"/>
              <a:t>idä koneet hyvässä kunnossa</a:t>
            </a:r>
          </a:p>
          <a:p>
            <a:r>
              <a:rPr lang="fi-FI" sz="4000" dirty="0"/>
              <a:t>t</a:t>
            </a:r>
            <a:r>
              <a:rPr lang="fi-FI" sz="4000" dirty="0" smtClean="0"/>
              <a:t>arkista navetan lämpötila</a:t>
            </a:r>
          </a:p>
          <a:p>
            <a:r>
              <a:rPr lang="fi-FI" sz="4000" dirty="0"/>
              <a:t>v</a:t>
            </a:r>
            <a:r>
              <a:rPr lang="fi-FI" sz="4000" dirty="0" smtClean="0"/>
              <a:t>oiko lämpöä ottaa talteen ? </a:t>
            </a:r>
            <a:endParaRPr lang="fi-FI" sz="4000" dirty="0"/>
          </a:p>
        </p:txBody>
      </p:sp>
      <p:sp>
        <p:nvSpPr>
          <p:cNvPr id="4" name="Päivämäärän paikkamerkki 3"/>
          <p:cNvSpPr>
            <a:spLocks noGrp="1"/>
          </p:cNvSpPr>
          <p:nvPr>
            <p:ph type="dt" sz="half" idx="10"/>
          </p:nvPr>
        </p:nvSpPr>
        <p:spPr>
          <a:xfrm>
            <a:off x="5405258" y="6041363"/>
            <a:ext cx="1182966" cy="365125"/>
          </a:xfrm>
        </p:spPr>
        <p:txBody>
          <a:bodyPr/>
          <a:lstStyle/>
          <a:p>
            <a:fld id="{4EE89F2D-2476-406F-9149-65B6C7AEF7FD}"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47</a:t>
            </a:fld>
            <a:endParaRPr lang="fi-FI"/>
          </a:p>
        </p:txBody>
      </p:sp>
    </p:spTree>
    <p:extLst>
      <p:ext uri="{BB962C8B-B14F-4D97-AF65-F5344CB8AC3E}">
        <p14:creationId xmlns:p14="http://schemas.microsoft.com/office/powerpoint/2010/main" val="22412349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1066130"/>
          </a:xfrm>
        </p:spPr>
        <p:txBody>
          <a:bodyPr>
            <a:normAutofit fontScale="90000"/>
          </a:bodyPr>
          <a:lstStyle/>
          <a:p>
            <a:pPr algn="l"/>
            <a:r>
              <a:rPr lang="fi-FI" sz="6000" b="1" dirty="0" smtClean="0"/>
              <a:t>Navetan jätevesi</a:t>
            </a:r>
            <a:r>
              <a:rPr lang="fi-FI" sz="5400" dirty="0"/>
              <a:t/>
            </a:r>
            <a:br>
              <a:rPr lang="fi-FI" sz="5400" dirty="0"/>
            </a:br>
            <a:endParaRPr lang="fi-FI" sz="5400" dirty="0"/>
          </a:p>
        </p:txBody>
      </p:sp>
      <p:sp>
        <p:nvSpPr>
          <p:cNvPr id="3" name="Sisällön paikkamerkki 2"/>
          <p:cNvSpPr>
            <a:spLocks noGrp="1"/>
          </p:cNvSpPr>
          <p:nvPr>
            <p:ph idx="1"/>
          </p:nvPr>
        </p:nvSpPr>
        <p:spPr>
          <a:xfrm>
            <a:off x="457200" y="1600200"/>
            <a:ext cx="8229600" cy="4853136"/>
          </a:xfrm>
        </p:spPr>
        <p:txBody>
          <a:bodyPr>
            <a:normAutofit fontScale="25000" lnSpcReduction="20000"/>
          </a:bodyPr>
          <a:lstStyle/>
          <a:p>
            <a:endParaRPr lang="fi-FI" sz="6300" dirty="0" smtClean="0"/>
          </a:p>
          <a:p>
            <a:r>
              <a:rPr lang="fi-FI" sz="16000" dirty="0">
                <a:cs typeface="Arial" panose="020B0604020202020204" pitchFamily="34" charset="0"/>
              </a:rPr>
              <a:t>s</a:t>
            </a:r>
            <a:r>
              <a:rPr lang="fi-FI" sz="16000" dirty="0" smtClean="0">
                <a:cs typeface="Arial" panose="020B0604020202020204" pitchFamily="34" charset="0"/>
              </a:rPr>
              <a:t>euraa </a:t>
            </a:r>
            <a:r>
              <a:rPr lang="fi-FI" sz="16000" dirty="0">
                <a:cs typeface="Arial" panose="020B0604020202020204" pitchFamily="34" charset="0"/>
              </a:rPr>
              <a:t>jätevesisäiliön kuntoa</a:t>
            </a:r>
          </a:p>
          <a:p>
            <a:r>
              <a:rPr lang="fi-FI" sz="16000" dirty="0">
                <a:cs typeface="Arial" panose="020B0604020202020204" pitchFamily="34" charset="0"/>
              </a:rPr>
              <a:t>s</a:t>
            </a:r>
            <a:r>
              <a:rPr lang="fi-FI" sz="16000" dirty="0" smtClean="0">
                <a:cs typeface="Arial" panose="020B0604020202020204" pitchFamily="34" charset="0"/>
              </a:rPr>
              <a:t>euraa </a:t>
            </a:r>
            <a:r>
              <a:rPr lang="fi-FI" sz="16000" dirty="0">
                <a:cs typeface="Arial" panose="020B0604020202020204" pitchFamily="34" charset="0"/>
              </a:rPr>
              <a:t>jätevesisäilön </a:t>
            </a:r>
            <a:r>
              <a:rPr lang="fi-FI" sz="16000" dirty="0" smtClean="0">
                <a:cs typeface="Arial" panose="020B0604020202020204" pitchFamily="34" charset="0"/>
              </a:rPr>
              <a:t>täyttymistä</a:t>
            </a:r>
            <a:endParaRPr lang="fi-FI" sz="16000" dirty="0" smtClean="0">
              <a:solidFill>
                <a:srgbClr val="FF0000"/>
              </a:solidFill>
              <a:cs typeface="Arial" panose="020B0604020202020204" pitchFamily="34" charset="0"/>
            </a:endParaRPr>
          </a:p>
          <a:p>
            <a:r>
              <a:rPr lang="fi-FI" sz="16000" dirty="0">
                <a:cs typeface="Arial" panose="020B0604020202020204" pitchFamily="34" charset="0"/>
              </a:rPr>
              <a:t>p</a:t>
            </a:r>
            <a:r>
              <a:rPr lang="fi-FI" sz="16000" dirty="0" smtClean="0">
                <a:cs typeface="Arial" panose="020B0604020202020204" pitchFamily="34" charset="0"/>
              </a:rPr>
              <a:t>ääseekö jätevettä ympäristöön ?</a:t>
            </a:r>
          </a:p>
          <a:p>
            <a:r>
              <a:rPr lang="fi-FI" sz="16000" dirty="0">
                <a:cs typeface="Arial" panose="020B0604020202020204" pitchFamily="34" charset="0"/>
              </a:rPr>
              <a:t>p</a:t>
            </a:r>
            <a:r>
              <a:rPr lang="fi-FI" sz="16000" dirty="0" smtClean="0">
                <a:cs typeface="Arial" panose="020B0604020202020204" pitchFamily="34" charset="0"/>
              </a:rPr>
              <a:t>ääseekö  lantaloista vettä valumaan luontoon?</a:t>
            </a:r>
          </a:p>
          <a:p>
            <a:r>
              <a:rPr lang="fi-FI" sz="16000" dirty="0">
                <a:cs typeface="Arial" panose="020B0604020202020204" pitchFamily="34" charset="0"/>
              </a:rPr>
              <a:t>antibioottimaitoa ei saa kaataa viemäriin </a:t>
            </a:r>
          </a:p>
          <a:p>
            <a:pPr marL="0" indent="0">
              <a:buNone/>
            </a:pPr>
            <a:endParaRPr lang="fi-FI" sz="8000" b="1" dirty="0" smtClean="0">
              <a:solidFill>
                <a:schemeClr val="accent6">
                  <a:lumMod val="50000"/>
                </a:schemeClr>
              </a:solidFill>
              <a:latin typeface="Arial" panose="020B0604020202020204" pitchFamily="34" charset="0"/>
              <a:cs typeface="Arial" panose="020B0604020202020204" pitchFamily="34" charset="0"/>
            </a:endParaRPr>
          </a:p>
          <a:p>
            <a:pPr marL="0" indent="0">
              <a:buNone/>
            </a:pPr>
            <a:r>
              <a:rPr lang="fi-FI" sz="8000" b="1" dirty="0" smtClean="0">
                <a:solidFill>
                  <a:schemeClr val="accent6">
                    <a:lumMod val="50000"/>
                  </a:schemeClr>
                </a:solidFill>
                <a:latin typeface="Arial" panose="020B0604020202020204" pitchFamily="34" charset="0"/>
                <a:cs typeface="Arial" panose="020B0604020202020204" pitchFamily="34" charset="0"/>
              </a:rPr>
              <a:t>antibiootti = </a:t>
            </a:r>
            <a:r>
              <a:rPr lang="fi-FI" sz="8000" dirty="0" smtClean="0">
                <a:solidFill>
                  <a:schemeClr val="accent6">
                    <a:lumMod val="50000"/>
                  </a:schemeClr>
                </a:solidFill>
                <a:latin typeface="Arial" panose="020B0604020202020204" pitchFamily="34" charset="0"/>
                <a:cs typeface="Arial" panose="020B0604020202020204" pitchFamily="34" charset="0"/>
              </a:rPr>
              <a:t>lääke, joka estää bakteerien toimintaa</a:t>
            </a:r>
          </a:p>
          <a:p>
            <a:pPr marL="0" indent="0">
              <a:buNone/>
            </a:pPr>
            <a:endParaRPr lang="fi-FI" sz="6400" dirty="0" smtClean="0">
              <a:solidFill>
                <a:srgbClr val="FF0000"/>
              </a:solidFill>
            </a:endParaRPr>
          </a:p>
          <a:p>
            <a:pPr marL="0" indent="0">
              <a:buNone/>
            </a:pPr>
            <a:endParaRPr lang="fi-FI" sz="6400" b="1" dirty="0">
              <a:solidFill>
                <a:srgbClr val="FF0000"/>
              </a:solidFill>
            </a:endParaRPr>
          </a:p>
          <a:p>
            <a:pPr marL="0" indent="0">
              <a:buNone/>
            </a:pPr>
            <a:endParaRPr lang="fi-FI" sz="4400" b="1" dirty="0" smtClean="0">
              <a:solidFill>
                <a:srgbClr val="FF0000"/>
              </a:solidFill>
            </a:endParaRPr>
          </a:p>
          <a:p>
            <a:endParaRPr lang="fi-FI" sz="4400" b="1" dirty="0">
              <a:solidFill>
                <a:srgbClr val="FF0000"/>
              </a:solidFill>
            </a:endParaRPr>
          </a:p>
        </p:txBody>
      </p:sp>
      <p:sp>
        <p:nvSpPr>
          <p:cNvPr id="4" name="Päivämäärän paikkamerkki 3"/>
          <p:cNvSpPr>
            <a:spLocks noGrp="1"/>
          </p:cNvSpPr>
          <p:nvPr>
            <p:ph type="dt" sz="half" idx="10"/>
          </p:nvPr>
        </p:nvSpPr>
        <p:spPr>
          <a:xfrm>
            <a:off x="5405258" y="6041363"/>
            <a:ext cx="1039418" cy="365125"/>
          </a:xfrm>
        </p:spPr>
        <p:txBody>
          <a:bodyPr/>
          <a:lstStyle/>
          <a:p>
            <a:fld id="{93E29BA4-746E-44C6-83DA-1005B2B3FA43}"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48</a:t>
            </a:fld>
            <a:endParaRPr lang="fi-FI"/>
          </a:p>
        </p:txBody>
      </p:sp>
    </p:spTree>
    <p:extLst>
      <p:ext uri="{BB962C8B-B14F-4D97-AF65-F5344CB8AC3E}">
        <p14:creationId xmlns:p14="http://schemas.microsoft.com/office/powerpoint/2010/main" val="29976673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pPr algn="ctr"/>
            <a:r>
              <a:rPr lang="fi-FI" b="1" dirty="0"/>
              <a:t>Maatilan jätehuolto</a:t>
            </a:r>
            <a:endParaRPr lang="fi-FI" dirty="0"/>
          </a:p>
        </p:txBody>
      </p:sp>
      <p:sp>
        <p:nvSpPr>
          <p:cNvPr id="3" name="Päivämäärän paikkamerkki 2"/>
          <p:cNvSpPr>
            <a:spLocks noGrp="1"/>
          </p:cNvSpPr>
          <p:nvPr>
            <p:ph type="dt" sz="half" idx="10"/>
          </p:nvPr>
        </p:nvSpPr>
        <p:spPr>
          <a:xfrm>
            <a:off x="5405258" y="6041363"/>
            <a:ext cx="1039418" cy="365125"/>
          </a:xfrm>
        </p:spPr>
        <p:txBody>
          <a:bodyPr/>
          <a:lstStyle/>
          <a:p>
            <a:fld id="{E08448C4-79E1-485A-B01C-DA95C69D3E49}"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49</a:t>
            </a:fld>
            <a:endParaRPr lang="fi-FI"/>
          </a:p>
        </p:txBody>
      </p:sp>
    </p:spTree>
    <p:extLst>
      <p:ext uri="{BB962C8B-B14F-4D97-AF65-F5344CB8AC3E}">
        <p14:creationId xmlns:p14="http://schemas.microsoft.com/office/powerpoint/2010/main" val="2060783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b="1" dirty="0" smtClean="0"/>
              <a:t>Ympäristöongelmia</a:t>
            </a:r>
            <a:endParaRPr lang="fi-FI" sz="5400" b="1" dirty="0"/>
          </a:p>
        </p:txBody>
      </p:sp>
      <p:sp>
        <p:nvSpPr>
          <p:cNvPr id="3" name="Sisällön paikkamerkki 2"/>
          <p:cNvSpPr>
            <a:spLocks noGrp="1"/>
          </p:cNvSpPr>
          <p:nvPr>
            <p:ph idx="1"/>
          </p:nvPr>
        </p:nvSpPr>
        <p:spPr/>
        <p:txBody>
          <a:bodyPr>
            <a:normAutofit fontScale="85000" lnSpcReduction="10000"/>
          </a:bodyPr>
          <a:lstStyle/>
          <a:p>
            <a:endParaRPr lang="fi-FI" sz="5200" dirty="0" smtClean="0">
              <a:latin typeface="Arial" panose="020B0604020202020204" pitchFamily="34" charset="0"/>
              <a:cs typeface="Arial" panose="020B0604020202020204" pitchFamily="34" charset="0"/>
            </a:endParaRPr>
          </a:p>
          <a:p>
            <a:r>
              <a:rPr lang="fi-FI" sz="5700" dirty="0" smtClean="0">
                <a:cs typeface="Arial" panose="020B0604020202020204" pitchFamily="34" charset="0"/>
              </a:rPr>
              <a:t>vesistöt rehevöityvät</a:t>
            </a:r>
            <a:endParaRPr lang="fi-FI" sz="5700" dirty="0">
              <a:cs typeface="Arial" panose="020B0604020202020204" pitchFamily="34" charset="0"/>
            </a:endParaRPr>
          </a:p>
          <a:p>
            <a:r>
              <a:rPr lang="fi-FI" sz="5700" dirty="0">
                <a:cs typeface="Arial" panose="020B0604020202020204" pitchFamily="34" charset="0"/>
              </a:rPr>
              <a:t>m</a:t>
            </a:r>
            <a:r>
              <a:rPr lang="fi-FI" sz="5700" dirty="0" smtClean="0">
                <a:cs typeface="Arial" panose="020B0604020202020204" pitchFamily="34" charset="0"/>
              </a:rPr>
              <a:t>aaperä </a:t>
            </a:r>
            <a:r>
              <a:rPr lang="fi-FI" sz="5700" dirty="0">
                <a:cs typeface="Arial" panose="020B0604020202020204" pitchFamily="34" charset="0"/>
              </a:rPr>
              <a:t>saastuu</a:t>
            </a:r>
          </a:p>
          <a:p>
            <a:r>
              <a:rPr lang="fi-FI" sz="5700" dirty="0">
                <a:cs typeface="Arial" panose="020B0604020202020204" pitchFamily="34" charset="0"/>
              </a:rPr>
              <a:t>k</a:t>
            </a:r>
            <a:r>
              <a:rPr lang="fi-FI" sz="5700" dirty="0" smtClean="0">
                <a:cs typeface="Arial" panose="020B0604020202020204" pitchFamily="34" charset="0"/>
              </a:rPr>
              <a:t>ulutus </a:t>
            </a:r>
            <a:r>
              <a:rPr lang="fi-FI" sz="5700" dirty="0">
                <a:cs typeface="Arial" panose="020B0604020202020204" pitchFamily="34" charset="0"/>
              </a:rPr>
              <a:t>lisääntyy</a:t>
            </a:r>
          </a:p>
          <a:p>
            <a:r>
              <a:rPr lang="fi-FI" sz="5700" dirty="0">
                <a:cs typeface="Arial" panose="020B0604020202020204" pitchFamily="34" charset="0"/>
              </a:rPr>
              <a:t>j</a:t>
            </a:r>
            <a:r>
              <a:rPr lang="fi-FI" sz="5700" dirty="0" smtClean="0">
                <a:cs typeface="Arial" panose="020B0604020202020204" pitchFamily="34" charset="0"/>
              </a:rPr>
              <a:t>ätemäärä lisääntyy</a:t>
            </a:r>
          </a:p>
          <a:p>
            <a:pPr marL="0" indent="0">
              <a:buNone/>
            </a:pPr>
            <a:endParaRPr lang="fi-FI" sz="2600" b="1" dirty="0" smtClean="0">
              <a:solidFill>
                <a:schemeClr val="accent6">
                  <a:lumMod val="50000"/>
                </a:schemeClr>
              </a:solidFill>
            </a:endParaRPr>
          </a:p>
        </p:txBody>
      </p:sp>
      <p:sp>
        <p:nvSpPr>
          <p:cNvPr id="4" name="Päivämäärän paikkamerkki 3"/>
          <p:cNvSpPr>
            <a:spLocks noGrp="1"/>
          </p:cNvSpPr>
          <p:nvPr>
            <p:ph type="dt" sz="half" idx="10"/>
          </p:nvPr>
        </p:nvSpPr>
        <p:spPr>
          <a:xfrm>
            <a:off x="5148064" y="6041363"/>
            <a:ext cx="941326" cy="365125"/>
          </a:xfrm>
        </p:spPr>
        <p:txBody>
          <a:bodyPr/>
          <a:lstStyle/>
          <a:p>
            <a:fld id="{983E33C7-AF76-4FED-8E29-65C45F0B94B5}"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5</a:t>
            </a:fld>
            <a:endParaRPr lang="fi-FI"/>
          </a:p>
        </p:txBody>
      </p:sp>
    </p:spTree>
    <p:extLst>
      <p:ext uri="{BB962C8B-B14F-4D97-AF65-F5344CB8AC3E}">
        <p14:creationId xmlns:p14="http://schemas.microsoft.com/office/powerpoint/2010/main" val="70803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idx="1"/>
          </p:nvPr>
        </p:nvSpPr>
        <p:spPr>
          <a:xfrm>
            <a:off x="1331640" y="692696"/>
            <a:ext cx="7350398" cy="5403304"/>
          </a:xfrm>
        </p:spPr>
        <p:txBody>
          <a:bodyPr/>
          <a:lstStyle/>
          <a:p>
            <a:pPr eaLnBrk="1" hangingPunct="1">
              <a:lnSpc>
                <a:spcPct val="90000"/>
              </a:lnSpc>
              <a:buFontTx/>
              <a:buNone/>
            </a:pPr>
            <a:r>
              <a:rPr lang="fi-FI" altLang="fi-FI" sz="4000" dirty="0" smtClean="0"/>
              <a:t>		JÄTELAINSÄÄDÄNTÖ</a:t>
            </a:r>
          </a:p>
          <a:p>
            <a:pPr algn="ctr" eaLnBrk="1" hangingPunct="1">
              <a:lnSpc>
                <a:spcPct val="90000"/>
              </a:lnSpc>
              <a:buFontTx/>
              <a:buNone/>
            </a:pPr>
            <a:endParaRPr lang="fi-FI" altLang="fi-FI" sz="4000" dirty="0" smtClean="0"/>
          </a:p>
          <a:p>
            <a:pPr eaLnBrk="1" hangingPunct="1">
              <a:lnSpc>
                <a:spcPct val="90000"/>
              </a:lnSpc>
              <a:buFontTx/>
              <a:buNone/>
            </a:pPr>
            <a:r>
              <a:rPr lang="fi-FI" altLang="fi-FI" sz="4000" b="1" dirty="0" smtClean="0"/>
              <a:t>1.Euroopan Unionin jätelainsäädäntö</a:t>
            </a:r>
          </a:p>
          <a:p>
            <a:pPr eaLnBrk="1" hangingPunct="1">
              <a:lnSpc>
                <a:spcPct val="90000"/>
              </a:lnSpc>
              <a:buFontTx/>
              <a:buNone/>
            </a:pPr>
            <a:r>
              <a:rPr lang="fi-FI" altLang="fi-FI" sz="4000" b="1" dirty="0" smtClean="0"/>
              <a:t>2.Jätelaki ja –asetus</a:t>
            </a:r>
            <a:r>
              <a:rPr lang="fi-FI" altLang="fi-FI" sz="4000" dirty="0" smtClean="0"/>
              <a:t> </a:t>
            </a:r>
          </a:p>
          <a:p>
            <a:pPr eaLnBrk="1" hangingPunct="1">
              <a:lnSpc>
                <a:spcPct val="90000"/>
              </a:lnSpc>
            </a:pPr>
            <a:r>
              <a:rPr lang="fi-FI" altLang="fi-FI" dirty="0" smtClean="0"/>
              <a:t>EU:n direktiivit toteutetaan jäsenmaissa kansallisella lainsäädännöllä</a:t>
            </a:r>
          </a:p>
          <a:p>
            <a:pPr eaLnBrk="1" hangingPunct="1">
              <a:lnSpc>
                <a:spcPct val="90000"/>
              </a:lnSpc>
              <a:buFontTx/>
              <a:buNone/>
            </a:pPr>
            <a:r>
              <a:rPr lang="fi-FI" altLang="fi-FI" sz="4000" b="1" dirty="0" smtClean="0"/>
              <a:t>3.Kuntakohtaiset</a:t>
            </a:r>
          </a:p>
          <a:p>
            <a:pPr eaLnBrk="1" hangingPunct="1">
              <a:lnSpc>
                <a:spcPct val="90000"/>
              </a:lnSpc>
              <a:buFontTx/>
              <a:buNone/>
            </a:pPr>
            <a:r>
              <a:rPr lang="fi-FI" altLang="fi-FI" sz="4000" b="1" dirty="0" smtClean="0"/>
              <a:t>jätehuoltomääräykset</a:t>
            </a:r>
            <a:r>
              <a:rPr lang="fi-FI" altLang="fi-FI" sz="4000" dirty="0" smtClean="0"/>
              <a:t> </a:t>
            </a:r>
          </a:p>
          <a:p>
            <a:pPr eaLnBrk="1" hangingPunct="1">
              <a:lnSpc>
                <a:spcPct val="90000"/>
              </a:lnSpc>
              <a:buFontTx/>
              <a:buNone/>
            </a:pPr>
            <a:r>
              <a:rPr lang="fi-FI" altLang="fi-FI" sz="1800" dirty="0" smtClean="0"/>
              <a:t>=miten jätehuolto paikkakunnalla järjestetään</a:t>
            </a:r>
          </a:p>
          <a:p>
            <a:pPr eaLnBrk="1" hangingPunct="1">
              <a:lnSpc>
                <a:spcPct val="90000"/>
              </a:lnSpc>
              <a:buFontTx/>
              <a:buNone/>
            </a:pPr>
            <a:endParaRPr lang="fi-FI" altLang="fi-FI" sz="1800" dirty="0" smtClean="0"/>
          </a:p>
        </p:txBody>
      </p:sp>
      <p:sp>
        <p:nvSpPr>
          <p:cNvPr id="20483" name="Päivämäärän paikkamerkki 3"/>
          <p:cNvSpPr>
            <a:spLocks noGrp="1"/>
          </p:cNvSpPr>
          <p:nvPr>
            <p:ph type="dt" sz="quarter" idx="10"/>
          </p:nvPr>
        </p:nvSpPr>
        <p:spPr bwMode="auto">
          <a:xfrm>
            <a:off x="5230813" y="6042025"/>
            <a:ext cx="8572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8D704C-6899-4D33-94F8-2B9D6CB2F297}" type="datetime1">
              <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t>18.9.2018</a:t>
            </a:fld>
            <a:endPar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endParaRPr>
          </a:p>
        </p:txBody>
      </p:sp>
      <p:sp>
        <p:nvSpPr>
          <p:cNvPr id="20485" name="Dian numeron paikkamerkki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641C4E-435B-404E-A7E5-C6FE69A7A789}" type="slidenum">
              <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140161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172034">
                                            <p:txEl>
                                              <p:pRg st="0" end="0"/>
                                            </p:txEl>
                                          </p:spTgt>
                                        </p:tgtEl>
                                        <p:attrNameLst>
                                          <p:attrName>style.visibility</p:attrName>
                                        </p:attrNameLst>
                                      </p:cBhvr>
                                      <p:to>
                                        <p:strVal val="visible"/>
                                      </p:to>
                                    </p:set>
                                    <p:animEffect transition="in" filter="fade">
                                      <p:cBhvr>
                                        <p:cTn id="7" dur="500"/>
                                        <p:tgtEl>
                                          <p:spTgt spid="172034">
                                            <p:txEl>
                                              <p:pRg st="0" end="0"/>
                                            </p:txEl>
                                          </p:spTgt>
                                        </p:tgtEl>
                                      </p:cBhvr>
                                    </p:animEffect>
                                    <p:anim calcmode="lin" valueType="num">
                                      <p:cBhvr>
                                        <p:cTn id="8" dur="500" fill="hold"/>
                                        <p:tgtEl>
                                          <p:spTgt spid="17203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7203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72034">
                                            <p:txEl>
                                              <p:pRg st="2" end="2"/>
                                            </p:txEl>
                                          </p:spTgt>
                                        </p:tgtEl>
                                        <p:attrNameLst>
                                          <p:attrName>style.visibility</p:attrName>
                                        </p:attrNameLst>
                                      </p:cBhvr>
                                      <p:to>
                                        <p:strVal val="visible"/>
                                      </p:to>
                                    </p:set>
                                    <p:animEffect transition="in" filter="fade">
                                      <p:cBhvr>
                                        <p:cTn id="14" dur="500"/>
                                        <p:tgtEl>
                                          <p:spTgt spid="172034">
                                            <p:txEl>
                                              <p:pRg st="2" end="2"/>
                                            </p:txEl>
                                          </p:spTgt>
                                        </p:tgtEl>
                                      </p:cBhvr>
                                    </p:animEffect>
                                    <p:anim calcmode="lin" valueType="num">
                                      <p:cBhvr>
                                        <p:cTn id="15" dur="500" fill="hold"/>
                                        <p:tgtEl>
                                          <p:spTgt spid="172034">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17203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72034">
                                            <p:txEl>
                                              <p:pRg st="3" end="3"/>
                                            </p:txEl>
                                          </p:spTgt>
                                        </p:tgtEl>
                                        <p:attrNameLst>
                                          <p:attrName>style.visibility</p:attrName>
                                        </p:attrNameLst>
                                      </p:cBhvr>
                                      <p:to>
                                        <p:strVal val="visible"/>
                                      </p:to>
                                    </p:set>
                                    <p:animEffect transition="in" filter="fade">
                                      <p:cBhvr>
                                        <p:cTn id="21" dur="500"/>
                                        <p:tgtEl>
                                          <p:spTgt spid="172034">
                                            <p:txEl>
                                              <p:pRg st="3" end="3"/>
                                            </p:txEl>
                                          </p:spTgt>
                                        </p:tgtEl>
                                      </p:cBhvr>
                                    </p:animEffect>
                                    <p:anim calcmode="lin" valueType="num">
                                      <p:cBhvr>
                                        <p:cTn id="22" dur="500" fill="hold"/>
                                        <p:tgtEl>
                                          <p:spTgt spid="172034">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172034">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72034">
                                            <p:txEl>
                                              <p:pRg st="4" end="4"/>
                                            </p:txEl>
                                          </p:spTgt>
                                        </p:tgtEl>
                                        <p:attrNameLst>
                                          <p:attrName>style.visibility</p:attrName>
                                        </p:attrNameLst>
                                      </p:cBhvr>
                                      <p:to>
                                        <p:strVal val="visible"/>
                                      </p:to>
                                    </p:set>
                                    <p:animEffect transition="in" filter="fade">
                                      <p:cBhvr>
                                        <p:cTn id="28" dur="500"/>
                                        <p:tgtEl>
                                          <p:spTgt spid="172034">
                                            <p:txEl>
                                              <p:pRg st="4" end="4"/>
                                            </p:txEl>
                                          </p:spTgt>
                                        </p:tgtEl>
                                      </p:cBhvr>
                                    </p:animEffect>
                                    <p:anim calcmode="lin" valueType="num">
                                      <p:cBhvr>
                                        <p:cTn id="29" dur="500" fill="hold"/>
                                        <p:tgtEl>
                                          <p:spTgt spid="172034">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7203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172034">
                                            <p:txEl>
                                              <p:pRg st="5" end="5"/>
                                            </p:txEl>
                                          </p:spTgt>
                                        </p:tgtEl>
                                        <p:attrNameLst>
                                          <p:attrName>style.visibility</p:attrName>
                                        </p:attrNameLst>
                                      </p:cBhvr>
                                      <p:to>
                                        <p:strVal val="visible"/>
                                      </p:to>
                                    </p:set>
                                    <p:animEffect transition="in" filter="fade">
                                      <p:cBhvr>
                                        <p:cTn id="35" dur="500"/>
                                        <p:tgtEl>
                                          <p:spTgt spid="172034">
                                            <p:txEl>
                                              <p:pRg st="5" end="5"/>
                                            </p:txEl>
                                          </p:spTgt>
                                        </p:tgtEl>
                                      </p:cBhvr>
                                    </p:animEffect>
                                    <p:anim calcmode="lin" valueType="num">
                                      <p:cBhvr>
                                        <p:cTn id="36" dur="500" fill="hold"/>
                                        <p:tgtEl>
                                          <p:spTgt spid="172034">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172034">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172034">
                                            <p:txEl>
                                              <p:pRg st="6" end="6"/>
                                            </p:txEl>
                                          </p:spTgt>
                                        </p:tgtEl>
                                        <p:attrNameLst>
                                          <p:attrName>style.visibility</p:attrName>
                                        </p:attrNameLst>
                                      </p:cBhvr>
                                      <p:to>
                                        <p:strVal val="visible"/>
                                      </p:to>
                                    </p:set>
                                    <p:animEffect transition="in" filter="fade">
                                      <p:cBhvr>
                                        <p:cTn id="42" dur="500"/>
                                        <p:tgtEl>
                                          <p:spTgt spid="172034">
                                            <p:txEl>
                                              <p:pRg st="6" end="6"/>
                                            </p:txEl>
                                          </p:spTgt>
                                        </p:tgtEl>
                                      </p:cBhvr>
                                    </p:animEffect>
                                    <p:anim calcmode="lin" valueType="num">
                                      <p:cBhvr>
                                        <p:cTn id="43" dur="500" fill="hold"/>
                                        <p:tgtEl>
                                          <p:spTgt spid="172034">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72034">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172034">
                                            <p:txEl>
                                              <p:pRg st="7" end="7"/>
                                            </p:txEl>
                                          </p:spTgt>
                                        </p:tgtEl>
                                        <p:attrNameLst>
                                          <p:attrName>style.visibility</p:attrName>
                                        </p:attrNameLst>
                                      </p:cBhvr>
                                      <p:to>
                                        <p:strVal val="visible"/>
                                      </p:to>
                                    </p:set>
                                    <p:animEffect transition="in" filter="fade">
                                      <p:cBhvr>
                                        <p:cTn id="49" dur="500"/>
                                        <p:tgtEl>
                                          <p:spTgt spid="172034">
                                            <p:txEl>
                                              <p:pRg st="7" end="7"/>
                                            </p:txEl>
                                          </p:spTgt>
                                        </p:tgtEl>
                                      </p:cBhvr>
                                    </p:animEffect>
                                    <p:anim calcmode="lin" valueType="num">
                                      <p:cBhvr>
                                        <p:cTn id="50" dur="500" fill="hold"/>
                                        <p:tgtEl>
                                          <p:spTgt spid="172034">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172034">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7" name="Rectangle 5"/>
          <p:cNvSpPr>
            <a:spLocks noGrp="1" noRot="1" noChangeArrowheads="1"/>
          </p:cNvSpPr>
          <p:nvPr>
            <p:ph type="title"/>
          </p:nvPr>
        </p:nvSpPr>
        <p:spPr>
          <a:xfrm>
            <a:off x="457200" y="274638"/>
            <a:ext cx="8229600" cy="993775"/>
          </a:xfrm>
        </p:spPr>
        <p:txBody>
          <a:bodyPr>
            <a:normAutofit fontScale="90000"/>
          </a:bodyPr>
          <a:lstStyle/>
          <a:p>
            <a:pPr eaLnBrk="1" hangingPunct="1">
              <a:defRPr/>
            </a:pPr>
            <a:r>
              <a:rPr lang="fi-FI" dirty="0" smtClean="0"/>
              <a:t/>
            </a:r>
            <a:br>
              <a:rPr lang="fi-FI" dirty="0" smtClean="0"/>
            </a:br>
            <a:r>
              <a:rPr lang="fi-FI" dirty="0" smtClean="0"/>
              <a:t>		</a:t>
            </a:r>
            <a:r>
              <a:rPr lang="fi-FI" sz="4400" b="1" dirty="0" smtClean="0"/>
              <a:t>Etusijajärjestys </a:t>
            </a:r>
            <a:r>
              <a:rPr lang="fi-FI" sz="4400" b="1" dirty="0" smtClean="0">
                <a:latin typeface="+mn-lt"/>
              </a:rPr>
              <a:t/>
            </a:r>
            <a:br>
              <a:rPr lang="fi-FI" sz="4400" b="1" dirty="0" smtClean="0">
                <a:latin typeface="+mn-lt"/>
              </a:rPr>
            </a:br>
            <a:endParaRPr lang="fi-FI" sz="4400" b="1" dirty="0" smtClean="0">
              <a:latin typeface="+mn-lt"/>
            </a:endParaRPr>
          </a:p>
        </p:txBody>
      </p:sp>
      <p:sp>
        <p:nvSpPr>
          <p:cNvPr id="15366" name="Rectangle 6"/>
          <p:cNvSpPr>
            <a:spLocks noGrp="1" noRot="1" noChangeArrowheads="1"/>
          </p:cNvSpPr>
          <p:nvPr>
            <p:ph idx="1"/>
          </p:nvPr>
        </p:nvSpPr>
        <p:spPr>
          <a:xfrm>
            <a:off x="468313" y="1268413"/>
            <a:ext cx="8229600" cy="5256212"/>
          </a:xfrm>
        </p:spPr>
        <p:txBody>
          <a:bodyPr rtlCol="0">
            <a:normAutofit/>
          </a:bodyPr>
          <a:lstStyle/>
          <a:p>
            <a:pPr marL="623887" indent="-514350" eaLnBrk="1" hangingPunct="1">
              <a:buFont typeface="+mj-lt"/>
              <a:buAutoNum type="arabicPeriod"/>
              <a:defRPr/>
            </a:pPr>
            <a:endParaRPr lang="fi-FI" sz="2800" b="1" dirty="0" smtClean="0"/>
          </a:p>
          <a:p>
            <a:pPr marL="623887" indent="-514350" eaLnBrk="1" hangingPunct="1">
              <a:buFont typeface="+mj-lt"/>
              <a:buAutoNum type="arabicPeriod"/>
              <a:defRPr/>
            </a:pPr>
            <a:r>
              <a:rPr lang="fi-FI" sz="3200" b="1" dirty="0" smtClean="0"/>
              <a:t>Jätteen </a:t>
            </a:r>
            <a:r>
              <a:rPr lang="fi-FI" sz="3200" b="1" u="sng" dirty="0" smtClean="0"/>
              <a:t>synnyn</a:t>
            </a:r>
            <a:r>
              <a:rPr lang="fi-FI" sz="3200" b="1" dirty="0" smtClean="0"/>
              <a:t> ja </a:t>
            </a:r>
            <a:r>
              <a:rPr lang="fi-FI" sz="3200" b="1" u="sng" dirty="0" smtClean="0"/>
              <a:t>haitallisuuden </a:t>
            </a:r>
            <a:r>
              <a:rPr lang="fi-FI" sz="3200" b="1" dirty="0" smtClean="0"/>
              <a:t> ehkäiseminen</a:t>
            </a:r>
          </a:p>
          <a:p>
            <a:pPr marL="623887" indent="-514350" eaLnBrk="1" hangingPunct="1">
              <a:buFont typeface="+mj-lt"/>
              <a:buAutoNum type="arabicPeriod"/>
              <a:defRPr/>
            </a:pPr>
            <a:r>
              <a:rPr lang="fi-FI" sz="3200" b="1" dirty="0" smtClean="0"/>
              <a:t>Jätteen </a:t>
            </a:r>
            <a:r>
              <a:rPr lang="fi-FI" sz="3200" b="1" u="sng" dirty="0" smtClean="0"/>
              <a:t>uudelleenkäytön</a:t>
            </a:r>
            <a:r>
              <a:rPr lang="fi-FI" sz="3200" b="1" dirty="0" smtClean="0"/>
              <a:t> valmistelu</a:t>
            </a:r>
          </a:p>
          <a:p>
            <a:pPr marL="623887" indent="-514350" eaLnBrk="1" hangingPunct="1">
              <a:buFont typeface="+mj-lt"/>
              <a:buAutoNum type="arabicPeriod"/>
              <a:defRPr/>
            </a:pPr>
            <a:r>
              <a:rPr lang="fi-FI" sz="3200" b="1" dirty="0" smtClean="0"/>
              <a:t> Jäte on </a:t>
            </a:r>
            <a:r>
              <a:rPr lang="fi-FI" sz="3200" b="1" u="sng" dirty="0" smtClean="0"/>
              <a:t>kierrätettävä</a:t>
            </a:r>
          </a:p>
          <a:p>
            <a:pPr marL="623887" indent="-514350" eaLnBrk="1" hangingPunct="1">
              <a:buFont typeface="+mj-lt"/>
              <a:buAutoNum type="arabicPeriod"/>
              <a:defRPr/>
            </a:pPr>
            <a:r>
              <a:rPr lang="fi-FI" sz="3200" b="1" dirty="0" smtClean="0"/>
              <a:t>Jäte on </a:t>
            </a:r>
            <a:r>
              <a:rPr lang="fi-FI" sz="3200" b="1" u="sng" dirty="0" smtClean="0"/>
              <a:t>hyödynnettävä </a:t>
            </a:r>
            <a:r>
              <a:rPr lang="fi-FI" sz="3200" b="1" dirty="0" smtClean="0"/>
              <a:t> esim. energiana</a:t>
            </a:r>
          </a:p>
          <a:p>
            <a:pPr marL="623887" indent="-514350" eaLnBrk="1" hangingPunct="1">
              <a:buFont typeface="+mj-lt"/>
              <a:buAutoNum type="arabicPeriod"/>
              <a:defRPr/>
            </a:pPr>
            <a:r>
              <a:rPr lang="fi-FI" sz="3200" b="1" dirty="0" smtClean="0"/>
              <a:t> Jäte on </a:t>
            </a:r>
            <a:r>
              <a:rPr lang="fi-FI" sz="3200" b="1" u="sng" dirty="0" smtClean="0"/>
              <a:t>loppukäsiteltävä</a:t>
            </a:r>
            <a:r>
              <a:rPr lang="fi-FI" sz="3200" b="1" dirty="0" smtClean="0"/>
              <a:t> esim. sijoitettava kaatopaikalle                                     </a:t>
            </a:r>
          </a:p>
          <a:p>
            <a:pPr eaLnBrk="1" hangingPunct="1">
              <a:defRPr/>
            </a:pPr>
            <a:endParaRPr lang="fi-FI" b="1" dirty="0" smtClean="0"/>
          </a:p>
        </p:txBody>
      </p:sp>
      <p:sp>
        <p:nvSpPr>
          <p:cNvPr id="22532" name="Päivämäärän paikkamerkki 3"/>
          <p:cNvSpPr>
            <a:spLocks noGrp="1"/>
          </p:cNvSpPr>
          <p:nvPr>
            <p:ph type="dt" sz="quarter" idx="10"/>
          </p:nvPr>
        </p:nvSpPr>
        <p:spPr bwMode="auto">
          <a:xfrm>
            <a:off x="5403850" y="6042025"/>
            <a:ext cx="10398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A39B51-3F83-4890-B60B-F64EE7CF1DB0}" type="datetime1">
              <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t>18.9.2018</a:t>
            </a:fld>
            <a:endParaRPr kumimoji="0" lang="fi-FI" altLang="fi-FI" sz="1000" b="0" i="0" u="none" strike="noStrike" kern="1200" cap="none" spc="0" normalizeH="0" baseline="0" noProof="0" dirty="0" smtClean="0">
              <a:ln>
                <a:noFill/>
              </a:ln>
              <a:solidFill>
                <a:prstClr val="black"/>
              </a:solidFill>
              <a:effectLst/>
              <a:uLnTx/>
              <a:uFillTx/>
              <a:latin typeface="Tahoma" panose="020B0604030504040204" pitchFamily="34" charset="0"/>
              <a:ea typeface="+mn-ea"/>
              <a:cs typeface="+mn-cs"/>
            </a:endParaRPr>
          </a:p>
        </p:txBody>
      </p:sp>
      <p:sp>
        <p:nvSpPr>
          <p:cNvPr id="22534" name="Dian numeron paikkamerkki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2CCBF2-A945-410F-A7B4-9F525F8142C6}" type="slidenum">
              <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fi-FI" altLang="fi-FI" sz="10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endParaRPr>
          </a:p>
        </p:txBody>
      </p:sp>
      <p:pic>
        <p:nvPicPr>
          <p:cNvPr id="225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0" y="404813"/>
            <a:ext cx="106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648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6">
                                            <p:txEl>
                                              <p:pRg st="1" end="1"/>
                                            </p:txEl>
                                          </p:spTgt>
                                        </p:tgtEl>
                                        <p:attrNameLst>
                                          <p:attrName>style.visibility</p:attrName>
                                        </p:attrNameLst>
                                      </p:cBhvr>
                                      <p:to>
                                        <p:strVal val="visible"/>
                                      </p:to>
                                    </p:set>
                                    <p:anim calcmode="lin" valueType="num">
                                      <p:cBhvr additive="base">
                                        <p:cTn id="7" dur="500" fill="hold"/>
                                        <p:tgtEl>
                                          <p:spTgt spid="1536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6">
                                            <p:txEl>
                                              <p:pRg st="2" end="2"/>
                                            </p:txEl>
                                          </p:spTgt>
                                        </p:tgtEl>
                                        <p:attrNameLst>
                                          <p:attrName>style.visibility</p:attrName>
                                        </p:attrNameLst>
                                      </p:cBhvr>
                                      <p:to>
                                        <p:strVal val="visible"/>
                                      </p:to>
                                    </p:set>
                                    <p:anim calcmode="lin" valueType="num">
                                      <p:cBhvr additive="base">
                                        <p:cTn id="13" dur="500" fill="hold"/>
                                        <p:tgtEl>
                                          <p:spTgt spid="1536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6">
                                            <p:txEl>
                                              <p:pRg st="3" end="3"/>
                                            </p:txEl>
                                          </p:spTgt>
                                        </p:tgtEl>
                                        <p:attrNameLst>
                                          <p:attrName>style.visibility</p:attrName>
                                        </p:attrNameLst>
                                      </p:cBhvr>
                                      <p:to>
                                        <p:strVal val="visible"/>
                                      </p:to>
                                    </p:set>
                                    <p:anim calcmode="lin" valueType="num">
                                      <p:cBhvr additive="base">
                                        <p:cTn id="19" dur="500" fill="hold"/>
                                        <p:tgtEl>
                                          <p:spTgt spid="1536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6">
                                            <p:txEl>
                                              <p:pRg st="4" end="4"/>
                                            </p:txEl>
                                          </p:spTgt>
                                        </p:tgtEl>
                                        <p:attrNameLst>
                                          <p:attrName>style.visibility</p:attrName>
                                        </p:attrNameLst>
                                      </p:cBhvr>
                                      <p:to>
                                        <p:strVal val="visible"/>
                                      </p:to>
                                    </p:set>
                                    <p:anim calcmode="lin" valueType="num">
                                      <p:cBhvr additive="base">
                                        <p:cTn id="25" dur="500" fill="hold"/>
                                        <p:tgtEl>
                                          <p:spTgt spid="1536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6">
                                            <p:txEl>
                                              <p:pRg st="5" end="5"/>
                                            </p:txEl>
                                          </p:spTgt>
                                        </p:tgtEl>
                                        <p:attrNameLst>
                                          <p:attrName>style.visibility</p:attrName>
                                        </p:attrNameLst>
                                      </p:cBhvr>
                                      <p:to>
                                        <p:strVal val="visible"/>
                                      </p:to>
                                    </p:set>
                                    <p:anim calcmode="lin" valueType="num">
                                      <p:cBhvr additive="base">
                                        <p:cTn id="31" dur="500" fill="hold"/>
                                        <p:tgtEl>
                                          <p:spTgt spid="1536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71600" y="1700808"/>
            <a:ext cx="6192688" cy="3168352"/>
          </a:xfrm>
        </p:spPr>
        <p:txBody>
          <a:bodyPr/>
          <a:lstStyle/>
          <a:p>
            <a:pPr algn="ctr"/>
            <a:r>
              <a:rPr lang="fi-FI" b="1" dirty="0">
                <a:solidFill>
                  <a:srgbClr val="90C226"/>
                </a:solidFill>
              </a:rPr>
              <a:t>Muutoksia jätehuoltoon 2016</a:t>
            </a:r>
            <a:r>
              <a:rPr lang="fi-FI" dirty="0">
                <a:solidFill>
                  <a:srgbClr val="90C226"/>
                </a:solidFill>
              </a:rPr>
              <a:t/>
            </a:r>
            <a:br>
              <a:rPr lang="fi-FI" dirty="0">
                <a:solidFill>
                  <a:srgbClr val="90C226"/>
                </a:solidFill>
              </a:rPr>
            </a:br>
            <a:endParaRPr lang="fi-FI" dirty="0"/>
          </a:p>
        </p:txBody>
      </p:sp>
      <p:sp>
        <p:nvSpPr>
          <p:cNvPr id="3" name="Päivämäärän paikkamerkki 2"/>
          <p:cNvSpPr>
            <a:spLocks noGrp="1"/>
          </p:cNvSpPr>
          <p:nvPr>
            <p:ph type="dt" sz="half" idx="10"/>
          </p:nvPr>
        </p:nvSpPr>
        <p:spPr>
          <a:xfrm>
            <a:off x="5405258" y="6041363"/>
            <a:ext cx="1039418" cy="365125"/>
          </a:xfrm>
        </p:spPr>
        <p:txBody>
          <a:bodyPr/>
          <a:lstStyle/>
          <a:p>
            <a:fld id="{9948F950-5F7A-46DF-A910-08E905D3B8FC}"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52</a:t>
            </a:fld>
            <a:endParaRPr lang="fi-FI"/>
          </a:p>
        </p:txBody>
      </p:sp>
    </p:spTree>
    <p:extLst>
      <p:ext uri="{BB962C8B-B14F-4D97-AF65-F5344CB8AC3E}">
        <p14:creationId xmlns:p14="http://schemas.microsoft.com/office/powerpoint/2010/main" val="1770875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 y="609600"/>
            <a:ext cx="7850833" cy="1550990"/>
          </a:xfrm>
        </p:spPr>
        <p:txBody>
          <a:bodyPr>
            <a:normAutofit/>
          </a:bodyPr>
          <a:lstStyle/>
          <a:p>
            <a:r>
              <a:rPr lang="fi-FI" dirty="0" smtClean="0"/>
              <a:t>Biohajoavan jätteen </a:t>
            </a:r>
            <a:br>
              <a:rPr lang="fi-FI" dirty="0" smtClean="0"/>
            </a:br>
            <a:r>
              <a:rPr lang="fi-FI" dirty="0" smtClean="0"/>
              <a:t>kaatopaikkakielto 1.1.2016   </a:t>
            </a:r>
            <a:endParaRPr lang="fi-FI" dirty="0"/>
          </a:p>
        </p:txBody>
      </p:sp>
      <p:sp>
        <p:nvSpPr>
          <p:cNvPr id="3" name="Sisällön paikkamerkki 2"/>
          <p:cNvSpPr>
            <a:spLocks noGrp="1"/>
          </p:cNvSpPr>
          <p:nvPr>
            <p:ph idx="1"/>
          </p:nvPr>
        </p:nvSpPr>
        <p:spPr/>
        <p:txBody>
          <a:bodyPr>
            <a:normAutofit fontScale="92500"/>
          </a:bodyPr>
          <a:lstStyle/>
          <a:p>
            <a:pPr marL="0" indent="0">
              <a:buNone/>
            </a:pPr>
            <a:r>
              <a:rPr lang="fi-FI" sz="2400" b="1" dirty="0"/>
              <a:t>Valtioneuvoston asetus kaatopaikoista </a:t>
            </a:r>
          </a:p>
          <a:p>
            <a:pPr marL="0" indent="0">
              <a:buNone/>
            </a:pPr>
            <a:r>
              <a:rPr lang="fi-FI" sz="2400" b="1" dirty="0"/>
              <a:t>(</a:t>
            </a:r>
            <a:r>
              <a:rPr lang="fi-FI" sz="2400" b="1" dirty="0" err="1"/>
              <a:t>VNa</a:t>
            </a:r>
            <a:r>
              <a:rPr lang="fi-FI" sz="2400" b="1" dirty="0"/>
              <a:t> 331/2013, luku 5, 28 §)</a:t>
            </a:r>
          </a:p>
          <a:p>
            <a:r>
              <a:rPr lang="fi-FI" sz="2400" dirty="0"/>
              <a:t>”Tavanomaisen jätteen kaatopaikan pintarakenteen tiivistyskerroksen alla olevaan jätetäyttöön tai rakenteeseen hyväksytään vain sellaista tavanomaista jätettä, jonka biohajoavan ja muun orgaanisen aineksen pitoisuus määritettynä orgaanisen hiilen kokonaismääränä tai hehkutushäviönä on enintään 10 prosenttia.” </a:t>
            </a:r>
          </a:p>
          <a:p>
            <a:endParaRPr lang="fi-FI" sz="2400" dirty="0"/>
          </a:p>
        </p:txBody>
      </p:sp>
      <p:sp>
        <p:nvSpPr>
          <p:cNvPr id="4" name="Päivämäärän paikkamerkki 3"/>
          <p:cNvSpPr>
            <a:spLocks noGrp="1"/>
          </p:cNvSpPr>
          <p:nvPr>
            <p:ph type="dt" sz="half" idx="10"/>
          </p:nvPr>
        </p:nvSpPr>
        <p:spPr>
          <a:xfrm>
            <a:off x="5405258" y="6041363"/>
            <a:ext cx="1326982" cy="365125"/>
          </a:xfrm>
        </p:spPr>
        <p:txBody>
          <a:bodyPr/>
          <a:lstStyle/>
          <a:p>
            <a:fld id="{C931BAA8-FE3C-4039-91ED-F1A3A0BB3411}"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53</a:t>
            </a:fld>
            <a:endParaRPr lang="fi-FI"/>
          </a:p>
        </p:txBody>
      </p:sp>
    </p:spTree>
    <p:extLst>
      <p:ext uri="{BB962C8B-B14F-4D97-AF65-F5344CB8AC3E}">
        <p14:creationId xmlns:p14="http://schemas.microsoft.com/office/powerpoint/2010/main" val="297121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Biohajoavan jätteen </a:t>
            </a:r>
            <a:r>
              <a:rPr lang="fi-FI" b="1" dirty="0" smtClean="0"/>
              <a:t>kaatopaikkakielto 1.1.2016</a:t>
            </a:r>
            <a:endParaRPr lang="fi-FI" dirty="0"/>
          </a:p>
        </p:txBody>
      </p:sp>
      <p:sp>
        <p:nvSpPr>
          <p:cNvPr id="3" name="Sisällön paikkamerkki 2"/>
          <p:cNvSpPr>
            <a:spLocks noGrp="1"/>
          </p:cNvSpPr>
          <p:nvPr>
            <p:ph idx="1"/>
          </p:nvPr>
        </p:nvSpPr>
        <p:spPr/>
        <p:txBody>
          <a:bodyPr/>
          <a:lstStyle/>
          <a:p>
            <a:pPr marL="0" indent="0">
              <a:buNone/>
            </a:pPr>
            <a:r>
              <a:rPr lang="fi-FI" sz="3200" dirty="0"/>
              <a:t>Biohajoava jäte (orgaaninen jäte) voi sisältää keittiö- ja puutarhabiojätteen lisäksi kuitupohjaista jätettä, kuten puuta, paperia ja kartonkia sekä lietettä tai lantaa.</a:t>
            </a:r>
          </a:p>
          <a:p>
            <a:pPr marL="0" indent="0">
              <a:buNone/>
            </a:pPr>
            <a:endParaRPr lang="fi-FI" dirty="0"/>
          </a:p>
          <a:p>
            <a:endParaRPr lang="fi-FI" dirty="0"/>
          </a:p>
        </p:txBody>
      </p:sp>
      <p:sp>
        <p:nvSpPr>
          <p:cNvPr id="4" name="Päivämäärän paikkamerkki 3"/>
          <p:cNvSpPr>
            <a:spLocks noGrp="1"/>
          </p:cNvSpPr>
          <p:nvPr>
            <p:ph type="dt" sz="half" idx="10"/>
          </p:nvPr>
        </p:nvSpPr>
        <p:spPr>
          <a:xfrm>
            <a:off x="5405257" y="6041363"/>
            <a:ext cx="1039417" cy="365125"/>
          </a:xfrm>
        </p:spPr>
        <p:txBody>
          <a:bodyPr/>
          <a:lstStyle/>
          <a:p>
            <a:fld id="{29A12951-E09B-4B4E-BAFB-813C4B2635EE}"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54</a:t>
            </a:fld>
            <a:endParaRPr lang="fi-FI"/>
          </a:p>
        </p:txBody>
      </p:sp>
    </p:spTree>
    <p:extLst>
      <p:ext uri="{BB962C8B-B14F-4D97-AF65-F5344CB8AC3E}">
        <p14:creationId xmlns:p14="http://schemas.microsoft.com/office/powerpoint/2010/main" val="72372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08001" y="476672"/>
            <a:ext cx="6296247" cy="1008112"/>
          </a:xfrm>
        </p:spPr>
        <p:txBody>
          <a:bodyPr>
            <a:normAutofit fontScale="90000"/>
          </a:bodyPr>
          <a:lstStyle/>
          <a:p>
            <a:r>
              <a:rPr lang="fi-FI" sz="3200" b="1" dirty="0" smtClean="0"/>
              <a:t>Biohajoavan jätteen kaatopaikkakielto</a:t>
            </a:r>
            <a:endParaRPr lang="fi-FI" sz="3200" b="1" dirty="0"/>
          </a:p>
        </p:txBody>
      </p:sp>
      <p:sp>
        <p:nvSpPr>
          <p:cNvPr id="3" name="Sisällön paikkamerkki 2"/>
          <p:cNvSpPr>
            <a:spLocks noGrp="1"/>
          </p:cNvSpPr>
          <p:nvPr>
            <p:ph idx="1"/>
          </p:nvPr>
        </p:nvSpPr>
        <p:spPr>
          <a:xfrm>
            <a:off x="508001" y="1484784"/>
            <a:ext cx="7088335" cy="4556579"/>
          </a:xfrm>
        </p:spPr>
        <p:txBody>
          <a:bodyPr>
            <a:noAutofit/>
          </a:bodyPr>
          <a:lstStyle/>
          <a:p>
            <a:r>
              <a:rPr lang="fi-FI" sz="2800" dirty="0"/>
              <a:t>Tavoitteena kaatopaikkojen aiheuttamien </a:t>
            </a:r>
            <a:r>
              <a:rPr lang="fi-FI" sz="2800" b="1" dirty="0"/>
              <a:t>metaanipäästöjen ja suotovesikuormituksen vähentäminen </a:t>
            </a:r>
            <a:r>
              <a:rPr lang="fi-FI" sz="2800" dirty="0"/>
              <a:t>&gt;&gt; päästöjen hallinta paranee, turvallisuus ja jälkihoito lyhenee</a:t>
            </a:r>
          </a:p>
          <a:p>
            <a:r>
              <a:rPr lang="fi-FI" sz="2800" b="1" dirty="0"/>
              <a:t>Uusiutumattomien energialähteiden korvaaminen jätteillä energian tuotannossa</a:t>
            </a:r>
          </a:p>
          <a:p>
            <a:r>
              <a:rPr lang="fi-FI" sz="2000" dirty="0"/>
              <a:t>Saarijärvellä biojätteen lajittelu  pakollista, taajamassa mahdollisuus biojätteen </a:t>
            </a:r>
            <a:r>
              <a:rPr lang="fi-FI" sz="2000" dirty="0" smtClean="0"/>
              <a:t>erilliskeräykseen</a:t>
            </a:r>
            <a:endParaRPr lang="fi-FI" sz="2000" dirty="0"/>
          </a:p>
        </p:txBody>
      </p:sp>
      <p:sp>
        <p:nvSpPr>
          <p:cNvPr id="4" name="Päivämäärän paikkamerkki 3"/>
          <p:cNvSpPr>
            <a:spLocks noGrp="1"/>
          </p:cNvSpPr>
          <p:nvPr>
            <p:ph type="dt" sz="half" idx="10"/>
          </p:nvPr>
        </p:nvSpPr>
        <p:spPr/>
        <p:txBody>
          <a:bodyPr/>
          <a:lstStyle/>
          <a:p>
            <a:fld id="{1BB31D85-676D-4BC0-BE8E-B7C2B231F6B0}" type="datetime1">
              <a:rPr lang="fi-FI" smtClean="0"/>
              <a:t>18.9.2018</a:t>
            </a:fld>
            <a:endParaRPr lang="fi-FI"/>
          </a:p>
        </p:txBody>
      </p:sp>
      <p:sp>
        <p:nvSpPr>
          <p:cNvPr id="5" name="Dian numeron paikkamerkki 4"/>
          <p:cNvSpPr>
            <a:spLocks noGrp="1"/>
          </p:cNvSpPr>
          <p:nvPr>
            <p:ph type="sldNum" sz="quarter" idx="12"/>
          </p:nvPr>
        </p:nvSpPr>
        <p:spPr/>
        <p:txBody>
          <a:bodyPr/>
          <a:lstStyle/>
          <a:p>
            <a:fld id="{2B69DE03-3290-4100-8F21-7B460BD796D5}" type="slidenum">
              <a:rPr lang="fi-FI" smtClean="0"/>
              <a:t>55</a:t>
            </a:fld>
            <a:endParaRPr lang="fi-FI"/>
          </a:p>
        </p:txBody>
      </p:sp>
    </p:spTree>
    <p:extLst>
      <p:ext uri="{BB962C8B-B14F-4D97-AF65-F5344CB8AC3E}">
        <p14:creationId xmlns:p14="http://schemas.microsoft.com/office/powerpoint/2010/main" val="259432402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7584" y="692696"/>
            <a:ext cx="6127918" cy="1237704"/>
          </a:xfrm>
        </p:spPr>
        <p:txBody>
          <a:bodyPr>
            <a:normAutofit fontScale="90000"/>
          </a:bodyPr>
          <a:lstStyle/>
          <a:p>
            <a:r>
              <a:rPr lang="fi-FI" sz="4000" dirty="0" smtClean="0"/>
              <a:t>Rinki-ekopisteverkosto 1.1.2016</a:t>
            </a:r>
            <a:endParaRPr lang="fi-FI" sz="4000" dirty="0"/>
          </a:p>
        </p:txBody>
      </p:sp>
      <p:sp>
        <p:nvSpPr>
          <p:cNvPr id="3" name="Sisällön paikkamerkki 2"/>
          <p:cNvSpPr>
            <a:spLocks noGrp="1"/>
          </p:cNvSpPr>
          <p:nvPr>
            <p:ph idx="1"/>
          </p:nvPr>
        </p:nvSpPr>
        <p:spPr/>
        <p:txBody>
          <a:bodyPr>
            <a:normAutofit/>
          </a:bodyPr>
          <a:lstStyle/>
          <a:p>
            <a:pPr marL="0" indent="0">
              <a:buNone/>
            </a:pPr>
            <a:r>
              <a:rPr lang="fi-FI" sz="2800" dirty="0" smtClean="0"/>
              <a:t>Suomen Pakkauskierrätys RINKI Oy (aiemmin Pakkausalan ympäristörekisteri PYR Oy) huolehtii siitä, että </a:t>
            </a:r>
            <a:r>
              <a:rPr lang="fi-FI" sz="2800" dirty="0"/>
              <a:t>Rinki-ekopisteissä </a:t>
            </a:r>
            <a:r>
              <a:rPr lang="fi-FI" sz="2800" b="1" dirty="0" smtClean="0"/>
              <a:t>kartonki- lasi-, metalli- ja muovipakkaukset </a:t>
            </a:r>
            <a:r>
              <a:rPr lang="fi-FI" sz="2800" dirty="0" smtClean="0"/>
              <a:t>saadaan kerättyä talteen kierrätystä varten.</a:t>
            </a:r>
            <a:endParaRPr lang="fi-FI" sz="2800" dirty="0"/>
          </a:p>
        </p:txBody>
      </p:sp>
      <p:sp>
        <p:nvSpPr>
          <p:cNvPr id="4" name="Päivämäärän paikkamerkki 3"/>
          <p:cNvSpPr>
            <a:spLocks noGrp="1"/>
          </p:cNvSpPr>
          <p:nvPr>
            <p:ph type="dt" sz="half" idx="10"/>
          </p:nvPr>
        </p:nvSpPr>
        <p:spPr/>
        <p:txBody>
          <a:bodyPr/>
          <a:lstStyle/>
          <a:p>
            <a:fld id="{2232D7DC-9A15-47C5-8840-40D4099966D2}" type="datetime1">
              <a:rPr lang="fi-FI" smtClean="0"/>
              <a:t>18.9.2018</a:t>
            </a:fld>
            <a:endParaRPr lang="fi-FI"/>
          </a:p>
        </p:txBody>
      </p:sp>
      <p:sp>
        <p:nvSpPr>
          <p:cNvPr id="5" name="Dian numeron paikkamerkki 4"/>
          <p:cNvSpPr>
            <a:spLocks noGrp="1"/>
          </p:cNvSpPr>
          <p:nvPr>
            <p:ph type="sldNum" sz="quarter" idx="12"/>
          </p:nvPr>
        </p:nvSpPr>
        <p:spPr/>
        <p:txBody>
          <a:bodyPr/>
          <a:lstStyle/>
          <a:p>
            <a:fld id="{2B69DE03-3290-4100-8F21-7B460BD796D5}" type="slidenum">
              <a:rPr lang="fi-FI" smtClean="0"/>
              <a:t>56</a:t>
            </a:fld>
            <a:endParaRPr lang="fi-FI"/>
          </a:p>
        </p:txBody>
      </p:sp>
    </p:spTree>
    <p:extLst>
      <p:ext uri="{BB962C8B-B14F-4D97-AF65-F5344CB8AC3E}">
        <p14:creationId xmlns:p14="http://schemas.microsoft.com/office/powerpoint/2010/main" val="49564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836712"/>
            <a:ext cx="8229600" cy="5289451"/>
          </a:xfrm>
        </p:spPr>
        <p:txBody>
          <a:bodyPr>
            <a:normAutofit/>
          </a:bodyPr>
          <a:lstStyle/>
          <a:p>
            <a:pPr marL="0" indent="0">
              <a:buNone/>
            </a:pPr>
            <a:r>
              <a:rPr lang="fi-FI" sz="4400" dirty="0" smtClean="0"/>
              <a:t>Hanki </a:t>
            </a:r>
          </a:p>
          <a:p>
            <a:pPr marL="0" indent="0">
              <a:buNone/>
            </a:pPr>
            <a:r>
              <a:rPr lang="fi-FI" sz="4400" dirty="0" smtClean="0"/>
              <a:t>jäteastiat eri jätteille.</a:t>
            </a:r>
          </a:p>
          <a:p>
            <a:pPr marL="0" indent="0">
              <a:buNone/>
            </a:pPr>
            <a:endParaRPr lang="fi-FI" sz="4400" dirty="0"/>
          </a:p>
          <a:p>
            <a:pPr marL="0" indent="0">
              <a:buNone/>
            </a:pPr>
            <a:r>
              <a:rPr lang="fi-FI" sz="4400" dirty="0" smtClean="0"/>
              <a:t>Kiinnitä lajitteluohjeet</a:t>
            </a:r>
          </a:p>
          <a:p>
            <a:pPr marL="0" indent="0">
              <a:buNone/>
            </a:pPr>
            <a:r>
              <a:rPr lang="fi-FI" sz="4400" dirty="0" smtClean="0"/>
              <a:t> jäteastioihin.</a:t>
            </a:r>
            <a:endParaRPr lang="fi-FI" sz="4400" dirty="0">
              <a:solidFill>
                <a:srgbClr val="FF0000"/>
              </a:solidFill>
            </a:endParaRPr>
          </a:p>
          <a:p>
            <a:pPr marL="0" indent="0">
              <a:buNone/>
            </a:pPr>
            <a:endParaRPr lang="fi-FI" sz="4400" dirty="0"/>
          </a:p>
          <a:p>
            <a:endParaRPr lang="fi-FI" sz="4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987569"/>
            <a:ext cx="2827159" cy="22319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841" y="548680"/>
            <a:ext cx="2268537"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iruutu 6"/>
          <p:cNvSpPr txBox="1"/>
          <p:nvPr/>
        </p:nvSpPr>
        <p:spPr>
          <a:xfrm>
            <a:off x="6969183" y="5649590"/>
            <a:ext cx="984565" cy="246221"/>
          </a:xfrm>
          <a:prstGeom prst="rect">
            <a:avLst/>
          </a:prstGeom>
          <a:noFill/>
        </p:spPr>
        <p:txBody>
          <a:bodyPr wrap="none" rtlCol="0">
            <a:spAutoFit/>
          </a:bodyPr>
          <a:lstStyle/>
          <a:p>
            <a:r>
              <a:rPr lang="fi-FI" sz="1000" dirty="0" err="1"/>
              <a:t>f</a:t>
            </a:r>
            <a:r>
              <a:rPr lang="fi-FI" sz="1000" dirty="0" err="1" smtClean="0"/>
              <a:t>i.wikipedia.org</a:t>
            </a:r>
            <a:endParaRPr lang="fi-FI" sz="1000" dirty="0"/>
          </a:p>
        </p:txBody>
      </p:sp>
      <p:sp>
        <p:nvSpPr>
          <p:cNvPr id="2" name="Päivämäärän paikkamerkki 1"/>
          <p:cNvSpPr>
            <a:spLocks noGrp="1"/>
          </p:cNvSpPr>
          <p:nvPr>
            <p:ph type="dt" sz="half" idx="10"/>
          </p:nvPr>
        </p:nvSpPr>
        <p:spPr>
          <a:xfrm>
            <a:off x="5405257" y="6041363"/>
            <a:ext cx="911583" cy="365125"/>
          </a:xfrm>
        </p:spPr>
        <p:txBody>
          <a:bodyPr/>
          <a:lstStyle/>
          <a:p>
            <a:fld id="{C705D92D-C5C2-418B-8D92-3F3C45886F48}"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57</a:t>
            </a:fld>
            <a:endParaRPr lang="fi-FI"/>
          </a:p>
        </p:txBody>
      </p:sp>
    </p:spTree>
    <p:extLst>
      <p:ext uri="{BB962C8B-B14F-4D97-AF65-F5344CB8AC3E}">
        <p14:creationId xmlns:p14="http://schemas.microsoft.com/office/powerpoint/2010/main" val="239623061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normAutofit fontScale="70000" lnSpcReduction="20000"/>
          </a:bodyPr>
          <a:lstStyle/>
          <a:p>
            <a:r>
              <a:rPr lang="fi-FI" sz="4400" dirty="0" smtClean="0"/>
              <a:t>Hanki kestäviä, vähän pakattuja tuotteita  &gt; jätettä syntyy vähemmän.</a:t>
            </a:r>
          </a:p>
          <a:p>
            <a:r>
              <a:rPr lang="fi-FI" sz="4400" dirty="0" smtClean="0"/>
              <a:t>Mieti, voiko jätettä </a:t>
            </a:r>
            <a:r>
              <a:rPr lang="fi-FI" sz="4400" b="1" dirty="0" smtClean="0"/>
              <a:t>kierrättää, </a:t>
            </a:r>
            <a:r>
              <a:rPr lang="fi-FI" sz="4400" dirty="0" smtClean="0"/>
              <a:t>käyttää hyödyksi uudelleen.</a:t>
            </a:r>
          </a:p>
          <a:p>
            <a:pPr marL="0" indent="0">
              <a:buNone/>
            </a:pPr>
            <a:endParaRPr lang="fi-FI" sz="4400" dirty="0" smtClean="0"/>
          </a:p>
          <a:p>
            <a:pPr marL="0" indent="0">
              <a:buNone/>
            </a:pPr>
            <a:r>
              <a:rPr lang="fi-FI" sz="2000" b="1" dirty="0">
                <a:solidFill>
                  <a:schemeClr val="accent6">
                    <a:lumMod val="50000"/>
                  </a:schemeClr>
                </a:solidFill>
              </a:rPr>
              <a:t>j</a:t>
            </a:r>
            <a:r>
              <a:rPr lang="fi-FI" sz="2000" b="1" dirty="0" smtClean="0">
                <a:solidFill>
                  <a:schemeClr val="accent6">
                    <a:lumMod val="50000"/>
                  </a:schemeClr>
                </a:solidFill>
              </a:rPr>
              <a:t>äte </a:t>
            </a:r>
            <a:r>
              <a:rPr lang="fi-FI" sz="2000" dirty="0" smtClean="0">
                <a:solidFill>
                  <a:schemeClr val="accent6">
                    <a:lumMod val="50000"/>
                  </a:schemeClr>
                </a:solidFill>
              </a:rPr>
              <a:t>= aine tai esine, jota ei enää tarvita </a:t>
            </a:r>
          </a:p>
          <a:p>
            <a:pPr marL="0" indent="0">
              <a:buNone/>
            </a:pPr>
            <a:r>
              <a:rPr lang="fi-FI" sz="2000" b="1" dirty="0">
                <a:solidFill>
                  <a:schemeClr val="accent6">
                    <a:lumMod val="50000"/>
                  </a:schemeClr>
                </a:solidFill>
              </a:rPr>
              <a:t>k</a:t>
            </a:r>
            <a:r>
              <a:rPr lang="fi-FI" sz="2000" b="1" dirty="0" smtClean="0">
                <a:solidFill>
                  <a:schemeClr val="accent6">
                    <a:lumMod val="50000"/>
                  </a:schemeClr>
                </a:solidFill>
              </a:rPr>
              <a:t>ierrätys </a:t>
            </a:r>
            <a:r>
              <a:rPr lang="fi-FI" sz="2000" dirty="0" smtClean="0">
                <a:solidFill>
                  <a:schemeClr val="accent6">
                    <a:lumMod val="50000"/>
                  </a:schemeClr>
                </a:solidFill>
              </a:rPr>
              <a:t>= aineen tai esineen käyttämistä uudestaan toisessa tarkoituksessa</a:t>
            </a:r>
            <a:endParaRPr lang="fi-FI" sz="2000" dirty="0">
              <a:solidFill>
                <a:schemeClr val="accent6">
                  <a:lumMod val="50000"/>
                </a:schemeClr>
              </a:solidFill>
            </a:endParaRPr>
          </a:p>
        </p:txBody>
      </p:sp>
      <p:sp>
        <p:nvSpPr>
          <p:cNvPr id="2" name="Päivämäärän paikkamerkki 1"/>
          <p:cNvSpPr>
            <a:spLocks noGrp="1"/>
          </p:cNvSpPr>
          <p:nvPr>
            <p:ph type="dt" sz="half" idx="10"/>
          </p:nvPr>
        </p:nvSpPr>
        <p:spPr/>
        <p:txBody>
          <a:bodyPr/>
          <a:lstStyle/>
          <a:p>
            <a:fld id="{78B6DF36-D487-45B5-8280-14D47473D175}"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58</a:t>
            </a:fld>
            <a:endParaRPr lang="fi-FI"/>
          </a:p>
        </p:txBody>
      </p:sp>
    </p:spTree>
    <p:extLst>
      <p:ext uri="{BB962C8B-B14F-4D97-AF65-F5344CB8AC3E}">
        <p14:creationId xmlns:p14="http://schemas.microsoft.com/office/powerpoint/2010/main" val="327573576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5400" b="1" dirty="0" smtClean="0"/>
              <a:t>Jätteiden lajittelu on tärkeää</a:t>
            </a:r>
            <a:endParaRPr lang="fi-FI" sz="5400" b="1" dirty="0"/>
          </a:p>
        </p:txBody>
      </p:sp>
      <p:sp>
        <p:nvSpPr>
          <p:cNvPr id="3" name="Sisällön paikkamerkki 2"/>
          <p:cNvSpPr>
            <a:spLocks noGrp="1"/>
          </p:cNvSpPr>
          <p:nvPr>
            <p:ph idx="1"/>
          </p:nvPr>
        </p:nvSpPr>
        <p:spPr/>
        <p:txBody>
          <a:bodyPr>
            <a:normAutofit fontScale="55000" lnSpcReduction="20000"/>
          </a:bodyPr>
          <a:lstStyle/>
          <a:p>
            <a:pPr marL="0" indent="0">
              <a:buNone/>
            </a:pPr>
            <a:endParaRPr lang="fi-FI" altLang="fi-FI" sz="6000" dirty="0"/>
          </a:p>
          <a:p>
            <a:r>
              <a:rPr lang="fi-FI" altLang="fi-FI" sz="6000" dirty="0"/>
              <a:t>o</a:t>
            </a:r>
            <a:r>
              <a:rPr lang="fi-FI" altLang="fi-FI" sz="6000" dirty="0" smtClean="0"/>
              <a:t>sa </a:t>
            </a:r>
            <a:r>
              <a:rPr lang="fi-FI" altLang="fi-FI" sz="6000" dirty="0"/>
              <a:t>lajitellusta jätteestä voidaan käyttää uudelleen raaka-aineena</a:t>
            </a:r>
            <a:r>
              <a:rPr lang="fi-FI" altLang="fi-FI" sz="6000" dirty="0" smtClean="0"/>
              <a:t>.</a:t>
            </a:r>
          </a:p>
          <a:p>
            <a:r>
              <a:rPr lang="fi-FI" altLang="fi-FI" sz="6000" dirty="0"/>
              <a:t>l</a:t>
            </a:r>
            <a:r>
              <a:rPr lang="fi-FI" altLang="fi-FI" sz="6000" dirty="0" smtClean="0"/>
              <a:t>uonnonvaroja säästyy</a:t>
            </a:r>
          </a:p>
          <a:p>
            <a:pPr marL="0" indent="0">
              <a:buNone/>
            </a:pPr>
            <a:endParaRPr lang="fi-FI" altLang="fi-FI" sz="6000" dirty="0"/>
          </a:p>
          <a:p>
            <a:pPr marL="0" indent="0">
              <a:buNone/>
            </a:pPr>
            <a:r>
              <a:rPr lang="fi-FI" b="1" dirty="0">
                <a:solidFill>
                  <a:schemeClr val="accent3">
                    <a:lumMod val="50000"/>
                  </a:schemeClr>
                </a:solidFill>
              </a:rPr>
              <a:t>l</a:t>
            </a:r>
            <a:r>
              <a:rPr lang="fi-FI" b="1" dirty="0" smtClean="0">
                <a:solidFill>
                  <a:schemeClr val="accent3">
                    <a:lumMod val="50000"/>
                  </a:schemeClr>
                </a:solidFill>
              </a:rPr>
              <a:t>uonnonvarat </a:t>
            </a:r>
            <a:r>
              <a:rPr lang="fi-FI" b="1" dirty="0">
                <a:solidFill>
                  <a:schemeClr val="accent3">
                    <a:lumMod val="50000"/>
                  </a:schemeClr>
                </a:solidFill>
              </a:rPr>
              <a:t>= </a:t>
            </a:r>
            <a:r>
              <a:rPr lang="fi-FI" dirty="0">
                <a:solidFill>
                  <a:schemeClr val="accent3">
                    <a:lumMod val="50000"/>
                  </a:schemeClr>
                </a:solidFill>
              </a:rPr>
              <a:t> kaikki luonnossa oleva, mitä ihminen voi käyttää hyödyksi. Luonnonvarat ovat  ihmisen valmistamien esineiden ja kaiken energian alkulähde.</a:t>
            </a:r>
          </a:p>
          <a:p>
            <a:pPr marL="0" indent="0">
              <a:buNone/>
            </a:pPr>
            <a:r>
              <a:rPr lang="fi-FI" altLang="fi-FI" b="1" dirty="0">
                <a:solidFill>
                  <a:schemeClr val="accent3">
                    <a:lumMod val="50000"/>
                  </a:schemeClr>
                </a:solidFill>
              </a:rPr>
              <a:t>r</a:t>
            </a:r>
            <a:r>
              <a:rPr lang="fi-FI" altLang="fi-FI" b="1" dirty="0" smtClean="0">
                <a:solidFill>
                  <a:schemeClr val="accent3">
                    <a:lumMod val="50000"/>
                  </a:schemeClr>
                </a:solidFill>
              </a:rPr>
              <a:t>aaka-aine </a:t>
            </a:r>
            <a:r>
              <a:rPr lang="fi-FI" altLang="fi-FI" dirty="0">
                <a:solidFill>
                  <a:schemeClr val="accent3">
                    <a:lumMod val="50000"/>
                  </a:schemeClr>
                </a:solidFill>
              </a:rPr>
              <a:t>= luonnonvara tai aine, </a:t>
            </a:r>
            <a:r>
              <a:rPr lang="fi-FI" altLang="fi-FI" dirty="0" smtClean="0">
                <a:solidFill>
                  <a:schemeClr val="accent3">
                    <a:lumMod val="50000"/>
                  </a:schemeClr>
                </a:solidFill>
              </a:rPr>
              <a:t>josta </a:t>
            </a:r>
            <a:r>
              <a:rPr lang="fi-FI" altLang="fi-FI" dirty="0">
                <a:solidFill>
                  <a:schemeClr val="accent3">
                    <a:lumMod val="50000"/>
                  </a:schemeClr>
                </a:solidFill>
              </a:rPr>
              <a:t>voi valmistaa </a:t>
            </a:r>
            <a:r>
              <a:rPr lang="fi-FI" altLang="fi-FI" dirty="0" smtClean="0">
                <a:solidFill>
                  <a:schemeClr val="accent3">
                    <a:lumMod val="50000"/>
                  </a:schemeClr>
                </a:solidFill>
              </a:rPr>
              <a:t>tuotteita.</a:t>
            </a:r>
            <a:endParaRPr lang="fi-FI" altLang="fi-FI" sz="6000" b="1" dirty="0">
              <a:solidFill>
                <a:schemeClr val="accent3">
                  <a:lumMod val="50000"/>
                </a:schemeClr>
              </a:solidFill>
            </a:endParaRPr>
          </a:p>
          <a:p>
            <a:endParaRPr lang="fi-FI" dirty="0">
              <a:solidFill>
                <a:schemeClr val="accent3">
                  <a:lumMod val="50000"/>
                </a:schemeClr>
              </a:solidFill>
            </a:endParaRPr>
          </a:p>
        </p:txBody>
      </p:sp>
      <p:sp>
        <p:nvSpPr>
          <p:cNvPr id="4" name="Päivämäärän paikkamerkki 3"/>
          <p:cNvSpPr>
            <a:spLocks noGrp="1"/>
          </p:cNvSpPr>
          <p:nvPr>
            <p:ph type="dt" sz="half" idx="10"/>
          </p:nvPr>
        </p:nvSpPr>
        <p:spPr>
          <a:xfrm>
            <a:off x="5405258" y="6041363"/>
            <a:ext cx="1182966" cy="365125"/>
          </a:xfrm>
        </p:spPr>
        <p:txBody>
          <a:bodyPr/>
          <a:lstStyle/>
          <a:p>
            <a:fld id="{0E1A4F95-311F-4C67-A2A7-FCA4E292AFA9}"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59</a:t>
            </a:fld>
            <a:endParaRPr lang="fi-FI"/>
          </a:p>
        </p:txBody>
      </p:sp>
    </p:spTree>
    <p:extLst>
      <p:ext uri="{BB962C8B-B14F-4D97-AF65-F5344CB8AC3E}">
        <p14:creationId xmlns:p14="http://schemas.microsoft.com/office/powerpoint/2010/main" val="4277040038"/>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b="1" dirty="0" smtClean="0"/>
              <a:t>Kestävä kehitys..</a:t>
            </a:r>
            <a:endParaRPr lang="fi-FI" sz="5400" b="1" dirty="0"/>
          </a:p>
        </p:txBody>
      </p:sp>
      <p:sp>
        <p:nvSpPr>
          <p:cNvPr id="3" name="Sisällön paikkamerkki 2"/>
          <p:cNvSpPr>
            <a:spLocks noGrp="1"/>
          </p:cNvSpPr>
          <p:nvPr>
            <p:ph idx="1"/>
          </p:nvPr>
        </p:nvSpPr>
        <p:spPr/>
        <p:txBody>
          <a:bodyPr>
            <a:normAutofit fontScale="85000" lnSpcReduction="10000"/>
          </a:bodyPr>
          <a:lstStyle/>
          <a:p>
            <a:endParaRPr lang="fi-FI" dirty="0" smtClean="0"/>
          </a:p>
          <a:p>
            <a:pPr marL="0" indent="0" algn="ctr">
              <a:buNone/>
            </a:pPr>
            <a:r>
              <a:rPr lang="fi-FI" dirty="0" smtClean="0"/>
              <a:t>...</a:t>
            </a:r>
            <a:r>
              <a:rPr lang="fi-FI" sz="5400" dirty="0" smtClean="0"/>
              <a:t>on elämäntapa, jolla voit pitää luonnon hyvässä kunnossa.</a:t>
            </a:r>
          </a:p>
          <a:p>
            <a:pPr marL="0" indent="0" algn="ctr">
              <a:buNone/>
            </a:pPr>
            <a:endParaRPr lang="fi-FI" sz="5400" dirty="0" smtClean="0"/>
          </a:p>
          <a:p>
            <a:pPr marL="0" indent="0" algn="ctr">
              <a:buNone/>
            </a:pPr>
            <a:r>
              <a:rPr lang="fi-FI" sz="3800" b="1" dirty="0" smtClean="0">
                <a:solidFill>
                  <a:schemeClr val="accent3">
                    <a:lumMod val="50000"/>
                  </a:schemeClr>
                </a:solidFill>
              </a:rPr>
              <a:t>Ekologinen kestävä kehitys</a:t>
            </a:r>
            <a:endParaRPr lang="fi-FI" sz="3800" b="1" dirty="0">
              <a:solidFill>
                <a:schemeClr val="accent3">
                  <a:lumMod val="50000"/>
                </a:schemeClr>
              </a:solidFill>
            </a:endParaRPr>
          </a:p>
        </p:txBody>
      </p:sp>
      <p:sp>
        <p:nvSpPr>
          <p:cNvPr id="4" name="Päivämäärän paikkamerkki 3"/>
          <p:cNvSpPr>
            <a:spLocks noGrp="1"/>
          </p:cNvSpPr>
          <p:nvPr>
            <p:ph type="dt" sz="half" idx="10"/>
          </p:nvPr>
        </p:nvSpPr>
        <p:spPr>
          <a:xfrm>
            <a:off x="5220072" y="6041363"/>
            <a:ext cx="869318" cy="365125"/>
          </a:xfrm>
        </p:spPr>
        <p:txBody>
          <a:bodyPr/>
          <a:lstStyle/>
          <a:p>
            <a:fld id="{4A6B53E0-46DD-43B8-899C-CE8A3335AE86}"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6</a:t>
            </a:fld>
            <a:endParaRPr lang="fi-FI"/>
          </a:p>
        </p:txBody>
      </p:sp>
    </p:spTree>
    <p:extLst>
      <p:ext uri="{BB962C8B-B14F-4D97-AF65-F5344CB8AC3E}">
        <p14:creationId xmlns:p14="http://schemas.microsoft.com/office/powerpoint/2010/main" val="2796800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Maatilan jätteitä</a:t>
            </a:r>
            <a:endParaRPr lang="fi-FI" sz="5400" b="1" dirty="0"/>
          </a:p>
        </p:txBody>
      </p:sp>
      <p:sp>
        <p:nvSpPr>
          <p:cNvPr id="3" name="Sisällön paikkamerkki 2"/>
          <p:cNvSpPr>
            <a:spLocks noGrp="1"/>
          </p:cNvSpPr>
          <p:nvPr>
            <p:ph idx="1"/>
          </p:nvPr>
        </p:nvSpPr>
        <p:spPr>
          <a:xfrm>
            <a:off x="457200" y="1340768"/>
            <a:ext cx="8229600" cy="4785395"/>
          </a:xfrm>
        </p:spPr>
        <p:txBody>
          <a:bodyPr>
            <a:normAutofit/>
          </a:bodyPr>
          <a:lstStyle/>
          <a:p>
            <a:pPr marL="0" indent="0">
              <a:buNone/>
            </a:pPr>
            <a:endParaRPr lang="fi-FI" sz="4400" dirty="0"/>
          </a:p>
          <a:p>
            <a:r>
              <a:rPr lang="fi-FI" sz="4000" dirty="0" smtClean="0"/>
              <a:t>rehumuovit, lannoitepussit, muu muovijäte</a:t>
            </a:r>
            <a:endParaRPr lang="fi-FI" sz="4000" dirty="0"/>
          </a:p>
          <a:p>
            <a:r>
              <a:rPr lang="fi-FI" sz="4000" dirty="0"/>
              <a:t>p</a:t>
            </a:r>
            <a:r>
              <a:rPr lang="fi-FI" sz="4000" dirty="0" smtClean="0"/>
              <a:t>ahvi,</a:t>
            </a:r>
            <a:r>
              <a:rPr lang="fi-FI" sz="4000" dirty="0"/>
              <a:t> </a:t>
            </a:r>
            <a:r>
              <a:rPr lang="fi-FI" sz="4000" dirty="0" smtClean="0"/>
              <a:t>paperi</a:t>
            </a:r>
          </a:p>
          <a:p>
            <a:r>
              <a:rPr lang="fi-FI" sz="4000" dirty="0"/>
              <a:t>l</a:t>
            </a:r>
            <a:r>
              <a:rPr lang="fi-FI" sz="4000" dirty="0" smtClean="0"/>
              <a:t>asijäte </a:t>
            </a:r>
          </a:p>
          <a:p>
            <a:r>
              <a:rPr lang="fi-FI" sz="4000" dirty="0"/>
              <a:t>m</a:t>
            </a:r>
            <a:r>
              <a:rPr lang="fi-FI" sz="4000" dirty="0" smtClean="0"/>
              <a:t>etallijäte</a:t>
            </a:r>
          </a:p>
          <a:p>
            <a:endParaRPr lang="fi-FI" dirty="0"/>
          </a:p>
        </p:txBody>
      </p:sp>
      <p:sp>
        <p:nvSpPr>
          <p:cNvPr id="4" name="Päivämäärän paikkamerkki 3"/>
          <p:cNvSpPr>
            <a:spLocks noGrp="1"/>
          </p:cNvSpPr>
          <p:nvPr>
            <p:ph type="dt" sz="half" idx="10"/>
          </p:nvPr>
        </p:nvSpPr>
        <p:spPr>
          <a:xfrm>
            <a:off x="5405258" y="6041363"/>
            <a:ext cx="1182966" cy="365125"/>
          </a:xfrm>
        </p:spPr>
        <p:txBody>
          <a:bodyPr/>
          <a:lstStyle/>
          <a:p>
            <a:fld id="{BCE2EB0E-5481-44A8-8DFB-F4C9CDE29A2D}"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60</a:t>
            </a:fld>
            <a:endParaRPr lang="fi-FI"/>
          </a:p>
        </p:txBody>
      </p:sp>
    </p:spTree>
    <p:extLst>
      <p:ext uri="{BB962C8B-B14F-4D97-AF65-F5344CB8AC3E}">
        <p14:creationId xmlns:p14="http://schemas.microsoft.com/office/powerpoint/2010/main" val="219156172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Maatilan jätteitä</a:t>
            </a:r>
            <a:endParaRPr lang="fi-FI" sz="5400" b="1" dirty="0"/>
          </a:p>
        </p:txBody>
      </p:sp>
      <p:sp>
        <p:nvSpPr>
          <p:cNvPr id="3" name="Sisällön paikkamerkki 2"/>
          <p:cNvSpPr>
            <a:spLocks noGrp="1"/>
          </p:cNvSpPr>
          <p:nvPr>
            <p:ph idx="1"/>
          </p:nvPr>
        </p:nvSpPr>
        <p:spPr/>
        <p:txBody>
          <a:bodyPr>
            <a:normAutofit fontScale="92500"/>
          </a:bodyPr>
          <a:lstStyle/>
          <a:p>
            <a:r>
              <a:rPr lang="fi-FI" sz="4000" dirty="0"/>
              <a:t>b</a:t>
            </a:r>
            <a:r>
              <a:rPr lang="fi-FI" sz="4000" dirty="0" smtClean="0"/>
              <a:t>iojäte</a:t>
            </a:r>
            <a:endParaRPr lang="fi-FI" sz="4000" dirty="0"/>
          </a:p>
          <a:p>
            <a:r>
              <a:rPr lang="fi-FI" sz="4000" dirty="0"/>
              <a:t>r</a:t>
            </a:r>
            <a:r>
              <a:rPr lang="fi-FI" sz="4000" dirty="0" smtClean="0"/>
              <a:t>enkaat </a:t>
            </a:r>
            <a:endParaRPr lang="fi-FI" sz="4000" dirty="0"/>
          </a:p>
          <a:p>
            <a:r>
              <a:rPr lang="fi-FI" sz="4000" dirty="0"/>
              <a:t>s</a:t>
            </a:r>
            <a:r>
              <a:rPr lang="fi-FI" sz="4000" dirty="0" smtClean="0"/>
              <a:t>ähkö ja elektroniikkaromu</a:t>
            </a:r>
          </a:p>
          <a:p>
            <a:r>
              <a:rPr lang="fi-FI" sz="4000" dirty="0"/>
              <a:t>p</a:t>
            </a:r>
            <a:r>
              <a:rPr lang="fi-FI" sz="4000" dirty="0" smtClean="0"/>
              <a:t>uujäte</a:t>
            </a:r>
          </a:p>
          <a:p>
            <a:r>
              <a:rPr lang="fi-FI" sz="4000" dirty="0"/>
              <a:t>v</a:t>
            </a:r>
            <a:r>
              <a:rPr lang="fi-FI" sz="4000" dirty="0" smtClean="0"/>
              <a:t>aarallinen </a:t>
            </a:r>
            <a:r>
              <a:rPr lang="fi-FI" sz="4000" dirty="0"/>
              <a:t>jäte </a:t>
            </a:r>
          </a:p>
          <a:p>
            <a:endParaRPr lang="fi-FI" sz="4800" dirty="0"/>
          </a:p>
        </p:txBody>
      </p:sp>
      <p:sp>
        <p:nvSpPr>
          <p:cNvPr id="4" name="Päivämäärän paikkamerkki 3"/>
          <p:cNvSpPr>
            <a:spLocks noGrp="1"/>
          </p:cNvSpPr>
          <p:nvPr>
            <p:ph type="dt" sz="half" idx="10"/>
          </p:nvPr>
        </p:nvSpPr>
        <p:spPr>
          <a:xfrm>
            <a:off x="5405258" y="6041363"/>
            <a:ext cx="1326982" cy="365125"/>
          </a:xfrm>
        </p:spPr>
        <p:txBody>
          <a:bodyPr/>
          <a:lstStyle/>
          <a:p>
            <a:fld id="{A9B19181-2597-4776-9BB2-2B16600690A8}"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61</a:t>
            </a:fld>
            <a:endParaRPr lang="fi-FI"/>
          </a:p>
        </p:txBody>
      </p:sp>
    </p:spTree>
    <p:extLst>
      <p:ext uri="{BB962C8B-B14F-4D97-AF65-F5344CB8AC3E}">
        <p14:creationId xmlns:p14="http://schemas.microsoft.com/office/powerpoint/2010/main" val="1981267022"/>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Hyötyjäte</a:t>
            </a:r>
            <a:endParaRPr lang="fi-FI" sz="5400" b="1" dirty="0"/>
          </a:p>
        </p:txBody>
      </p:sp>
      <p:sp>
        <p:nvSpPr>
          <p:cNvPr id="3" name="Sisällön paikkamerkki 2"/>
          <p:cNvSpPr>
            <a:spLocks noGrp="1"/>
          </p:cNvSpPr>
          <p:nvPr>
            <p:ph idx="1"/>
          </p:nvPr>
        </p:nvSpPr>
        <p:spPr/>
        <p:txBody>
          <a:bodyPr>
            <a:normAutofit fontScale="85000" lnSpcReduction="20000"/>
          </a:bodyPr>
          <a:lstStyle/>
          <a:p>
            <a:pPr marL="0" indent="0">
              <a:buNone/>
            </a:pPr>
            <a:endParaRPr lang="fi-FI" sz="4400" b="1" dirty="0" smtClean="0"/>
          </a:p>
          <a:p>
            <a:pPr marL="0" indent="0">
              <a:buNone/>
            </a:pPr>
            <a:r>
              <a:rPr lang="fi-FI" sz="4400" b="1" dirty="0" smtClean="0"/>
              <a:t>Hyötyjäte</a:t>
            </a:r>
            <a:r>
              <a:rPr lang="fi-FI" sz="4400" dirty="0" smtClean="0"/>
              <a:t> </a:t>
            </a:r>
            <a:r>
              <a:rPr lang="fi-FI" sz="4400" dirty="0"/>
              <a:t>on </a:t>
            </a:r>
            <a:r>
              <a:rPr lang="fi-FI" sz="4400" dirty="0" smtClean="0"/>
              <a:t>jätettä, jota voi</a:t>
            </a:r>
          </a:p>
          <a:p>
            <a:r>
              <a:rPr lang="fi-FI" sz="4400" dirty="0"/>
              <a:t>k</a:t>
            </a:r>
            <a:r>
              <a:rPr lang="fi-FI" sz="4400" dirty="0" smtClean="0"/>
              <a:t>ierrättää</a:t>
            </a:r>
          </a:p>
          <a:p>
            <a:r>
              <a:rPr lang="fi-FI" sz="4400" dirty="0"/>
              <a:t>k</a:t>
            </a:r>
            <a:r>
              <a:rPr lang="fi-FI" sz="4400" dirty="0" smtClean="0"/>
              <a:t>äyttää raaka-aineena uuden tuotteen valmistuksessa</a:t>
            </a:r>
            <a:endParaRPr lang="fi-FI" sz="4400" dirty="0"/>
          </a:p>
        </p:txBody>
      </p:sp>
      <p:sp>
        <p:nvSpPr>
          <p:cNvPr id="4" name="Päivämäärän paikkamerkki 3"/>
          <p:cNvSpPr>
            <a:spLocks noGrp="1"/>
          </p:cNvSpPr>
          <p:nvPr>
            <p:ph type="dt" sz="half" idx="10"/>
          </p:nvPr>
        </p:nvSpPr>
        <p:spPr>
          <a:xfrm>
            <a:off x="5405258" y="6041363"/>
            <a:ext cx="1398990" cy="365125"/>
          </a:xfrm>
        </p:spPr>
        <p:txBody>
          <a:bodyPr/>
          <a:lstStyle/>
          <a:p>
            <a:fld id="{C6527599-67A1-463E-B070-2AE5E81AD2D7}"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62</a:t>
            </a:fld>
            <a:endParaRPr lang="fi-FI"/>
          </a:p>
        </p:txBody>
      </p:sp>
    </p:spTree>
    <p:extLst>
      <p:ext uri="{BB962C8B-B14F-4D97-AF65-F5344CB8AC3E}">
        <p14:creationId xmlns:p14="http://schemas.microsoft.com/office/powerpoint/2010/main" val="2556181203"/>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l"/>
            <a:r>
              <a:rPr lang="fi-FI" dirty="0" smtClean="0"/>
              <a:t>Hyötyjätteitä ovat</a:t>
            </a:r>
            <a:endParaRPr lang="fi-FI" dirty="0"/>
          </a:p>
        </p:txBody>
      </p:sp>
      <p:sp>
        <p:nvSpPr>
          <p:cNvPr id="3" name="Sisällön paikkamerkki 2"/>
          <p:cNvSpPr>
            <a:spLocks noGrp="1"/>
          </p:cNvSpPr>
          <p:nvPr>
            <p:ph idx="1"/>
          </p:nvPr>
        </p:nvSpPr>
        <p:spPr>
          <a:xfrm>
            <a:off x="467544" y="1451287"/>
            <a:ext cx="8229600" cy="4525963"/>
          </a:xfrm>
        </p:spPr>
        <p:txBody>
          <a:bodyPr>
            <a:normAutofit lnSpcReduction="10000"/>
          </a:bodyPr>
          <a:lstStyle/>
          <a:p>
            <a:r>
              <a:rPr lang="fi-FI" sz="3600" dirty="0" smtClean="0"/>
              <a:t>pahvi</a:t>
            </a:r>
            <a:r>
              <a:rPr lang="fi-FI" sz="3600" dirty="0"/>
              <a:t>, paperi</a:t>
            </a:r>
          </a:p>
          <a:p>
            <a:r>
              <a:rPr lang="fi-FI" sz="3600" dirty="0" smtClean="0"/>
              <a:t>lasijäte </a:t>
            </a:r>
            <a:endParaRPr lang="fi-FI" sz="3600" dirty="0"/>
          </a:p>
          <a:p>
            <a:r>
              <a:rPr lang="fi-FI" sz="3600" dirty="0"/>
              <a:t>m</a:t>
            </a:r>
            <a:r>
              <a:rPr lang="fi-FI" sz="3600" dirty="0" smtClean="0"/>
              <a:t>etallijäte</a:t>
            </a:r>
          </a:p>
          <a:p>
            <a:r>
              <a:rPr lang="fi-FI" sz="3600" dirty="0"/>
              <a:t>m</a:t>
            </a:r>
            <a:r>
              <a:rPr lang="fi-FI" sz="3600" dirty="0" smtClean="0"/>
              <a:t>uovijäte</a:t>
            </a:r>
          </a:p>
          <a:p>
            <a:r>
              <a:rPr lang="fi-FI" sz="3600" dirty="0"/>
              <a:t>b</a:t>
            </a:r>
            <a:r>
              <a:rPr lang="fi-FI" sz="3600" dirty="0" smtClean="0"/>
              <a:t>iojäte</a:t>
            </a:r>
          </a:p>
          <a:p>
            <a:r>
              <a:rPr lang="fi-FI" sz="3600" dirty="0"/>
              <a:t>p</a:t>
            </a:r>
            <a:r>
              <a:rPr lang="fi-FI" sz="3600" dirty="0" smtClean="0"/>
              <a:t>uujäte, rakennusjäte</a:t>
            </a:r>
          </a:p>
          <a:p>
            <a:r>
              <a:rPr lang="fi-FI" sz="3600" dirty="0" smtClean="0"/>
              <a:t>sähköromu</a:t>
            </a:r>
            <a:endParaRPr lang="fi-FI" sz="3600" dirty="0"/>
          </a:p>
          <a:p>
            <a:endParaRPr lang="fi-FI" dirty="0" smtClean="0"/>
          </a:p>
          <a:p>
            <a:endParaRPr lang="fi-FI" dirty="0"/>
          </a:p>
          <a:p>
            <a:endParaRPr lang="fi-FI" dirty="0" smtClean="0"/>
          </a:p>
          <a:p>
            <a:endParaRPr lang="fi-FI" dirty="0"/>
          </a:p>
          <a:p>
            <a:endParaRPr lang="fi-FI" dirty="0"/>
          </a:p>
        </p:txBody>
      </p:sp>
      <p:pic>
        <p:nvPicPr>
          <p:cNvPr id="4" name="Picture 5" descr="IMG_02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9255" y="1243360"/>
            <a:ext cx="2326600" cy="1745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G_0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255" y="2988784"/>
            <a:ext cx="2311400" cy="1654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MG_0218"/>
          <p:cNvPicPr>
            <a:picLocks noChangeAspect="1" noChangeArrowheads="1"/>
          </p:cNvPicPr>
          <p:nvPr/>
        </p:nvPicPr>
        <p:blipFill>
          <a:blip r:embed="rId4">
            <a:extLst>
              <a:ext uri="{28A0092B-C50C-407E-A947-70E740481C1C}">
                <a14:useLocalDpi xmlns:a14="http://schemas.microsoft.com/office/drawing/2010/main" val="0"/>
              </a:ext>
            </a:extLst>
          </a:blip>
          <a:srcRect l="3575" t="9535" r="7014" b="19241"/>
          <a:stretch>
            <a:fillRect/>
          </a:stretch>
        </p:blipFill>
        <p:spPr bwMode="auto">
          <a:xfrm>
            <a:off x="5245105" y="4558025"/>
            <a:ext cx="2374900" cy="1419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Päivämäärän paikkamerkki 6"/>
          <p:cNvSpPr>
            <a:spLocks noGrp="1"/>
          </p:cNvSpPr>
          <p:nvPr>
            <p:ph type="dt" sz="half" idx="10"/>
          </p:nvPr>
        </p:nvSpPr>
        <p:spPr>
          <a:xfrm>
            <a:off x="5405258" y="6041363"/>
            <a:ext cx="1039418" cy="365125"/>
          </a:xfrm>
        </p:spPr>
        <p:txBody>
          <a:bodyPr/>
          <a:lstStyle/>
          <a:p>
            <a:fld id="{92F7DE66-9B23-4CC6-BE8C-E0E78392C076}" type="datetime1">
              <a:rPr lang="fi-FI" smtClean="0"/>
              <a:t>18.9.2018</a:t>
            </a:fld>
            <a:endParaRPr lang="fi-FI"/>
          </a:p>
        </p:txBody>
      </p:sp>
      <p:sp>
        <p:nvSpPr>
          <p:cNvPr id="8" name="Dian numeron paikkamerkki 7"/>
          <p:cNvSpPr>
            <a:spLocks noGrp="1"/>
          </p:cNvSpPr>
          <p:nvPr>
            <p:ph type="sldNum" sz="quarter" idx="12"/>
          </p:nvPr>
        </p:nvSpPr>
        <p:spPr/>
        <p:txBody>
          <a:bodyPr/>
          <a:lstStyle/>
          <a:p>
            <a:fld id="{9905377E-7756-4258-9AC7-FD03FD02EF0F}" type="slidenum">
              <a:rPr lang="fi-FI" smtClean="0"/>
              <a:t>63</a:t>
            </a:fld>
            <a:endParaRPr lang="fi-FI"/>
          </a:p>
        </p:txBody>
      </p:sp>
    </p:spTree>
    <p:extLst>
      <p:ext uri="{BB962C8B-B14F-4D97-AF65-F5344CB8AC3E}">
        <p14:creationId xmlns:p14="http://schemas.microsoft.com/office/powerpoint/2010/main" val="1815227000"/>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30882"/>
            <a:ext cx="6347713" cy="1930400"/>
          </a:xfrm>
        </p:spPr>
        <p:txBody>
          <a:bodyPr>
            <a:normAutofit/>
          </a:bodyPr>
          <a:lstStyle/>
          <a:p>
            <a:pPr algn="l"/>
            <a:r>
              <a:rPr lang="fi-FI" sz="4800" b="1" dirty="0" smtClean="0"/>
              <a:t>Maatilan vaarallisia jätteitä</a:t>
            </a:r>
            <a:endParaRPr lang="fi-FI" sz="4800" b="1" dirty="0"/>
          </a:p>
        </p:txBody>
      </p:sp>
      <p:sp>
        <p:nvSpPr>
          <p:cNvPr id="3" name="Sisällön paikkamerkki 2"/>
          <p:cNvSpPr>
            <a:spLocks noGrp="1"/>
          </p:cNvSpPr>
          <p:nvPr>
            <p:ph idx="1"/>
          </p:nvPr>
        </p:nvSpPr>
        <p:spPr>
          <a:xfrm>
            <a:off x="457200" y="1484784"/>
            <a:ext cx="8229600" cy="4641379"/>
          </a:xfrm>
        </p:spPr>
        <p:txBody>
          <a:bodyPr>
            <a:normAutofit fontScale="77500" lnSpcReduction="20000"/>
          </a:bodyPr>
          <a:lstStyle/>
          <a:p>
            <a:endParaRPr lang="fi-FI" sz="4300" dirty="0" smtClean="0"/>
          </a:p>
          <a:p>
            <a:r>
              <a:rPr lang="fi-FI" sz="4300" dirty="0" smtClean="0"/>
              <a:t>öljyjäte</a:t>
            </a:r>
          </a:p>
          <a:p>
            <a:r>
              <a:rPr lang="fi-FI" sz="4300" dirty="0"/>
              <a:t>k</a:t>
            </a:r>
            <a:r>
              <a:rPr lang="fi-FI" sz="4300" dirty="0" smtClean="0"/>
              <a:t>äytetyt öljynsuodattimet</a:t>
            </a:r>
          </a:p>
          <a:p>
            <a:r>
              <a:rPr lang="fi-FI" sz="4300" dirty="0"/>
              <a:t>ö</a:t>
            </a:r>
            <a:r>
              <a:rPr lang="fi-FI" sz="4300" dirty="0" smtClean="0"/>
              <a:t>ljyiset vedet                         </a:t>
            </a:r>
          </a:p>
          <a:p>
            <a:r>
              <a:rPr lang="fi-FI" sz="4300" dirty="0"/>
              <a:t>t</a:t>
            </a:r>
            <a:r>
              <a:rPr lang="fi-FI" sz="4300" dirty="0" smtClean="0"/>
              <a:t>orjunta-ainejäte</a:t>
            </a:r>
          </a:p>
          <a:p>
            <a:r>
              <a:rPr lang="fi-FI" sz="4300" dirty="0"/>
              <a:t>m</a:t>
            </a:r>
            <a:r>
              <a:rPr lang="fi-FI" sz="4300" dirty="0" smtClean="0"/>
              <a:t>aalijäte,</a:t>
            </a:r>
            <a:r>
              <a:rPr lang="fi-FI" sz="4300" dirty="0"/>
              <a:t> </a:t>
            </a:r>
            <a:r>
              <a:rPr lang="fi-FI" sz="4300" dirty="0" smtClean="0"/>
              <a:t>liuotinjäte</a:t>
            </a:r>
          </a:p>
          <a:p>
            <a:pPr marL="0" indent="0">
              <a:buNone/>
            </a:pPr>
            <a:endParaRPr lang="fi-FI" sz="4400" dirty="0" smtClean="0"/>
          </a:p>
          <a:p>
            <a:pPr marL="0" indent="0">
              <a:buNone/>
            </a:pPr>
            <a:r>
              <a:rPr lang="fi-FI" sz="2200" b="1" dirty="0">
                <a:solidFill>
                  <a:schemeClr val="accent6">
                    <a:lumMod val="50000"/>
                  </a:schemeClr>
                </a:solidFill>
              </a:rPr>
              <a:t>l</a:t>
            </a:r>
            <a:r>
              <a:rPr lang="fi-FI" sz="2200" b="1" dirty="0" smtClean="0">
                <a:solidFill>
                  <a:schemeClr val="accent6">
                    <a:lumMod val="50000"/>
                  </a:schemeClr>
                </a:solidFill>
              </a:rPr>
              <a:t>iuotin</a:t>
            </a:r>
            <a:r>
              <a:rPr lang="fi-FI" sz="2200" dirty="0" smtClean="0">
                <a:solidFill>
                  <a:schemeClr val="accent6">
                    <a:lumMod val="50000"/>
                  </a:schemeClr>
                </a:solidFill>
              </a:rPr>
              <a:t> = aine, johon toinen aine voi liueta, sulaa</a:t>
            </a:r>
            <a:endParaRPr lang="fi-FI" sz="2200" dirty="0">
              <a:solidFill>
                <a:schemeClr val="accent6">
                  <a:lumMod val="50000"/>
                </a:schemeClr>
              </a:solidFill>
            </a:endParaRPr>
          </a:p>
          <a:p>
            <a:pPr marL="0" indent="0">
              <a:buNone/>
            </a:pPr>
            <a:r>
              <a:rPr lang="fi-FI" sz="2200" b="1" dirty="0">
                <a:solidFill>
                  <a:schemeClr val="accent6">
                    <a:lumMod val="50000"/>
                  </a:schemeClr>
                </a:solidFill>
              </a:rPr>
              <a:t>t</a:t>
            </a:r>
            <a:r>
              <a:rPr lang="fi-FI" sz="2200" b="1" dirty="0" smtClean="0">
                <a:solidFill>
                  <a:schemeClr val="accent6">
                    <a:lumMod val="50000"/>
                  </a:schemeClr>
                </a:solidFill>
              </a:rPr>
              <a:t>orjunta-aine </a:t>
            </a:r>
            <a:r>
              <a:rPr lang="fi-FI" sz="2200" dirty="0" smtClean="0">
                <a:solidFill>
                  <a:schemeClr val="accent6">
                    <a:lumMod val="50000"/>
                  </a:schemeClr>
                </a:solidFill>
              </a:rPr>
              <a:t> =  myrkyllinen aine, </a:t>
            </a:r>
            <a:r>
              <a:rPr lang="fi-FI" sz="2200" dirty="0">
                <a:solidFill>
                  <a:schemeClr val="accent6">
                    <a:lumMod val="50000"/>
                  </a:schemeClr>
                </a:solidFill>
              </a:rPr>
              <a:t>jota käytetään kasvitautien, rikkakasvien ja tuhohyönteisten poistamiseen.</a:t>
            </a:r>
          </a:p>
          <a:p>
            <a:endParaRPr lang="fi-FI" dirty="0"/>
          </a:p>
        </p:txBody>
      </p:sp>
      <p:pic>
        <p:nvPicPr>
          <p:cNvPr id="4" name="Picture 5" descr="IMG_0388"/>
          <p:cNvPicPr>
            <a:picLocks noChangeAspect="1" noChangeArrowheads="1"/>
          </p:cNvPicPr>
          <p:nvPr/>
        </p:nvPicPr>
        <p:blipFill>
          <a:blip r:embed="rId2"/>
          <a:srcRect/>
          <a:stretch>
            <a:fillRect/>
          </a:stretch>
        </p:blipFill>
        <p:spPr bwMode="auto">
          <a:xfrm>
            <a:off x="6660232" y="1556792"/>
            <a:ext cx="1944687" cy="2713037"/>
          </a:xfrm>
          <a:prstGeom prst="rect">
            <a:avLst/>
          </a:prstGeom>
          <a:ln>
            <a:noFill/>
          </a:ln>
          <a:effectLst>
            <a:softEdge rad="112500"/>
          </a:effectLst>
        </p:spPr>
      </p:pic>
      <p:sp>
        <p:nvSpPr>
          <p:cNvPr id="5" name="Päivämäärän paikkamerkki 4"/>
          <p:cNvSpPr>
            <a:spLocks noGrp="1"/>
          </p:cNvSpPr>
          <p:nvPr>
            <p:ph type="dt" sz="half" idx="10"/>
          </p:nvPr>
        </p:nvSpPr>
        <p:spPr>
          <a:xfrm>
            <a:off x="5405258" y="6041363"/>
            <a:ext cx="1254974" cy="365125"/>
          </a:xfrm>
        </p:spPr>
        <p:txBody>
          <a:bodyPr/>
          <a:lstStyle/>
          <a:p>
            <a:fld id="{B1DAAF38-0354-43F6-A2F1-5B3A7F6F0AB4}" type="datetime1">
              <a:rPr lang="fi-FI" smtClean="0"/>
              <a:t>18.9.2018</a:t>
            </a:fld>
            <a:endParaRPr lang="fi-FI" dirty="0"/>
          </a:p>
        </p:txBody>
      </p:sp>
      <p:sp>
        <p:nvSpPr>
          <p:cNvPr id="6" name="Dian numeron paikkamerkki 5"/>
          <p:cNvSpPr>
            <a:spLocks noGrp="1"/>
          </p:cNvSpPr>
          <p:nvPr>
            <p:ph type="sldNum" sz="quarter" idx="12"/>
          </p:nvPr>
        </p:nvSpPr>
        <p:spPr/>
        <p:txBody>
          <a:bodyPr/>
          <a:lstStyle/>
          <a:p>
            <a:fld id="{9905377E-7756-4258-9AC7-FD03FD02EF0F}" type="slidenum">
              <a:rPr lang="fi-FI" smtClean="0"/>
              <a:t>64</a:t>
            </a:fld>
            <a:endParaRPr lang="fi-FI"/>
          </a:p>
        </p:txBody>
      </p:sp>
    </p:spTree>
    <p:extLst>
      <p:ext uri="{BB962C8B-B14F-4D97-AF65-F5344CB8AC3E}">
        <p14:creationId xmlns:p14="http://schemas.microsoft.com/office/powerpoint/2010/main" val="1772093041"/>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smtClean="0"/>
              <a:t>Maatilan vaarallisia jätteitä</a:t>
            </a:r>
            <a:endParaRPr lang="fi-FI" sz="5400" b="1" dirty="0"/>
          </a:p>
        </p:txBody>
      </p:sp>
      <p:sp>
        <p:nvSpPr>
          <p:cNvPr id="3" name="Sisällön paikkamerkki 2"/>
          <p:cNvSpPr>
            <a:spLocks noGrp="1"/>
          </p:cNvSpPr>
          <p:nvPr>
            <p:ph idx="1"/>
          </p:nvPr>
        </p:nvSpPr>
        <p:spPr>
          <a:xfrm>
            <a:off x="609599" y="2160590"/>
            <a:ext cx="6347714" cy="4220738"/>
          </a:xfrm>
        </p:spPr>
        <p:txBody>
          <a:bodyPr>
            <a:normAutofit/>
          </a:bodyPr>
          <a:lstStyle/>
          <a:p>
            <a:r>
              <a:rPr lang="fi-FI" sz="3600" dirty="0" smtClean="0"/>
              <a:t>akut</a:t>
            </a:r>
            <a:r>
              <a:rPr lang="fi-FI" sz="3600" dirty="0"/>
              <a:t>, akkunesteet</a:t>
            </a:r>
          </a:p>
          <a:p>
            <a:r>
              <a:rPr lang="fi-FI" sz="3600" dirty="0"/>
              <a:t>p</a:t>
            </a:r>
            <a:r>
              <a:rPr lang="fi-FI" sz="3600" dirty="0" smtClean="0"/>
              <a:t>aristot</a:t>
            </a:r>
            <a:endParaRPr lang="fi-FI" sz="3600" dirty="0"/>
          </a:p>
          <a:p>
            <a:r>
              <a:rPr lang="fi-FI" sz="3600" dirty="0"/>
              <a:t>l</a:t>
            </a:r>
            <a:r>
              <a:rPr lang="fi-FI" sz="3600" dirty="0" smtClean="0"/>
              <a:t>oisteputket </a:t>
            </a:r>
            <a:r>
              <a:rPr lang="fi-FI" sz="3600" dirty="0"/>
              <a:t>ja energiansäästölamput</a:t>
            </a:r>
          </a:p>
          <a:p>
            <a:r>
              <a:rPr lang="fi-FI" sz="3600" dirty="0" smtClean="0"/>
              <a:t>kestopuu</a:t>
            </a:r>
            <a:endParaRPr lang="fi-FI" sz="3600" dirty="0"/>
          </a:p>
          <a:p>
            <a:r>
              <a:rPr lang="fi-FI" sz="3600" dirty="0" smtClean="0"/>
              <a:t>lääkejäte</a:t>
            </a:r>
          </a:p>
          <a:p>
            <a:pPr marL="0" indent="0">
              <a:buNone/>
            </a:pPr>
            <a:endParaRPr lang="fi-FI" sz="9000" b="1" dirty="0"/>
          </a:p>
          <a:p>
            <a:pPr marL="0" indent="0">
              <a:buNone/>
            </a:pPr>
            <a:endParaRPr lang="fi-FI" sz="2400" b="1" dirty="0" smtClean="0">
              <a:solidFill>
                <a:schemeClr val="accent6">
                  <a:lumMod val="50000"/>
                </a:schemeClr>
              </a:solidFill>
            </a:endParaRPr>
          </a:p>
          <a:p>
            <a:pPr marL="0" indent="0">
              <a:buNone/>
            </a:pPr>
            <a:endParaRPr lang="fi-FI" sz="2400" b="1" dirty="0" smtClean="0">
              <a:solidFill>
                <a:schemeClr val="accent6">
                  <a:lumMod val="50000"/>
                </a:schemeClr>
              </a:solidFill>
            </a:endParaRPr>
          </a:p>
          <a:p>
            <a:pPr marL="0" indent="0">
              <a:buNone/>
            </a:pPr>
            <a:endParaRPr lang="fi-FI" sz="2400" b="1" dirty="0" smtClean="0">
              <a:solidFill>
                <a:schemeClr val="accent6">
                  <a:lumMod val="50000"/>
                </a:schemeClr>
              </a:solidFill>
            </a:endParaRPr>
          </a:p>
          <a:p>
            <a:pPr marL="0" indent="0">
              <a:buNone/>
            </a:pPr>
            <a:endParaRPr lang="fi-FI" sz="2400" b="1" dirty="0">
              <a:solidFill>
                <a:schemeClr val="accent6">
                  <a:lumMod val="50000"/>
                </a:schemeClr>
              </a:solidFill>
            </a:endParaRPr>
          </a:p>
          <a:p>
            <a:pPr marL="0" indent="0">
              <a:buNone/>
            </a:pPr>
            <a:endParaRPr lang="fi-FI" sz="4200" b="1" dirty="0" smtClean="0">
              <a:solidFill>
                <a:schemeClr val="accent6">
                  <a:lumMod val="50000"/>
                </a:schemeClr>
              </a:solidFill>
            </a:endParaRPr>
          </a:p>
          <a:p>
            <a:pPr marL="0" indent="0">
              <a:buNone/>
            </a:pPr>
            <a:endParaRPr lang="fi-FI" sz="2000" dirty="0"/>
          </a:p>
        </p:txBody>
      </p:sp>
      <p:sp>
        <p:nvSpPr>
          <p:cNvPr id="4" name="Päivämäärän paikkamerkki 3"/>
          <p:cNvSpPr>
            <a:spLocks noGrp="1"/>
          </p:cNvSpPr>
          <p:nvPr>
            <p:ph type="dt" sz="half" idx="10"/>
          </p:nvPr>
        </p:nvSpPr>
        <p:spPr>
          <a:xfrm>
            <a:off x="5405257" y="6041363"/>
            <a:ext cx="1039417" cy="365125"/>
          </a:xfrm>
        </p:spPr>
        <p:txBody>
          <a:bodyPr/>
          <a:lstStyle/>
          <a:p>
            <a:fld id="{4893D1CB-796B-44CD-ABC7-3BF67D11F6EF}"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65</a:t>
            </a:fld>
            <a:endParaRPr lang="fi-FI"/>
          </a:p>
        </p:txBody>
      </p:sp>
    </p:spTree>
    <p:extLst>
      <p:ext uri="{BB962C8B-B14F-4D97-AF65-F5344CB8AC3E}">
        <p14:creationId xmlns:p14="http://schemas.microsoft.com/office/powerpoint/2010/main" val="108091210"/>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11560" y="1196753"/>
            <a:ext cx="8229600" cy="3816424"/>
          </a:xfrm>
        </p:spPr>
        <p:txBody>
          <a:bodyPr>
            <a:normAutofit/>
          </a:bodyPr>
          <a:lstStyle/>
          <a:p>
            <a:pPr marL="0" indent="0">
              <a:buNone/>
            </a:pPr>
            <a:endParaRPr lang="fi-FI" sz="4400" dirty="0" smtClean="0"/>
          </a:p>
          <a:p>
            <a:pPr marL="0" indent="0">
              <a:buNone/>
            </a:pPr>
            <a:r>
              <a:rPr lang="fi-FI" sz="4800" dirty="0" smtClean="0"/>
              <a:t>Säilytä vaaralliset jätteet</a:t>
            </a:r>
          </a:p>
          <a:p>
            <a:r>
              <a:rPr lang="fi-FI" sz="4800" dirty="0" smtClean="0"/>
              <a:t> erillään muista jätteistä</a:t>
            </a:r>
          </a:p>
          <a:p>
            <a:r>
              <a:rPr lang="fi-FI" sz="4800" dirty="0" smtClean="0"/>
              <a:t> omissa pakkauksissaan</a:t>
            </a:r>
          </a:p>
          <a:p>
            <a:endParaRPr lang="fi-FI" sz="4400" dirty="0"/>
          </a:p>
        </p:txBody>
      </p:sp>
      <p:sp>
        <p:nvSpPr>
          <p:cNvPr id="2" name="Päivämäärän paikkamerkki 1"/>
          <p:cNvSpPr>
            <a:spLocks noGrp="1"/>
          </p:cNvSpPr>
          <p:nvPr>
            <p:ph type="dt" sz="half" idx="10"/>
          </p:nvPr>
        </p:nvSpPr>
        <p:spPr>
          <a:xfrm>
            <a:off x="5405258" y="6041363"/>
            <a:ext cx="1039418" cy="365125"/>
          </a:xfrm>
        </p:spPr>
        <p:txBody>
          <a:bodyPr/>
          <a:lstStyle/>
          <a:p>
            <a:fld id="{556CA45B-7EB5-4BAC-9088-3EA28AABFC14}"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66</a:t>
            </a:fld>
            <a:endParaRPr lang="fi-FI"/>
          </a:p>
        </p:txBody>
      </p:sp>
    </p:spTree>
    <p:extLst>
      <p:ext uri="{BB962C8B-B14F-4D97-AF65-F5344CB8AC3E}">
        <p14:creationId xmlns:p14="http://schemas.microsoft.com/office/powerpoint/2010/main" val="15937093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5"/>
            <a:ext cx="903751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iruutu 3"/>
          <p:cNvSpPr txBox="1"/>
          <p:nvPr/>
        </p:nvSpPr>
        <p:spPr>
          <a:xfrm>
            <a:off x="668271" y="571327"/>
            <a:ext cx="7272808" cy="769441"/>
          </a:xfrm>
          <a:prstGeom prst="rect">
            <a:avLst/>
          </a:prstGeom>
          <a:noFill/>
        </p:spPr>
        <p:txBody>
          <a:bodyPr wrap="square" rtlCol="0">
            <a:spAutoFit/>
          </a:bodyPr>
          <a:lstStyle/>
          <a:p>
            <a:r>
              <a:rPr lang="fi-FI" sz="4400" b="1" dirty="0" smtClean="0"/>
              <a:t>Kemikaalien varoitusmerkit</a:t>
            </a:r>
            <a:endParaRPr lang="fi-FI" sz="4400" b="1" dirty="0"/>
          </a:p>
        </p:txBody>
      </p:sp>
      <p:sp>
        <p:nvSpPr>
          <p:cNvPr id="2" name="Tekstiruutu 1"/>
          <p:cNvSpPr txBox="1"/>
          <p:nvPr/>
        </p:nvSpPr>
        <p:spPr>
          <a:xfrm>
            <a:off x="539552" y="5577046"/>
            <a:ext cx="4117294" cy="400110"/>
          </a:xfrm>
          <a:prstGeom prst="rect">
            <a:avLst/>
          </a:prstGeom>
          <a:noFill/>
        </p:spPr>
        <p:txBody>
          <a:bodyPr wrap="square" rtlCol="0">
            <a:spAutoFit/>
          </a:bodyPr>
          <a:lstStyle/>
          <a:p>
            <a:r>
              <a:rPr lang="fi-FI" sz="2000" b="1" dirty="0" smtClean="0"/>
              <a:t>Kemikaali</a:t>
            </a:r>
            <a:r>
              <a:rPr lang="fi-FI" sz="2000" dirty="0" smtClean="0"/>
              <a:t> = kemiallinen aine </a:t>
            </a:r>
            <a:endParaRPr lang="fi-FI" sz="2000" dirty="0"/>
          </a:p>
        </p:txBody>
      </p:sp>
      <p:sp>
        <p:nvSpPr>
          <p:cNvPr id="3" name="Tekstiruutu 2"/>
          <p:cNvSpPr txBox="1"/>
          <p:nvPr/>
        </p:nvSpPr>
        <p:spPr>
          <a:xfrm>
            <a:off x="539552" y="4869160"/>
            <a:ext cx="8352928" cy="707886"/>
          </a:xfrm>
          <a:prstGeom prst="rect">
            <a:avLst/>
          </a:prstGeom>
          <a:noFill/>
        </p:spPr>
        <p:txBody>
          <a:bodyPr wrap="square" rtlCol="0">
            <a:spAutoFit/>
          </a:bodyPr>
          <a:lstStyle/>
          <a:p>
            <a:r>
              <a:rPr lang="fi-FI" sz="2000" dirty="0" smtClean="0"/>
              <a:t>On olemassa vaarallisia kemikaaleja, vaikka niissä ei ole varoitus merkkiä !</a:t>
            </a:r>
            <a:endParaRPr lang="fi-FI" sz="2000" dirty="0"/>
          </a:p>
        </p:txBody>
      </p:sp>
      <p:sp>
        <p:nvSpPr>
          <p:cNvPr id="5" name="Päivämäärän paikkamerkki 4"/>
          <p:cNvSpPr>
            <a:spLocks noGrp="1"/>
          </p:cNvSpPr>
          <p:nvPr>
            <p:ph type="dt" sz="half" idx="10"/>
          </p:nvPr>
        </p:nvSpPr>
        <p:spPr>
          <a:xfrm>
            <a:off x="5405258" y="6041363"/>
            <a:ext cx="1039418" cy="365125"/>
          </a:xfrm>
        </p:spPr>
        <p:txBody>
          <a:bodyPr/>
          <a:lstStyle/>
          <a:p>
            <a:fld id="{C04BEBBE-7DC4-40DD-BC75-F03955D7BD3A}" type="datetime1">
              <a:rPr lang="fi-FI" smtClean="0"/>
              <a:t>18.9.2018</a:t>
            </a:fld>
            <a:endParaRPr lang="fi-FI"/>
          </a:p>
        </p:txBody>
      </p:sp>
      <p:sp>
        <p:nvSpPr>
          <p:cNvPr id="6" name="Dian numeron paikkamerkki 5"/>
          <p:cNvSpPr>
            <a:spLocks noGrp="1"/>
          </p:cNvSpPr>
          <p:nvPr>
            <p:ph type="sldNum" sz="quarter" idx="12"/>
          </p:nvPr>
        </p:nvSpPr>
        <p:spPr/>
        <p:txBody>
          <a:bodyPr/>
          <a:lstStyle/>
          <a:p>
            <a:fld id="{9905377E-7756-4258-9AC7-FD03FD02EF0F}" type="slidenum">
              <a:rPr lang="fi-FI" smtClean="0"/>
              <a:t>67</a:t>
            </a:fld>
            <a:endParaRPr lang="fi-FI"/>
          </a:p>
        </p:txBody>
      </p:sp>
    </p:spTree>
    <p:extLst>
      <p:ext uri="{BB962C8B-B14F-4D97-AF65-F5344CB8AC3E}">
        <p14:creationId xmlns:p14="http://schemas.microsoft.com/office/powerpoint/2010/main" val="1238756645"/>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09599" y="1124744"/>
            <a:ext cx="6347714" cy="4916619"/>
          </a:xfrm>
        </p:spPr>
        <p:txBody>
          <a:bodyPr>
            <a:normAutofit fontScale="85000" lnSpcReduction="20000"/>
          </a:bodyPr>
          <a:lstStyle/>
          <a:p>
            <a:pPr marL="0" indent="0">
              <a:buNone/>
            </a:pPr>
            <a:endParaRPr lang="fi-FI" sz="4800" dirty="0" smtClean="0"/>
          </a:p>
          <a:p>
            <a:pPr marL="0" indent="0">
              <a:buNone/>
            </a:pPr>
            <a:r>
              <a:rPr lang="fi-FI" sz="4800" dirty="0" smtClean="0"/>
              <a:t>Tarkista onko</a:t>
            </a:r>
          </a:p>
          <a:p>
            <a:pPr marL="0" indent="0">
              <a:buNone/>
            </a:pPr>
            <a:r>
              <a:rPr lang="fi-FI" sz="4800" dirty="0" smtClean="0"/>
              <a:t>kemikaaleilla </a:t>
            </a:r>
            <a:r>
              <a:rPr lang="fi-FI" sz="4800" b="1" dirty="0" smtClean="0"/>
              <a:t>käyttöturvallisuus-tiedotteet </a:t>
            </a:r>
            <a:r>
              <a:rPr lang="fi-FI" sz="4800" dirty="0"/>
              <a:t>?</a:t>
            </a:r>
          </a:p>
          <a:p>
            <a:pPr marL="0" indent="0">
              <a:buNone/>
            </a:pPr>
            <a:endParaRPr lang="fi-FI" sz="6000" dirty="0"/>
          </a:p>
          <a:p>
            <a:pPr marL="0" indent="0">
              <a:buNone/>
            </a:pPr>
            <a:endParaRPr lang="fi-FI" sz="2000" b="1" dirty="0" smtClean="0">
              <a:solidFill>
                <a:srgbClr val="FF0000"/>
              </a:solidFill>
            </a:endParaRPr>
          </a:p>
          <a:p>
            <a:pPr marL="0" indent="0">
              <a:buNone/>
            </a:pPr>
            <a:r>
              <a:rPr lang="fi-FI" sz="2000" b="1" dirty="0">
                <a:solidFill>
                  <a:schemeClr val="accent6">
                    <a:lumMod val="50000"/>
                  </a:schemeClr>
                </a:solidFill>
              </a:rPr>
              <a:t>k</a:t>
            </a:r>
            <a:r>
              <a:rPr lang="fi-FI" sz="2000" b="1" dirty="0" smtClean="0">
                <a:solidFill>
                  <a:schemeClr val="accent6">
                    <a:lumMod val="50000"/>
                  </a:schemeClr>
                </a:solidFill>
              </a:rPr>
              <a:t>äyttöturvallisuustiedote</a:t>
            </a:r>
            <a:r>
              <a:rPr lang="fi-FI" sz="2000" dirty="0" smtClean="0">
                <a:solidFill>
                  <a:schemeClr val="accent6">
                    <a:lumMod val="50000"/>
                  </a:schemeClr>
                </a:solidFill>
              </a:rPr>
              <a:t> </a:t>
            </a:r>
            <a:r>
              <a:rPr lang="fi-FI" sz="2000" dirty="0">
                <a:solidFill>
                  <a:schemeClr val="accent6">
                    <a:lumMod val="50000"/>
                  </a:schemeClr>
                </a:solidFill>
              </a:rPr>
              <a:t>tai </a:t>
            </a:r>
            <a:r>
              <a:rPr lang="fi-FI" sz="2000" b="1" dirty="0">
                <a:solidFill>
                  <a:schemeClr val="accent6">
                    <a:lumMod val="50000"/>
                  </a:schemeClr>
                </a:solidFill>
              </a:rPr>
              <a:t>käyttöturvatiedote</a:t>
            </a:r>
            <a:r>
              <a:rPr lang="fi-FI" sz="2000" dirty="0">
                <a:solidFill>
                  <a:schemeClr val="accent6">
                    <a:lumMod val="50000"/>
                  </a:schemeClr>
                </a:solidFill>
              </a:rPr>
              <a:t> = tarkka selvitys tuotteen </a:t>
            </a:r>
            <a:r>
              <a:rPr lang="fi-FI" sz="2000" dirty="0" smtClean="0">
                <a:solidFill>
                  <a:schemeClr val="accent6">
                    <a:lumMod val="50000"/>
                  </a:schemeClr>
                </a:solidFill>
              </a:rPr>
              <a:t>ominaisuuksista</a:t>
            </a:r>
            <a:endParaRPr lang="fi-FI" sz="2000" dirty="0">
              <a:solidFill>
                <a:schemeClr val="accent6">
                  <a:lumMod val="50000"/>
                </a:schemeClr>
              </a:solidFill>
            </a:endParaRPr>
          </a:p>
          <a:p>
            <a:endParaRPr lang="fi-FI" dirty="0"/>
          </a:p>
        </p:txBody>
      </p:sp>
      <p:sp>
        <p:nvSpPr>
          <p:cNvPr id="2" name="Päivämäärän paikkamerkki 1"/>
          <p:cNvSpPr>
            <a:spLocks noGrp="1"/>
          </p:cNvSpPr>
          <p:nvPr>
            <p:ph type="dt" sz="half" idx="10"/>
          </p:nvPr>
        </p:nvSpPr>
        <p:spPr>
          <a:xfrm>
            <a:off x="5405258" y="6041363"/>
            <a:ext cx="1398990" cy="365125"/>
          </a:xfrm>
        </p:spPr>
        <p:txBody>
          <a:bodyPr/>
          <a:lstStyle/>
          <a:p>
            <a:fld id="{0AF6E3FC-E8D9-405F-977D-DE8154DADAC5}" type="datetime1">
              <a:rPr lang="fi-FI" smtClean="0"/>
              <a:t>18.9.2018</a:t>
            </a:fld>
            <a:endParaRPr lang="fi-FI" dirty="0"/>
          </a:p>
        </p:txBody>
      </p:sp>
      <p:sp>
        <p:nvSpPr>
          <p:cNvPr id="4" name="Dian numeron paikkamerkki 3"/>
          <p:cNvSpPr>
            <a:spLocks noGrp="1"/>
          </p:cNvSpPr>
          <p:nvPr>
            <p:ph type="sldNum" sz="quarter" idx="12"/>
          </p:nvPr>
        </p:nvSpPr>
        <p:spPr/>
        <p:txBody>
          <a:bodyPr/>
          <a:lstStyle/>
          <a:p>
            <a:fld id="{9905377E-7756-4258-9AC7-FD03FD02EF0F}" type="slidenum">
              <a:rPr lang="fi-FI" smtClean="0"/>
              <a:t>68</a:t>
            </a:fld>
            <a:endParaRPr lang="fi-FI"/>
          </a:p>
        </p:txBody>
      </p:sp>
    </p:spTree>
    <p:extLst>
      <p:ext uri="{BB962C8B-B14F-4D97-AF65-F5344CB8AC3E}">
        <p14:creationId xmlns:p14="http://schemas.microsoft.com/office/powerpoint/2010/main" val="2218611408"/>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Biojätettä ovat</a:t>
            </a:r>
            <a:endParaRPr lang="fi-FI" sz="5400" b="1" dirty="0"/>
          </a:p>
        </p:txBody>
      </p:sp>
      <p:sp>
        <p:nvSpPr>
          <p:cNvPr id="3" name="Sisällön paikkamerkki 2"/>
          <p:cNvSpPr>
            <a:spLocks noGrp="1"/>
          </p:cNvSpPr>
          <p:nvPr>
            <p:ph idx="1"/>
          </p:nvPr>
        </p:nvSpPr>
        <p:spPr/>
        <p:txBody>
          <a:bodyPr>
            <a:normAutofit fontScale="85000" lnSpcReduction="20000"/>
          </a:bodyPr>
          <a:lstStyle/>
          <a:p>
            <a:pPr>
              <a:lnSpc>
                <a:spcPct val="90000"/>
              </a:lnSpc>
              <a:defRPr/>
            </a:pPr>
            <a:endParaRPr lang="fi-FI" sz="4400" dirty="0"/>
          </a:p>
          <a:p>
            <a:pPr>
              <a:lnSpc>
                <a:spcPct val="90000"/>
              </a:lnSpc>
              <a:defRPr/>
            </a:pPr>
            <a:r>
              <a:rPr lang="fi-FI" sz="4400" dirty="0" smtClean="0"/>
              <a:t>ruokajäte</a:t>
            </a:r>
            <a:r>
              <a:rPr lang="fi-FI" sz="4400" dirty="0"/>
              <a:t>, pilaantuneet </a:t>
            </a:r>
            <a:r>
              <a:rPr lang="fi-FI" sz="4400" dirty="0" smtClean="0"/>
              <a:t>elintarvikkeet</a:t>
            </a:r>
            <a:endParaRPr lang="fi-FI" sz="4400" dirty="0"/>
          </a:p>
          <a:p>
            <a:pPr>
              <a:lnSpc>
                <a:spcPct val="90000"/>
              </a:lnSpc>
              <a:defRPr/>
            </a:pPr>
            <a:r>
              <a:rPr lang="fi-FI" sz="4400" dirty="0"/>
              <a:t> hedelmien ja </a:t>
            </a:r>
            <a:r>
              <a:rPr lang="fi-FI" sz="4400" dirty="0" smtClean="0"/>
              <a:t>juuresten   kuoret</a:t>
            </a:r>
            <a:endParaRPr lang="fi-FI" sz="4400" dirty="0"/>
          </a:p>
          <a:p>
            <a:pPr>
              <a:lnSpc>
                <a:spcPct val="90000"/>
              </a:lnSpc>
              <a:defRPr/>
            </a:pPr>
            <a:r>
              <a:rPr lang="fi-FI" sz="4400" dirty="0"/>
              <a:t> kahvin ja </a:t>
            </a:r>
            <a:r>
              <a:rPr lang="fi-FI" sz="4400" dirty="0" smtClean="0"/>
              <a:t>teenporot</a:t>
            </a:r>
            <a:endParaRPr lang="fi-FI" sz="4400" dirty="0"/>
          </a:p>
          <a:p>
            <a:pPr>
              <a:lnSpc>
                <a:spcPct val="90000"/>
              </a:lnSpc>
              <a:defRPr/>
            </a:pPr>
            <a:r>
              <a:rPr lang="fi-FI" sz="4400" dirty="0" smtClean="0"/>
              <a:t> puutarha- </a:t>
            </a:r>
            <a:r>
              <a:rPr lang="fi-FI" sz="4400" dirty="0"/>
              <a:t>ja  muut kasvijätteet</a:t>
            </a:r>
          </a:p>
          <a:p>
            <a:endParaRPr lang="fi-FI" dirty="0"/>
          </a:p>
        </p:txBody>
      </p:sp>
      <p:pic>
        <p:nvPicPr>
          <p:cNvPr id="4" name="Picture 5" descr="IMG_0215"/>
          <p:cNvPicPr>
            <a:picLocks noChangeAspect="1" noChangeArrowheads="1"/>
          </p:cNvPicPr>
          <p:nvPr/>
        </p:nvPicPr>
        <p:blipFill>
          <a:blip r:embed="rId2" cstate="print"/>
          <a:srcRect/>
          <a:stretch>
            <a:fillRect/>
          </a:stretch>
        </p:blipFill>
        <p:spPr bwMode="auto">
          <a:xfrm>
            <a:off x="6012160" y="188640"/>
            <a:ext cx="2938462" cy="2205037"/>
          </a:xfrm>
          <a:prstGeom prst="rect">
            <a:avLst/>
          </a:prstGeom>
          <a:ln>
            <a:noFill/>
          </a:ln>
          <a:effectLst>
            <a:softEdge rad="112500"/>
          </a:effectLst>
        </p:spPr>
      </p:pic>
      <p:sp>
        <p:nvSpPr>
          <p:cNvPr id="5" name="Päivämäärän paikkamerkki 4"/>
          <p:cNvSpPr>
            <a:spLocks noGrp="1"/>
          </p:cNvSpPr>
          <p:nvPr>
            <p:ph type="dt" sz="half" idx="10"/>
          </p:nvPr>
        </p:nvSpPr>
        <p:spPr>
          <a:xfrm>
            <a:off x="5405257" y="6041363"/>
            <a:ext cx="1039417" cy="365125"/>
          </a:xfrm>
        </p:spPr>
        <p:txBody>
          <a:bodyPr/>
          <a:lstStyle/>
          <a:p>
            <a:fld id="{EBBBEDB5-E959-48BA-98A0-52F5BEFBD583}" type="datetime1">
              <a:rPr lang="fi-FI" smtClean="0"/>
              <a:t>18.9.2018</a:t>
            </a:fld>
            <a:endParaRPr lang="fi-FI" dirty="0"/>
          </a:p>
        </p:txBody>
      </p:sp>
      <p:sp>
        <p:nvSpPr>
          <p:cNvPr id="6" name="Dian numeron paikkamerkki 5"/>
          <p:cNvSpPr>
            <a:spLocks noGrp="1"/>
          </p:cNvSpPr>
          <p:nvPr>
            <p:ph type="sldNum" sz="quarter" idx="12"/>
          </p:nvPr>
        </p:nvSpPr>
        <p:spPr/>
        <p:txBody>
          <a:bodyPr/>
          <a:lstStyle/>
          <a:p>
            <a:fld id="{9905377E-7756-4258-9AC7-FD03FD02EF0F}" type="slidenum">
              <a:rPr lang="fi-FI" smtClean="0"/>
              <a:t>69</a:t>
            </a:fld>
            <a:endParaRPr lang="fi-FI"/>
          </a:p>
        </p:txBody>
      </p:sp>
    </p:spTree>
    <p:extLst>
      <p:ext uri="{BB962C8B-B14F-4D97-AF65-F5344CB8AC3E}">
        <p14:creationId xmlns:p14="http://schemas.microsoft.com/office/powerpoint/2010/main" val="3983623141"/>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b="1" dirty="0" smtClean="0"/>
              <a:t>Kestävä kehitys..</a:t>
            </a:r>
            <a:endParaRPr lang="fi-FI" sz="5400" b="1" dirty="0"/>
          </a:p>
        </p:txBody>
      </p:sp>
      <p:sp>
        <p:nvSpPr>
          <p:cNvPr id="3" name="Sisällön paikkamerkki 2"/>
          <p:cNvSpPr>
            <a:spLocks noGrp="1"/>
          </p:cNvSpPr>
          <p:nvPr>
            <p:ph idx="1"/>
          </p:nvPr>
        </p:nvSpPr>
        <p:spPr/>
        <p:txBody>
          <a:bodyPr>
            <a:normAutofit fontScale="92500" lnSpcReduction="20000"/>
          </a:bodyPr>
          <a:lstStyle/>
          <a:p>
            <a:pPr marL="0" indent="0" algn="ctr">
              <a:buNone/>
            </a:pPr>
            <a:endParaRPr lang="fi-FI" sz="4800" dirty="0" smtClean="0"/>
          </a:p>
          <a:p>
            <a:pPr marL="0" indent="0" algn="ctr">
              <a:buNone/>
            </a:pPr>
            <a:r>
              <a:rPr lang="fi-FI" sz="4800" dirty="0" smtClean="0"/>
              <a:t>..</a:t>
            </a:r>
            <a:r>
              <a:rPr lang="fi-FI" sz="5400" dirty="0" smtClean="0"/>
              <a:t>on  elämäntapa, jolla voit säästää rahaa.</a:t>
            </a:r>
          </a:p>
          <a:p>
            <a:pPr marL="0" indent="0" algn="ctr">
              <a:buNone/>
            </a:pPr>
            <a:endParaRPr lang="fi-FI" sz="5400" dirty="0" smtClean="0"/>
          </a:p>
          <a:p>
            <a:pPr marL="0" indent="0" algn="ctr">
              <a:buNone/>
            </a:pPr>
            <a:r>
              <a:rPr lang="fi-FI" sz="3500" b="1" dirty="0" smtClean="0">
                <a:solidFill>
                  <a:srgbClr val="002060"/>
                </a:solidFill>
              </a:rPr>
              <a:t>Taloudellinen kestävä kehitys</a:t>
            </a:r>
            <a:endParaRPr lang="fi-FI" sz="3500" b="1" dirty="0">
              <a:solidFill>
                <a:srgbClr val="002060"/>
              </a:solidFill>
            </a:endParaRPr>
          </a:p>
        </p:txBody>
      </p:sp>
      <p:sp>
        <p:nvSpPr>
          <p:cNvPr id="4" name="Päivämäärän paikkamerkki 3"/>
          <p:cNvSpPr>
            <a:spLocks noGrp="1"/>
          </p:cNvSpPr>
          <p:nvPr>
            <p:ph type="dt" sz="half" idx="10"/>
          </p:nvPr>
        </p:nvSpPr>
        <p:spPr>
          <a:xfrm>
            <a:off x="5220072" y="6041363"/>
            <a:ext cx="869318" cy="365125"/>
          </a:xfrm>
        </p:spPr>
        <p:txBody>
          <a:bodyPr/>
          <a:lstStyle/>
          <a:p>
            <a:fld id="{F9CEEEAF-5D42-44EB-8378-9C95833FA13F}"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a:t>
            </a:fld>
            <a:endParaRPr lang="fi-FI"/>
          </a:p>
        </p:txBody>
      </p:sp>
    </p:spTree>
    <p:extLst>
      <p:ext uri="{BB962C8B-B14F-4D97-AF65-F5344CB8AC3E}">
        <p14:creationId xmlns:p14="http://schemas.microsoft.com/office/powerpoint/2010/main" val="1487464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smtClean="0"/>
              <a:t>Biojätteen kompostointi</a:t>
            </a:r>
            <a:endParaRPr lang="fi-FI" sz="5400" b="1" dirty="0"/>
          </a:p>
        </p:txBody>
      </p:sp>
      <p:sp>
        <p:nvSpPr>
          <p:cNvPr id="3" name="Sisällön paikkamerkki 2"/>
          <p:cNvSpPr>
            <a:spLocks noGrp="1"/>
          </p:cNvSpPr>
          <p:nvPr>
            <p:ph idx="1"/>
          </p:nvPr>
        </p:nvSpPr>
        <p:spPr/>
        <p:txBody>
          <a:bodyPr>
            <a:normAutofit lnSpcReduction="10000"/>
          </a:bodyPr>
          <a:lstStyle/>
          <a:p>
            <a:endParaRPr lang="fi-FI" sz="3900" dirty="0" smtClean="0"/>
          </a:p>
          <a:p>
            <a:r>
              <a:rPr lang="fi-FI" sz="3900" dirty="0" smtClean="0"/>
              <a:t>Biojäte muuttuu kompostimullaksi pieneliöiden avulla</a:t>
            </a:r>
          </a:p>
          <a:p>
            <a:r>
              <a:rPr lang="fi-FI" sz="3900" dirty="0"/>
              <a:t>Kompostointi on luonnon omaa </a:t>
            </a:r>
            <a:r>
              <a:rPr lang="fi-FI" sz="3900" dirty="0" smtClean="0"/>
              <a:t>jätehuoltoa</a:t>
            </a:r>
            <a:endParaRPr lang="fi-FI" sz="3900" dirty="0"/>
          </a:p>
          <a:p>
            <a:pPr marL="0" indent="0">
              <a:buNone/>
            </a:pPr>
            <a:endParaRPr lang="fi-FI" sz="4400" dirty="0" smtClean="0"/>
          </a:p>
        </p:txBody>
      </p:sp>
      <p:sp>
        <p:nvSpPr>
          <p:cNvPr id="4" name="Päivämäärän paikkamerkki 3"/>
          <p:cNvSpPr>
            <a:spLocks noGrp="1"/>
          </p:cNvSpPr>
          <p:nvPr>
            <p:ph type="dt" sz="half" idx="10"/>
          </p:nvPr>
        </p:nvSpPr>
        <p:spPr>
          <a:xfrm>
            <a:off x="5405258" y="6041363"/>
            <a:ext cx="1398990" cy="365125"/>
          </a:xfrm>
        </p:spPr>
        <p:txBody>
          <a:bodyPr/>
          <a:lstStyle/>
          <a:p>
            <a:fld id="{023B3C5F-267F-4007-9538-FFF33F10F337}"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70</a:t>
            </a:fld>
            <a:endParaRPr lang="fi-FI"/>
          </a:p>
        </p:txBody>
      </p:sp>
    </p:spTree>
    <p:extLst>
      <p:ext uri="{BB962C8B-B14F-4D97-AF65-F5344CB8AC3E}">
        <p14:creationId xmlns:p14="http://schemas.microsoft.com/office/powerpoint/2010/main" val="5632463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 y="609600"/>
            <a:ext cx="8426897" cy="1320800"/>
          </a:xfrm>
        </p:spPr>
        <p:txBody>
          <a:bodyPr>
            <a:noAutofit/>
          </a:bodyPr>
          <a:lstStyle/>
          <a:p>
            <a:pPr algn="l"/>
            <a:r>
              <a:rPr lang="fi-FI" sz="4400" b="1" dirty="0" smtClean="0"/>
              <a:t>Kompostiin ei</a:t>
            </a:r>
            <a:r>
              <a:rPr lang="fi-FI" sz="4400" b="1" dirty="0" smtClean="0">
                <a:solidFill>
                  <a:schemeClr val="accent2"/>
                </a:solidFill>
              </a:rPr>
              <a:t> </a:t>
            </a:r>
            <a:r>
              <a:rPr lang="fi-FI" sz="4400" b="1" dirty="0" smtClean="0"/>
              <a:t>saa laittaa</a:t>
            </a:r>
            <a:endParaRPr lang="fi-FI" sz="4400" b="1" dirty="0"/>
          </a:p>
        </p:txBody>
      </p:sp>
      <p:sp>
        <p:nvSpPr>
          <p:cNvPr id="3" name="Sisällön paikkamerkki 2"/>
          <p:cNvSpPr>
            <a:spLocks noGrp="1"/>
          </p:cNvSpPr>
          <p:nvPr>
            <p:ph idx="1"/>
          </p:nvPr>
        </p:nvSpPr>
        <p:spPr>
          <a:xfrm>
            <a:off x="609598" y="1340768"/>
            <a:ext cx="7778825" cy="4700595"/>
          </a:xfrm>
        </p:spPr>
        <p:txBody>
          <a:bodyPr>
            <a:normAutofit/>
          </a:bodyPr>
          <a:lstStyle/>
          <a:p>
            <a:pPr>
              <a:defRPr/>
            </a:pPr>
            <a:r>
              <a:rPr lang="fi-FI" sz="2800" dirty="0" smtClean="0"/>
              <a:t>muovia</a:t>
            </a:r>
            <a:endParaRPr lang="fi-FI" sz="2800" dirty="0"/>
          </a:p>
          <a:p>
            <a:pPr>
              <a:defRPr/>
            </a:pPr>
            <a:r>
              <a:rPr lang="fi-FI" sz="2800" dirty="0"/>
              <a:t> </a:t>
            </a:r>
            <a:r>
              <a:rPr lang="fi-FI" sz="2800" dirty="0" smtClean="0"/>
              <a:t>lasia </a:t>
            </a:r>
            <a:endParaRPr lang="fi-FI" sz="2800" dirty="0"/>
          </a:p>
          <a:p>
            <a:pPr>
              <a:defRPr/>
            </a:pPr>
            <a:r>
              <a:rPr lang="fi-FI" sz="2800" dirty="0"/>
              <a:t> </a:t>
            </a:r>
            <a:r>
              <a:rPr lang="fi-FI" sz="2800" dirty="0" smtClean="0"/>
              <a:t>metallia</a:t>
            </a:r>
            <a:endParaRPr lang="fi-FI" sz="2800" dirty="0"/>
          </a:p>
          <a:p>
            <a:pPr>
              <a:defRPr/>
            </a:pPr>
            <a:r>
              <a:rPr lang="fi-FI" sz="2800" dirty="0"/>
              <a:t> </a:t>
            </a:r>
            <a:r>
              <a:rPr lang="fi-FI" sz="2800" dirty="0" smtClean="0"/>
              <a:t>tuhkaa</a:t>
            </a:r>
            <a:r>
              <a:rPr lang="fi-FI" sz="2800" dirty="0"/>
              <a:t>, </a:t>
            </a:r>
            <a:r>
              <a:rPr lang="fi-FI" sz="2800" dirty="0" smtClean="0"/>
              <a:t>kalkkia</a:t>
            </a:r>
            <a:endParaRPr lang="fi-FI" sz="2800" dirty="0"/>
          </a:p>
          <a:p>
            <a:pPr>
              <a:defRPr/>
            </a:pPr>
            <a:r>
              <a:rPr lang="fi-FI" sz="2800" dirty="0" smtClean="0"/>
              <a:t> vaarallista jätettä:  </a:t>
            </a:r>
            <a:r>
              <a:rPr lang="fi-FI" sz="2800" dirty="0"/>
              <a:t>lääkkeitä, </a:t>
            </a:r>
            <a:r>
              <a:rPr lang="fi-FI" sz="2800" dirty="0" smtClean="0"/>
              <a:t> bensiiniä</a:t>
            </a:r>
            <a:r>
              <a:rPr lang="fi-FI" sz="2800" dirty="0"/>
              <a:t>, </a:t>
            </a:r>
            <a:r>
              <a:rPr lang="fi-FI" sz="2800" dirty="0" smtClean="0"/>
              <a:t> liuottimia</a:t>
            </a:r>
            <a:r>
              <a:rPr lang="fi-FI" sz="2800" dirty="0"/>
              <a:t>, tupakantumppeja</a:t>
            </a:r>
          </a:p>
          <a:p>
            <a:pPr>
              <a:defRPr/>
            </a:pPr>
            <a:r>
              <a:rPr lang="fi-FI" sz="2800" dirty="0" smtClean="0"/>
              <a:t> vaippoja</a:t>
            </a:r>
          </a:p>
          <a:p>
            <a:pPr>
              <a:defRPr/>
            </a:pPr>
            <a:r>
              <a:rPr lang="fi-FI" sz="2800" dirty="0" smtClean="0"/>
              <a:t> suuria </a:t>
            </a:r>
            <a:r>
              <a:rPr lang="fi-FI" sz="2800" dirty="0"/>
              <a:t>määriä paperia</a:t>
            </a:r>
          </a:p>
          <a:p>
            <a:pPr>
              <a:defRPr/>
            </a:pPr>
            <a:endParaRPr lang="fi-FI" sz="2400" dirty="0"/>
          </a:p>
          <a:p>
            <a:endParaRPr lang="fi-FI" sz="2400" dirty="0"/>
          </a:p>
        </p:txBody>
      </p:sp>
      <p:sp>
        <p:nvSpPr>
          <p:cNvPr id="4" name="Päivämäärän paikkamerkki 3"/>
          <p:cNvSpPr>
            <a:spLocks noGrp="1"/>
          </p:cNvSpPr>
          <p:nvPr>
            <p:ph type="dt" sz="half" idx="10"/>
          </p:nvPr>
        </p:nvSpPr>
        <p:spPr>
          <a:xfrm>
            <a:off x="5405258" y="6041363"/>
            <a:ext cx="1110958" cy="365125"/>
          </a:xfrm>
        </p:spPr>
        <p:txBody>
          <a:bodyPr/>
          <a:lstStyle/>
          <a:p>
            <a:fld id="{10B0B7F5-2296-4B31-BCCB-39DB75803547}"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71</a:t>
            </a:fld>
            <a:endParaRPr lang="fi-FI"/>
          </a:p>
        </p:txBody>
      </p:sp>
    </p:spTree>
    <p:extLst>
      <p:ext uri="{BB962C8B-B14F-4D97-AF65-F5344CB8AC3E}">
        <p14:creationId xmlns:p14="http://schemas.microsoft.com/office/powerpoint/2010/main" val="1109218719"/>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3529" y="609600"/>
            <a:ext cx="8928992" cy="1320800"/>
          </a:xfrm>
        </p:spPr>
        <p:txBody>
          <a:bodyPr>
            <a:normAutofit/>
          </a:bodyPr>
          <a:lstStyle/>
          <a:p>
            <a:pPr algn="l"/>
            <a:r>
              <a:rPr lang="fi-FI" sz="5400" b="1" dirty="0" smtClean="0"/>
              <a:t>Kompostin kuivikkeita </a:t>
            </a:r>
            <a:endParaRPr lang="fi-FI" sz="5400" b="1" dirty="0"/>
          </a:p>
        </p:txBody>
      </p:sp>
      <p:sp>
        <p:nvSpPr>
          <p:cNvPr id="3" name="Sisällön paikkamerkki 2"/>
          <p:cNvSpPr>
            <a:spLocks noGrp="1"/>
          </p:cNvSpPr>
          <p:nvPr>
            <p:ph idx="1"/>
          </p:nvPr>
        </p:nvSpPr>
        <p:spPr>
          <a:xfrm>
            <a:off x="683568" y="1628800"/>
            <a:ext cx="7128792" cy="4680520"/>
          </a:xfrm>
        </p:spPr>
        <p:txBody>
          <a:bodyPr>
            <a:normAutofit fontScale="77500" lnSpcReduction="20000"/>
          </a:bodyPr>
          <a:lstStyle/>
          <a:p>
            <a:pPr>
              <a:defRPr/>
            </a:pPr>
            <a:r>
              <a:rPr lang="fi-FI" sz="4400" dirty="0"/>
              <a:t>o</a:t>
            </a:r>
            <a:r>
              <a:rPr lang="fi-FI" sz="4400" dirty="0" smtClean="0"/>
              <a:t>ksahake  </a:t>
            </a:r>
            <a:r>
              <a:rPr lang="fi-FI" sz="4400" dirty="0"/>
              <a:t>- pitää kompostin ilmavana</a:t>
            </a:r>
          </a:p>
          <a:p>
            <a:pPr>
              <a:defRPr/>
            </a:pPr>
            <a:r>
              <a:rPr lang="fi-FI" sz="4400" dirty="0"/>
              <a:t>h</a:t>
            </a:r>
            <a:r>
              <a:rPr lang="fi-FI" sz="4400" dirty="0" smtClean="0"/>
              <a:t>aravointijätteet</a:t>
            </a:r>
            <a:endParaRPr lang="fi-FI" sz="4400" dirty="0"/>
          </a:p>
          <a:p>
            <a:pPr>
              <a:defRPr/>
            </a:pPr>
            <a:r>
              <a:rPr lang="fi-FI" sz="4400" dirty="0"/>
              <a:t>h</a:t>
            </a:r>
            <a:r>
              <a:rPr lang="fi-FI" sz="4400" dirty="0" smtClean="0"/>
              <a:t>öylänlastu </a:t>
            </a:r>
            <a:endParaRPr lang="fi-FI" sz="4400" dirty="0"/>
          </a:p>
          <a:p>
            <a:pPr>
              <a:defRPr/>
            </a:pPr>
            <a:r>
              <a:rPr lang="fi-FI" sz="4400" dirty="0"/>
              <a:t>t</a:t>
            </a:r>
            <a:r>
              <a:rPr lang="fi-FI" sz="4400" dirty="0" smtClean="0"/>
              <a:t>urve </a:t>
            </a:r>
            <a:r>
              <a:rPr lang="fi-FI" sz="4400" dirty="0"/>
              <a:t>– imee tehokkaasti kosteutta ja hajuja</a:t>
            </a:r>
          </a:p>
          <a:p>
            <a:pPr>
              <a:defRPr/>
            </a:pPr>
            <a:r>
              <a:rPr lang="fi-FI" sz="4400" dirty="0"/>
              <a:t>k</a:t>
            </a:r>
            <a:r>
              <a:rPr lang="fi-FI" sz="4400" dirty="0" smtClean="0"/>
              <a:t>uorike </a:t>
            </a:r>
            <a:r>
              <a:rPr lang="fi-FI" sz="4400" dirty="0"/>
              <a:t>= kuivattua, murskattua havupuun kuorta</a:t>
            </a:r>
          </a:p>
          <a:p>
            <a:pPr>
              <a:defRPr/>
            </a:pPr>
            <a:r>
              <a:rPr lang="fi-FI" sz="4400" dirty="0"/>
              <a:t>v</a:t>
            </a:r>
            <a:r>
              <a:rPr lang="fi-FI" sz="4400" dirty="0" smtClean="0"/>
              <a:t>anha </a:t>
            </a:r>
            <a:r>
              <a:rPr lang="fi-FI" sz="4400" dirty="0"/>
              <a:t>komposti </a:t>
            </a:r>
          </a:p>
          <a:p>
            <a:endParaRPr lang="fi-FI" dirty="0"/>
          </a:p>
        </p:txBody>
      </p:sp>
      <p:sp>
        <p:nvSpPr>
          <p:cNvPr id="4" name="Päivämäärän paikkamerkki 3"/>
          <p:cNvSpPr>
            <a:spLocks noGrp="1"/>
          </p:cNvSpPr>
          <p:nvPr>
            <p:ph type="dt" sz="half" idx="10"/>
          </p:nvPr>
        </p:nvSpPr>
        <p:spPr>
          <a:xfrm>
            <a:off x="5405258" y="6041363"/>
            <a:ext cx="1039418" cy="365125"/>
          </a:xfrm>
        </p:spPr>
        <p:txBody>
          <a:bodyPr/>
          <a:lstStyle/>
          <a:p>
            <a:fld id="{F584ADE8-B463-4C3F-B78F-54DD66B32C2B}"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72</a:t>
            </a:fld>
            <a:endParaRPr lang="fi-FI"/>
          </a:p>
        </p:txBody>
      </p:sp>
    </p:spTree>
    <p:extLst>
      <p:ext uri="{BB962C8B-B14F-4D97-AF65-F5344CB8AC3E}">
        <p14:creationId xmlns:p14="http://schemas.microsoft.com/office/powerpoint/2010/main" val="1751195514"/>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smtClean="0"/>
              <a:t>Kompostin hoitaminen</a:t>
            </a:r>
            <a:endParaRPr lang="fi-FI" sz="5400" b="1" dirty="0"/>
          </a:p>
        </p:txBody>
      </p:sp>
      <p:sp>
        <p:nvSpPr>
          <p:cNvPr id="3" name="Sisällön paikkamerkki 2"/>
          <p:cNvSpPr>
            <a:spLocks noGrp="1"/>
          </p:cNvSpPr>
          <p:nvPr>
            <p:ph idx="1"/>
          </p:nvPr>
        </p:nvSpPr>
        <p:spPr>
          <a:xfrm>
            <a:off x="457200" y="2204864"/>
            <a:ext cx="8363272" cy="3921299"/>
          </a:xfrm>
        </p:spPr>
        <p:txBody>
          <a:bodyPr>
            <a:normAutofit/>
          </a:bodyPr>
          <a:lstStyle/>
          <a:p>
            <a:endParaRPr lang="fi-FI" sz="4000" dirty="0" smtClean="0"/>
          </a:p>
          <a:p>
            <a:r>
              <a:rPr lang="fi-FI" sz="3600" dirty="0"/>
              <a:t>l</a:t>
            </a:r>
            <a:r>
              <a:rPr lang="fi-FI" sz="3600" dirty="0" smtClean="0"/>
              <a:t>isää biojätteen päälle aina kuiviketta</a:t>
            </a:r>
          </a:p>
          <a:p>
            <a:r>
              <a:rPr lang="fi-FI" sz="3600" dirty="0"/>
              <a:t>s</a:t>
            </a:r>
            <a:r>
              <a:rPr lang="fi-FI" sz="3600" dirty="0" smtClean="0"/>
              <a:t>ekoita kompostia</a:t>
            </a:r>
          </a:p>
          <a:p>
            <a:r>
              <a:rPr lang="fi-FI" sz="3600" dirty="0"/>
              <a:t>b</a:t>
            </a:r>
            <a:r>
              <a:rPr lang="fi-FI" sz="3600" dirty="0" smtClean="0"/>
              <a:t>iojätteen kompostoituminen kestää 1-2 vuotta </a:t>
            </a:r>
          </a:p>
          <a:p>
            <a:endParaRPr lang="fi-FI" sz="3600" dirty="0"/>
          </a:p>
        </p:txBody>
      </p:sp>
      <p:sp>
        <p:nvSpPr>
          <p:cNvPr id="4" name="Päivämäärän paikkamerkki 3"/>
          <p:cNvSpPr>
            <a:spLocks noGrp="1"/>
          </p:cNvSpPr>
          <p:nvPr>
            <p:ph type="dt" sz="half" idx="10"/>
          </p:nvPr>
        </p:nvSpPr>
        <p:spPr>
          <a:xfrm>
            <a:off x="5405258" y="6041363"/>
            <a:ext cx="1039418" cy="365125"/>
          </a:xfrm>
        </p:spPr>
        <p:txBody>
          <a:bodyPr/>
          <a:lstStyle/>
          <a:p>
            <a:fld id="{401525DD-78BA-49CE-926B-BABD4A969657}"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73</a:t>
            </a:fld>
            <a:endParaRPr lang="fi-FI"/>
          </a:p>
        </p:txBody>
      </p:sp>
    </p:spTree>
    <p:extLst>
      <p:ext uri="{BB962C8B-B14F-4D97-AF65-F5344CB8AC3E}">
        <p14:creationId xmlns:p14="http://schemas.microsoft.com/office/powerpoint/2010/main" val="873067491"/>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3568" y="1484784"/>
            <a:ext cx="5472608" cy="2566052"/>
          </a:xfrm>
        </p:spPr>
        <p:txBody>
          <a:bodyPr>
            <a:normAutofit/>
          </a:bodyPr>
          <a:lstStyle/>
          <a:p>
            <a:r>
              <a:rPr lang="fi-FI" sz="5400" b="1" dirty="0" err="1" smtClean="0"/>
              <a:t>Työhyvinvointi</a:t>
            </a:r>
            <a:r>
              <a:rPr lang="fi-FI" sz="5400" b="1" dirty="0" smtClean="0"/>
              <a:t> maatilalla</a:t>
            </a:r>
            <a:endParaRPr lang="fi-FI" sz="5400" b="1" dirty="0"/>
          </a:p>
        </p:txBody>
      </p:sp>
      <p:sp>
        <p:nvSpPr>
          <p:cNvPr id="3" name="Päivämäärän paikkamerkki 2"/>
          <p:cNvSpPr>
            <a:spLocks noGrp="1"/>
          </p:cNvSpPr>
          <p:nvPr>
            <p:ph type="dt" sz="half" idx="10"/>
          </p:nvPr>
        </p:nvSpPr>
        <p:spPr>
          <a:xfrm>
            <a:off x="5405258" y="6041363"/>
            <a:ext cx="1398990" cy="365125"/>
          </a:xfrm>
        </p:spPr>
        <p:txBody>
          <a:bodyPr/>
          <a:lstStyle/>
          <a:p>
            <a:fld id="{5EE21554-92A6-42C7-BB99-6376DD9DE3EA}"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74</a:t>
            </a:fld>
            <a:endParaRPr lang="fi-FI"/>
          </a:p>
        </p:txBody>
      </p:sp>
    </p:spTree>
    <p:extLst>
      <p:ext uri="{BB962C8B-B14F-4D97-AF65-F5344CB8AC3E}">
        <p14:creationId xmlns:p14="http://schemas.microsoft.com/office/powerpoint/2010/main" val="25163522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err="1" smtClean="0"/>
              <a:t>Työhyvinvointiin</a:t>
            </a:r>
            <a:r>
              <a:rPr lang="fi-FI" sz="5400" b="1" dirty="0" smtClean="0"/>
              <a:t> kuuluu </a:t>
            </a:r>
            <a:endParaRPr lang="fi-FI" sz="5400" b="1" dirty="0"/>
          </a:p>
        </p:txBody>
      </p:sp>
      <p:sp>
        <p:nvSpPr>
          <p:cNvPr id="3" name="Sisällön paikkamerkki 2"/>
          <p:cNvSpPr>
            <a:spLocks noGrp="1"/>
          </p:cNvSpPr>
          <p:nvPr>
            <p:ph idx="1"/>
          </p:nvPr>
        </p:nvSpPr>
        <p:spPr/>
        <p:txBody>
          <a:bodyPr/>
          <a:lstStyle/>
          <a:p>
            <a:pPr marL="0" lvl="0" indent="0">
              <a:buNone/>
            </a:pPr>
            <a:endParaRPr lang="fi-FI" sz="4400" dirty="0" smtClean="0"/>
          </a:p>
          <a:p>
            <a:pPr lvl="0"/>
            <a:r>
              <a:rPr lang="fi-FI" sz="4400" dirty="0"/>
              <a:t>t</a:t>
            </a:r>
            <a:r>
              <a:rPr lang="fi-FI" sz="4400" dirty="0" smtClean="0"/>
              <a:t>yöntekijän  terveys</a:t>
            </a:r>
          </a:p>
          <a:p>
            <a:r>
              <a:rPr lang="fi-FI" sz="4400" dirty="0"/>
              <a:t>t</a:t>
            </a:r>
            <a:r>
              <a:rPr lang="fi-FI" sz="4400" dirty="0" smtClean="0"/>
              <a:t>yöntekijän  turvallisuus </a:t>
            </a:r>
            <a:endParaRPr lang="fi-FI" sz="4400" dirty="0"/>
          </a:p>
          <a:p>
            <a:pPr lvl="0"/>
            <a:r>
              <a:rPr lang="fi-FI" sz="4400" dirty="0"/>
              <a:t>t</a:t>
            </a:r>
            <a:r>
              <a:rPr lang="fi-FI" sz="4400" dirty="0" smtClean="0"/>
              <a:t>yössä jaksaminen</a:t>
            </a:r>
            <a:endParaRPr lang="fi-FI" sz="4400" dirty="0"/>
          </a:p>
          <a:p>
            <a:pPr marL="0" lvl="0" indent="0">
              <a:buNone/>
            </a:pPr>
            <a:endParaRPr lang="fi-FI" dirty="0">
              <a:solidFill>
                <a:schemeClr val="accent3"/>
              </a:solidFill>
            </a:endParaRPr>
          </a:p>
        </p:txBody>
      </p:sp>
      <p:sp>
        <p:nvSpPr>
          <p:cNvPr id="4" name="Päivämäärän paikkamerkki 3"/>
          <p:cNvSpPr>
            <a:spLocks noGrp="1"/>
          </p:cNvSpPr>
          <p:nvPr>
            <p:ph type="dt" sz="half" idx="10"/>
          </p:nvPr>
        </p:nvSpPr>
        <p:spPr>
          <a:xfrm>
            <a:off x="5405258" y="6041363"/>
            <a:ext cx="1254974" cy="365125"/>
          </a:xfrm>
        </p:spPr>
        <p:txBody>
          <a:bodyPr/>
          <a:lstStyle/>
          <a:p>
            <a:fld id="{242DE3E3-233C-4153-BA21-E184BE024BDF}"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75</a:t>
            </a:fld>
            <a:endParaRPr lang="fi-FI"/>
          </a:p>
        </p:txBody>
      </p:sp>
    </p:spTree>
    <p:extLst>
      <p:ext uri="{BB962C8B-B14F-4D97-AF65-F5344CB8AC3E}">
        <p14:creationId xmlns:p14="http://schemas.microsoft.com/office/powerpoint/2010/main" val="42178860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Työturvallisuus</a:t>
            </a:r>
            <a:endParaRPr lang="fi-FI" sz="5400" b="1" dirty="0"/>
          </a:p>
        </p:txBody>
      </p:sp>
      <p:sp>
        <p:nvSpPr>
          <p:cNvPr id="3" name="Sisällön paikkamerkki 2"/>
          <p:cNvSpPr>
            <a:spLocks noGrp="1"/>
          </p:cNvSpPr>
          <p:nvPr>
            <p:ph idx="1"/>
          </p:nvPr>
        </p:nvSpPr>
        <p:spPr>
          <a:xfrm>
            <a:off x="457200" y="1600200"/>
            <a:ext cx="8229600" cy="4637112"/>
          </a:xfrm>
        </p:spPr>
        <p:txBody>
          <a:bodyPr>
            <a:normAutofit fontScale="47500" lnSpcReduction="20000"/>
          </a:bodyPr>
          <a:lstStyle/>
          <a:p>
            <a:pPr marL="0" indent="0">
              <a:buNone/>
            </a:pPr>
            <a:endParaRPr lang="fi-FI" sz="13500" dirty="0" smtClean="0"/>
          </a:p>
          <a:p>
            <a:pPr marL="0" indent="0">
              <a:buNone/>
            </a:pPr>
            <a:r>
              <a:rPr lang="fi-FI" sz="10100" dirty="0" smtClean="0"/>
              <a:t>Maatilalla tehdään monenlaisia töitä.</a:t>
            </a:r>
          </a:p>
          <a:p>
            <a:pPr marL="0" indent="0">
              <a:buNone/>
            </a:pPr>
            <a:r>
              <a:rPr lang="fi-FI" sz="10100" dirty="0" smtClean="0"/>
              <a:t>Maatalous on ala, jossa sattuu paljon tapaturmia.</a:t>
            </a:r>
            <a:endParaRPr lang="fi-FI" sz="10100" b="1" dirty="0" smtClean="0"/>
          </a:p>
          <a:p>
            <a:pPr marL="0" indent="0">
              <a:buNone/>
            </a:pPr>
            <a:endParaRPr lang="fi-FI" sz="13500" b="1" dirty="0"/>
          </a:p>
          <a:p>
            <a:pPr marL="0" indent="0">
              <a:buNone/>
            </a:pPr>
            <a:endParaRPr lang="fi-FI" sz="2000" b="1" dirty="0" smtClean="0"/>
          </a:p>
          <a:p>
            <a:pPr marL="0" indent="0">
              <a:buNone/>
            </a:pPr>
            <a:endParaRPr lang="fi-FI" sz="2000" b="1" dirty="0" smtClean="0"/>
          </a:p>
          <a:p>
            <a:pPr marL="0" indent="0">
              <a:buNone/>
            </a:pPr>
            <a:endParaRPr lang="fi-FI" sz="2000" b="1" dirty="0"/>
          </a:p>
          <a:p>
            <a:pPr marL="0" indent="0">
              <a:buNone/>
            </a:pPr>
            <a:endParaRPr lang="fi-FI" sz="6200" dirty="0">
              <a:solidFill>
                <a:schemeClr val="accent6">
                  <a:lumMod val="50000"/>
                </a:schemeClr>
              </a:solidFill>
            </a:endParaRPr>
          </a:p>
        </p:txBody>
      </p:sp>
      <p:sp>
        <p:nvSpPr>
          <p:cNvPr id="4" name="Päivämäärän paikkamerkki 3"/>
          <p:cNvSpPr>
            <a:spLocks noGrp="1"/>
          </p:cNvSpPr>
          <p:nvPr>
            <p:ph type="dt" sz="half" idx="10"/>
          </p:nvPr>
        </p:nvSpPr>
        <p:spPr>
          <a:xfrm>
            <a:off x="5405258" y="6041363"/>
            <a:ext cx="894934" cy="365125"/>
          </a:xfrm>
        </p:spPr>
        <p:txBody>
          <a:bodyPr/>
          <a:lstStyle/>
          <a:p>
            <a:fld id="{894761DB-71EE-4C06-BBAC-9C7E3A544B09}"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76</a:t>
            </a:fld>
            <a:endParaRPr lang="fi-FI"/>
          </a:p>
        </p:txBody>
      </p:sp>
    </p:spTree>
    <p:extLst>
      <p:ext uri="{BB962C8B-B14F-4D97-AF65-F5344CB8AC3E}">
        <p14:creationId xmlns:p14="http://schemas.microsoft.com/office/powerpoint/2010/main" val="40189231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a:t>Voit </a:t>
            </a:r>
            <a:r>
              <a:rPr lang="fi-FI" sz="5400" b="1" dirty="0" smtClean="0"/>
              <a:t>estää </a:t>
            </a:r>
            <a:r>
              <a:rPr lang="fi-FI" sz="5400" b="1" dirty="0"/>
              <a:t>tapaturmia</a:t>
            </a:r>
          </a:p>
        </p:txBody>
      </p:sp>
      <p:sp>
        <p:nvSpPr>
          <p:cNvPr id="3" name="Sisällön paikkamerkki 2"/>
          <p:cNvSpPr>
            <a:spLocks noGrp="1"/>
          </p:cNvSpPr>
          <p:nvPr>
            <p:ph idx="1"/>
          </p:nvPr>
        </p:nvSpPr>
        <p:spPr/>
        <p:txBody>
          <a:bodyPr>
            <a:normAutofit fontScale="85000" lnSpcReduction="20000"/>
          </a:bodyPr>
          <a:lstStyle/>
          <a:p>
            <a:pPr marL="0" indent="0">
              <a:buNone/>
            </a:pPr>
            <a:endParaRPr lang="fi-FI" sz="4400" dirty="0" smtClean="0"/>
          </a:p>
          <a:p>
            <a:r>
              <a:rPr lang="fi-FI" sz="4400" dirty="0"/>
              <a:t>s</a:t>
            </a:r>
            <a:r>
              <a:rPr lang="fi-FI" sz="4400" dirty="0" smtClean="0"/>
              <a:t>uunnittele työ hyvin</a:t>
            </a:r>
          </a:p>
          <a:p>
            <a:r>
              <a:rPr lang="fi-FI" sz="4400" dirty="0"/>
              <a:t>k</a:t>
            </a:r>
            <a:r>
              <a:rPr lang="fi-FI" sz="4400" dirty="0" smtClean="0"/>
              <a:t>äytä suojaimia</a:t>
            </a:r>
          </a:p>
          <a:p>
            <a:r>
              <a:rPr lang="fi-FI" sz="4400" dirty="0"/>
              <a:t>p</a:t>
            </a:r>
            <a:r>
              <a:rPr lang="fi-FI" sz="4400" dirty="0" smtClean="0"/>
              <a:t>idä työvälineet kunnossa</a:t>
            </a:r>
          </a:p>
          <a:p>
            <a:r>
              <a:rPr lang="fi-FI" sz="4400" dirty="0"/>
              <a:t>o</a:t>
            </a:r>
            <a:r>
              <a:rPr lang="fi-FI" sz="4400" dirty="0" smtClean="0"/>
              <a:t>piskele maatalousalan ammatti, osaat tehdä työt oikealla tavalla</a:t>
            </a:r>
          </a:p>
          <a:p>
            <a:pPr marL="0" indent="0">
              <a:buNone/>
            </a:pPr>
            <a:endParaRPr lang="fi-FI" sz="4400" dirty="0"/>
          </a:p>
        </p:txBody>
      </p:sp>
      <p:sp>
        <p:nvSpPr>
          <p:cNvPr id="4" name="Päivämäärän paikkamerkki 3"/>
          <p:cNvSpPr>
            <a:spLocks noGrp="1"/>
          </p:cNvSpPr>
          <p:nvPr>
            <p:ph type="dt" sz="half" idx="10"/>
          </p:nvPr>
        </p:nvSpPr>
        <p:spPr>
          <a:xfrm>
            <a:off x="5405258" y="6041363"/>
            <a:ext cx="894934" cy="365125"/>
          </a:xfrm>
        </p:spPr>
        <p:txBody>
          <a:bodyPr/>
          <a:lstStyle/>
          <a:p>
            <a:fld id="{638F8697-8538-448C-A838-F45E20E0C17A}"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77</a:t>
            </a:fld>
            <a:endParaRPr lang="fi-FI"/>
          </a:p>
        </p:txBody>
      </p:sp>
    </p:spTree>
    <p:extLst>
      <p:ext uri="{BB962C8B-B14F-4D97-AF65-F5344CB8AC3E}">
        <p14:creationId xmlns:p14="http://schemas.microsoft.com/office/powerpoint/2010/main" val="28786524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LUVA\Materiaali\Kuvat\2011\2011-10-04 Vasikkalassa\SAM_0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000" y="459000"/>
            <a:ext cx="7920000" cy="59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3347864" y="5517232"/>
            <a:ext cx="5184135" cy="830997"/>
          </a:xfrm>
          <a:prstGeom prst="rect">
            <a:avLst/>
          </a:prstGeom>
          <a:solidFill>
            <a:schemeClr val="accent1">
              <a:lumMod val="60000"/>
              <a:lumOff val="40000"/>
            </a:schemeClr>
          </a:solidFill>
        </p:spPr>
        <p:txBody>
          <a:bodyPr wrap="square" rtlCol="0">
            <a:spAutoFit/>
          </a:bodyPr>
          <a:lstStyle/>
          <a:p>
            <a:r>
              <a:rPr lang="fi-FI" sz="2400" b="1" dirty="0" smtClean="0"/>
              <a:t>Muista hygienia ja työturvallisuus.</a:t>
            </a:r>
          </a:p>
          <a:p>
            <a:r>
              <a:rPr lang="fi-FI" sz="2400" b="1" dirty="0" smtClean="0"/>
              <a:t>Älä käytä koruja, kun olet työssä</a:t>
            </a:r>
            <a:endParaRPr lang="fi-FI" sz="2400" b="1" dirty="0"/>
          </a:p>
        </p:txBody>
      </p:sp>
      <p:sp>
        <p:nvSpPr>
          <p:cNvPr id="3" name="Päivämäärän paikkamerkki 2"/>
          <p:cNvSpPr>
            <a:spLocks noGrp="1"/>
          </p:cNvSpPr>
          <p:nvPr>
            <p:ph type="dt" sz="half" idx="10"/>
          </p:nvPr>
        </p:nvSpPr>
        <p:spPr/>
        <p:txBody>
          <a:bodyPr/>
          <a:lstStyle/>
          <a:p>
            <a:fld id="{E3A93E93-93BD-44A6-AF13-A6C572951A62}"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78</a:t>
            </a:fld>
            <a:endParaRPr lang="fi-FI"/>
          </a:p>
        </p:txBody>
      </p:sp>
    </p:spTree>
    <p:extLst>
      <p:ext uri="{BB962C8B-B14F-4D97-AF65-F5344CB8AC3E}">
        <p14:creationId xmlns:p14="http://schemas.microsoft.com/office/powerpoint/2010/main" val="3491903477"/>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gn="l"/>
            <a:r>
              <a:rPr lang="fi-FI" sz="5400" b="1" dirty="0" smtClean="0"/>
              <a:t>Suojaimet</a:t>
            </a:r>
            <a:endParaRPr lang="fi-FI" sz="5400" b="1" dirty="0"/>
          </a:p>
        </p:txBody>
      </p:sp>
      <p:sp>
        <p:nvSpPr>
          <p:cNvPr id="3" name="Sisällön paikkamerkki 2"/>
          <p:cNvSpPr>
            <a:spLocks noGrp="1"/>
          </p:cNvSpPr>
          <p:nvPr>
            <p:ph idx="1"/>
          </p:nvPr>
        </p:nvSpPr>
        <p:spPr>
          <a:xfrm>
            <a:off x="457200" y="1600200"/>
            <a:ext cx="8229600" cy="4637112"/>
          </a:xfrm>
        </p:spPr>
        <p:txBody>
          <a:bodyPr>
            <a:normAutofit/>
          </a:bodyPr>
          <a:lstStyle/>
          <a:p>
            <a:endParaRPr lang="fi-FI" sz="4400" dirty="0" smtClean="0"/>
          </a:p>
          <a:p>
            <a:r>
              <a:rPr lang="fi-FI" sz="4400" dirty="0"/>
              <a:t>k</a:t>
            </a:r>
            <a:r>
              <a:rPr lang="fi-FI" sz="4400" dirty="0" smtClean="0"/>
              <a:t>uulosuojain </a:t>
            </a:r>
          </a:p>
          <a:p>
            <a:r>
              <a:rPr lang="fi-FI" sz="4400" dirty="0"/>
              <a:t>k</a:t>
            </a:r>
            <a:r>
              <a:rPr lang="fi-FI" sz="4400" dirty="0" smtClean="0"/>
              <a:t>asvosuojain</a:t>
            </a:r>
          </a:p>
          <a:p>
            <a:r>
              <a:rPr lang="fi-FI" sz="4400" dirty="0"/>
              <a:t>t</a:t>
            </a:r>
            <a:r>
              <a:rPr lang="fi-FI" sz="4400" dirty="0" smtClean="0"/>
              <a:t>urvakengät</a:t>
            </a:r>
          </a:p>
          <a:p>
            <a:r>
              <a:rPr lang="fi-FI" sz="4400" dirty="0"/>
              <a:t>s</a:t>
            </a:r>
            <a:r>
              <a:rPr lang="fi-FI" sz="4400" dirty="0" smtClean="0"/>
              <a:t>uojakäsineet</a:t>
            </a:r>
          </a:p>
          <a:p>
            <a:pPr marL="0" indent="0">
              <a:buNone/>
            </a:pPr>
            <a:endParaRPr lang="fi-FI" sz="4400" dirty="0" smtClean="0">
              <a:solidFill>
                <a:srgbClr val="FF0000"/>
              </a:solidFill>
            </a:endParaRPr>
          </a:p>
          <a:p>
            <a:pPr marL="0" indent="0">
              <a:buNone/>
            </a:pPr>
            <a:endParaRPr lang="fi-FI" sz="2000" dirty="0" smtClean="0">
              <a:solidFill>
                <a:srgbClr val="FF0000"/>
              </a:solidFill>
            </a:endParaRPr>
          </a:p>
          <a:p>
            <a:pPr marL="0" indent="0">
              <a:buNone/>
            </a:pPr>
            <a:endParaRPr lang="fi-FI" sz="4400" dirty="0" smtClean="0">
              <a:solidFill>
                <a:srgbClr val="FF0000"/>
              </a:solidFill>
            </a:endParaRPr>
          </a:p>
          <a:p>
            <a:pPr marL="0" indent="0">
              <a:buNone/>
            </a:pPr>
            <a:endParaRPr lang="fi-FI" sz="4400" dirty="0"/>
          </a:p>
          <a:p>
            <a:pPr marL="0" indent="0">
              <a:buNone/>
            </a:pPr>
            <a:endParaRPr lang="fi-FI" sz="4400" dirty="0">
              <a:solidFill>
                <a:srgbClr val="FF0000"/>
              </a:solidFill>
            </a:endParaRPr>
          </a:p>
        </p:txBody>
      </p:sp>
      <p:pic>
        <p:nvPicPr>
          <p:cNvPr id="5122" name="Picture 2" descr="E:\suojaimet\IMG_17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1695" y="2996952"/>
            <a:ext cx="3600000" cy="27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570" y="436455"/>
            <a:ext cx="1762125" cy="2600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695" y="462216"/>
            <a:ext cx="1775842" cy="25745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iruutu 3"/>
          <p:cNvSpPr txBox="1"/>
          <p:nvPr/>
        </p:nvSpPr>
        <p:spPr>
          <a:xfrm>
            <a:off x="7164288" y="2852936"/>
            <a:ext cx="957313" cy="215444"/>
          </a:xfrm>
          <a:prstGeom prst="rect">
            <a:avLst/>
          </a:prstGeom>
          <a:noFill/>
        </p:spPr>
        <p:txBody>
          <a:bodyPr wrap="none" rtlCol="0">
            <a:spAutoFit/>
          </a:bodyPr>
          <a:lstStyle/>
          <a:p>
            <a:r>
              <a:rPr lang="fi-FI" sz="800" dirty="0" err="1" smtClean="0"/>
              <a:t>Shop.eurofire.fi</a:t>
            </a:r>
            <a:endParaRPr lang="fi-FI" sz="800" dirty="0"/>
          </a:p>
        </p:txBody>
      </p:sp>
      <p:sp>
        <p:nvSpPr>
          <p:cNvPr id="6" name="Tekstiruutu 5"/>
          <p:cNvSpPr txBox="1"/>
          <p:nvPr/>
        </p:nvSpPr>
        <p:spPr>
          <a:xfrm>
            <a:off x="5220072" y="2852936"/>
            <a:ext cx="1281120" cy="215444"/>
          </a:xfrm>
          <a:prstGeom prst="rect">
            <a:avLst/>
          </a:prstGeom>
          <a:noFill/>
        </p:spPr>
        <p:txBody>
          <a:bodyPr wrap="none" rtlCol="0">
            <a:spAutoFit/>
          </a:bodyPr>
          <a:lstStyle/>
          <a:p>
            <a:r>
              <a:rPr lang="fi-FI" sz="800" dirty="0" err="1" smtClean="0"/>
              <a:t>www.työkalukauppa.fi</a:t>
            </a:r>
            <a:endParaRPr lang="fi-FI" sz="800" dirty="0"/>
          </a:p>
        </p:txBody>
      </p:sp>
      <p:sp>
        <p:nvSpPr>
          <p:cNvPr id="5" name="Päivämäärän paikkamerkki 4"/>
          <p:cNvSpPr>
            <a:spLocks noGrp="1"/>
          </p:cNvSpPr>
          <p:nvPr>
            <p:ph type="dt" sz="half" idx="10"/>
          </p:nvPr>
        </p:nvSpPr>
        <p:spPr>
          <a:xfrm>
            <a:off x="5405258" y="6041363"/>
            <a:ext cx="966942" cy="365125"/>
          </a:xfrm>
        </p:spPr>
        <p:txBody>
          <a:bodyPr/>
          <a:lstStyle/>
          <a:p>
            <a:fld id="{4172B063-0E1F-4C3A-AE94-F758F961F683}" type="datetime1">
              <a:rPr lang="fi-FI" smtClean="0"/>
              <a:t>18.9.2018</a:t>
            </a:fld>
            <a:endParaRPr lang="fi-FI" dirty="0"/>
          </a:p>
        </p:txBody>
      </p:sp>
      <p:sp>
        <p:nvSpPr>
          <p:cNvPr id="7" name="Dian numeron paikkamerkki 6"/>
          <p:cNvSpPr>
            <a:spLocks noGrp="1"/>
          </p:cNvSpPr>
          <p:nvPr>
            <p:ph type="sldNum" sz="quarter" idx="12"/>
          </p:nvPr>
        </p:nvSpPr>
        <p:spPr/>
        <p:txBody>
          <a:bodyPr/>
          <a:lstStyle/>
          <a:p>
            <a:fld id="{9905377E-7756-4258-9AC7-FD03FD02EF0F}" type="slidenum">
              <a:rPr lang="fi-FI" smtClean="0"/>
              <a:t>79</a:t>
            </a:fld>
            <a:endParaRPr lang="fi-FI"/>
          </a:p>
        </p:txBody>
      </p:sp>
    </p:spTree>
    <p:extLst>
      <p:ext uri="{BB962C8B-B14F-4D97-AF65-F5344CB8AC3E}">
        <p14:creationId xmlns:p14="http://schemas.microsoft.com/office/powerpoint/2010/main" val="4068547183"/>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b="1" dirty="0" smtClean="0"/>
              <a:t>Kestävä kehitys..</a:t>
            </a:r>
            <a:endParaRPr lang="fi-FI" sz="5400" b="1" dirty="0"/>
          </a:p>
        </p:txBody>
      </p:sp>
      <p:sp>
        <p:nvSpPr>
          <p:cNvPr id="3" name="Sisällön paikkamerkki 2"/>
          <p:cNvSpPr>
            <a:spLocks noGrp="1"/>
          </p:cNvSpPr>
          <p:nvPr>
            <p:ph idx="1"/>
          </p:nvPr>
        </p:nvSpPr>
        <p:spPr/>
        <p:txBody>
          <a:bodyPr>
            <a:normAutofit fontScale="92500" lnSpcReduction="10000"/>
          </a:bodyPr>
          <a:lstStyle/>
          <a:p>
            <a:pPr marL="0" indent="0" algn="ctr">
              <a:buNone/>
            </a:pPr>
            <a:r>
              <a:rPr lang="fi-FI" sz="5400" dirty="0" smtClean="0"/>
              <a:t>...on toisen ihmisen kunnioittamista.</a:t>
            </a:r>
          </a:p>
          <a:p>
            <a:pPr>
              <a:buFontTx/>
              <a:buChar char="-"/>
            </a:pPr>
            <a:r>
              <a:rPr lang="fi-FI" sz="3000" dirty="0" smtClean="0"/>
              <a:t>Olet hänelle ystävällinen, vaikka hän on erilainen, tai ajattelee asioista eri tavalla kuin sinä.</a:t>
            </a:r>
          </a:p>
          <a:p>
            <a:pPr marL="0" indent="0">
              <a:buNone/>
            </a:pPr>
            <a:endParaRPr lang="fi-FI" sz="3000" dirty="0" smtClean="0"/>
          </a:p>
          <a:p>
            <a:pPr marL="0" indent="0" algn="ctr">
              <a:buNone/>
            </a:pPr>
            <a:r>
              <a:rPr lang="fi-FI" sz="3000" b="1" dirty="0" smtClean="0">
                <a:solidFill>
                  <a:schemeClr val="accent6">
                    <a:lumMod val="75000"/>
                  </a:schemeClr>
                </a:solidFill>
              </a:rPr>
              <a:t> </a:t>
            </a:r>
            <a:r>
              <a:rPr lang="fi-FI" sz="3500" b="1" dirty="0" smtClean="0">
                <a:solidFill>
                  <a:schemeClr val="accent6">
                    <a:lumMod val="50000"/>
                  </a:schemeClr>
                </a:solidFill>
              </a:rPr>
              <a:t>Sosiaalinen kestävä kehitys</a:t>
            </a:r>
            <a:endParaRPr lang="fi-FI" sz="3500" b="1" dirty="0">
              <a:solidFill>
                <a:schemeClr val="accent6">
                  <a:lumMod val="50000"/>
                </a:schemeClr>
              </a:solidFill>
            </a:endParaRPr>
          </a:p>
        </p:txBody>
      </p:sp>
      <p:sp>
        <p:nvSpPr>
          <p:cNvPr id="4" name="Päivämäärän paikkamerkki 3"/>
          <p:cNvSpPr>
            <a:spLocks noGrp="1"/>
          </p:cNvSpPr>
          <p:nvPr>
            <p:ph type="dt" sz="half" idx="10"/>
          </p:nvPr>
        </p:nvSpPr>
        <p:spPr>
          <a:xfrm>
            <a:off x="5220072" y="6041363"/>
            <a:ext cx="869318" cy="365125"/>
          </a:xfrm>
        </p:spPr>
        <p:txBody>
          <a:bodyPr/>
          <a:lstStyle/>
          <a:p>
            <a:fld id="{595DCA17-3D8C-49EE-91CB-67A610693570}" type="datetime1">
              <a:rPr lang="fi-FI" smtClean="0"/>
              <a:t>18.9.2018</a:t>
            </a:fld>
            <a:endParaRPr lang="fi-FI"/>
          </a:p>
        </p:txBody>
      </p:sp>
      <p:sp>
        <p:nvSpPr>
          <p:cNvPr id="5" name="Dian numeron paikkamerkki 4"/>
          <p:cNvSpPr>
            <a:spLocks noGrp="1"/>
          </p:cNvSpPr>
          <p:nvPr>
            <p:ph type="sldNum" sz="quarter" idx="12"/>
          </p:nvPr>
        </p:nvSpPr>
        <p:spPr/>
        <p:txBody>
          <a:bodyPr/>
          <a:lstStyle/>
          <a:p>
            <a:fld id="{9905377E-7756-4258-9AC7-FD03FD02EF0F}" type="slidenum">
              <a:rPr lang="fi-FI" smtClean="0"/>
              <a:t>8</a:t>
            </a:fld>
            <a:endParaRPr lang="fi-FI"/>
          </a:p>
        </p:txBody>
      </p:sp>
    </p:spTree>
    <p:extLst>
      <p:ext uri="{BB962C8B-B14F-4D97-AF65-F5344CB8AC3E}">
        <p14:creationId xmlns:p14="http://schemas.microsoft.com/office/powerpoint/2010/main" val="266987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5" y="0"/>
            <a:ext cx="6489768" cy="1930400"/>
          </a:xfrm>
        </p:spPr>
        <p:txBody>
          <a:bodyPr>
            <a:normAutofit/>
          </a:bodyPr>
          <a:lstStyle/>
          <a:p>
            <a:pPr algn="l"/>
            <a:r>
              <a:rPr lang="fi-FI" sz="5400" b="1" dirty="0" smtClean="0"/>
              <a:t>Maatilalla melua aiheuttaa</a:t>
            </a:r>
            <a:r>
              <a:rPr lang="fi-FI" sz="4800" b="1" dirty="0" smtClean="0"/>
              <a:t> </a:t>
            </a:r>
            <a:endParaRPr lang="fi-FI" sz="4800" b="1" dirty="0"/>
          </a:p>
        </p:txBody>
      </p:sp>
      <p:sp>
        <p:nvSpPr>
          <p:cNvPr id="3" name="Sisällön paikkamerkki 2"/>
          <p:cNvSpPr>
            <a:spLocks noGrp="1"/>
          </p:cNvSpPr>
          <p:nvPr>
            <p:ph idx="1"/>
          </p:nvPr>
        </p:nvSpPr>
        <p:spPr>
          <a:xfrm>
            <a:off x="467544" y="2060848"/>
            <a:ext cx="8229600" cy="4536504"/>
          </a:xfrm>
        </p:spPr>
        <p:txBody>
          <a:bodyPr>
            <a:noAutofit/>
          </a:bodyPr>
          <a:lstStyle/>
          <a:p>
            <a:r>
              <a:rPr lang="fi-FI" sz="4000" dirty="0"/>
              <a:t>m</a:t>
            </a:r>
            <a:r>
              <a:rPr lang="fi-FI" sz="4000" dirty="0" smtClean="0"/>
              <a:t>aatilan koneet</a:t>
            </a:r>
          </a:p>
          <a:p>
            <a:r>
              <a:rPr lang="fi-FI" sz="4000" dirty="0" smtClean="0"/>
              <a:t>eläimet</a:t>
            </a:r>
          </a:p>
          <a:p>
            <a:r>
              <a:rPr lang="fi-FI" sz="4000" dirty="0" smtClean="0"/>
              <a:t>aitarakenteet  (kolina)</a:t>
            </a:r>
          </a:p>
          <a:p>
            <a:r>
              <a:rPr lang="fi-FI" sz="4000" dirty="0" smtClean="0"/>
              <a:t>ilmastointi</a:t>
            </a:r>
          </a:p>
          <a:p>
            <a:r>
              <a:rPr lang="fi-FI" sz="4000" dirty="0"/>
              <a:t>r</a:t>
            </a:r>
            <a:r>
              <a:rPr lang="fi-FI" sz="4000" dirty="0" smtClean="0"/>
              <a:t>uokintalaitteet</a:t>
            </a:r>
          </a:p>
          <a:p>
            <a:r>
              <a:rPr lang="fi-FI" sz="4000" dirty="0"/>
              <a:t>p</a:t>
            </a:r>
            <a:r>
              <a:rPr lang="fi-FI" sz="4000" dirty="0" smtClean="0"/>
              <a:t>esurit</a:t>
            </a:r>
          </a:p>
          <a:p>
            <a:pPr marL="0" indent="0">
              <a:buNone/>
            </a:pPr>
            <a:endParaRPr lang="fi-FI" sz="3600" dirty="0" smtClean="0"/>
          </a:p>
          <a:p>
            <a:pPr marL="0" indent="0">
              <a:buNone/>
            </a:pPr>
            <a:endParaRPr lang="fi-FI"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770" y="4131686"/>
            <a:ext cx="3635085" cy="27263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874" y="965200"/>
            <a:ext cx="3707904"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äivämäärän paikkamerkki 3"/>
          <p:cNvSpPr>
            <a:spLocks noGrp="1"/>
          </p:cNvSpPr>
          <p:nvPr>
            <p:ph type="dt" sz="half" idx="10"/>
          </p:nvPr>
        </p:nvSpPr>
        <p:spPr>
          <a:xfrm>
            <a:off x="5405258" y="6041363"/>
            <a:ext cx="1110958" cy="365125"/>
          </a:xfrm>
        </p:spPr>
        <p:txBody>
          <a:bodyPr/>
          <a:lstStyle/>
          <a:p>
            <a:fld id="{0E566315-A7AD-42D0-A113-96E2700E446F}"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80</a:t>
            </a:fld>
            <a:endParaRPr lang="fi-FI"/>
          </a:p>
        </p:txBody>
      </p:sp>
    </p:spTree>
    <p:extLst>
      <p:ext uri="{BB962C8B-B14F-4D97-AF65-F5344CB8AC3E}">
        <p14:creationId xmlns:p14="http://schemas.microsoft.com/office/powerpoint/2010/main" val="131136797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791039" y="692696"/>
            <a:ext cx="5797185" cy="2376264"/>
          </a:xfrm>
        </p:spPr>
        <p:txBody>
          <a:bodyPr>
            <a:noAutofit/>
          </a:bodyPr>
          <a:lstStyle/>
          <a:p>
            <a:r>
              <a:rPr lang="fi-FI" sz="6000" b="1" dirty="0" smtClean="0"/>
              <a:t>Maatilan piha ja ympäristö</a:t>
            </a:r>
            <a:endParaRPr lang="fi-FI" sz="6000" b="1"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991" y="3909180"/>
            <a:ext cx="2261339" cy="190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iruutu 3"/>
          <p:cNvSpPr txBox="1"/>
          <p:nvPr/>
        </p:nvSpPr>
        <p:spPr>
          <a:xfrm>
            <a:off x="3667691" y="5602416"/>
            <a:ext cx="1063112" cy="215444"/>
          </a:xfrm>
          <a:prstGeom prst="rect">
            <a:avLst/>
          </a:prstGeom>
          <a:noFill/>
        </p:spPr>
        <p:txBody>
          <a:bodyPr wrap="none" rtlCol="0">
            <a:spAutoFit/>
          </a:bodyPr>
          <a:lstStyle/>
          <a:p>
            <a:r>
              <a:rPr lang="fi-FI" sz="800" dirty="0" err="1" smtClean="0"/>
              <a:t>Finlit.fi/J.Seppovaara</a:t>
            </a:r>
            <a:endParaRPr lang="fi-FI" sz="800"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892948"/>
            <a:ext cx="2877639" cy="190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39" y="3882788"/>
            <a:ext cx="1908000" cy="190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iruutu 4"/>
          <p:cNvSpPr txBox="1"/>
          <p:nvPr/>
        </p:nvSpPr>
        <p:spPr>
          <a:xfrm>
            <a:off x="3851920" y="5525472"/>
            <a:ext cx="1039067" cy="215444"/>
          </a:xfrm>
          <a:prstGeom prst="rect">
            <a:avLst/>
          </a:prstGeom>
          <a:noFill/>
        </p:spPr>
        <p:txBody>
          <a:bodyPr wrap="none" rtlCol="0">
            <a:spAutoFit/>
          </a:bodyPr>
          <a:lstStyle/>
          <a:p>
            <a:r>
              <a:rPr lang="fi-FI" sz="800" dirty="0" err="1" smtClean="0"/>
              <a:t>www.paimionrasti.fi</a:t>
            </a:r>
            <a:endParaRPr lang="fi-FI" sz="800" dirty="0"/>
          </a:p>
        </p:txBody>
      </p:sp>
      <p:sp>
        <p:nvSpPr>
          <p:cNvPr id="6" name="Tekstiruutu 5"/>
          <p:cNvSpPr txBox="1"/>
          <p:nvPr/>
        </p:nvSpPr>
        <p:spPr>
          <a:xfrm>
            <a:off x="1745039" y="5507156"/>
            <a:ext cx="731290" cy="215444"/>
          </a:xfrm>
          <a:prstGeom prst="rect">
            <a:avLst/>
          </a:prstGeom>
          <a:noFill/>
        </p:spPr>
        <p:txBody>
          <a:bodyPr wrap="none" rtlCol="0">
            <a:spAutoFit/>
          </a:bodyPr>
          <a:lstStyle/>
          <a:p>
            <a:r>
              <a:rPr lang="fi-FI" sz="800" dirty="0" err="1"/>
              <a:t>n</a:t>
            </a:r>
            <a:r>
              <a:rPr lang="fi-FI" sz="800" dirty="0" err="1" smtClean="0"/>
              <a:t>ews.mmmfi</a:t>
            </a:r>
            <a:endParaRPr lang="fi-FI" sz="800" dirty="0"/>
          </a:p>
        </p:txBody>
      </p:sp>
      <p:sp>
        <p:nvSpPr>
          <p:cNvPr id="7" name="Tekstiruutu 6"/>
          <p:cNvSpPr txBox="1"/>
          <p:nvPr/>
        </p:nvSpPr>
        <p:spPr>
          <a:xfrm>
            <a:off x="6588224" y="5507156"/>
            <a:ext cx="697627" cy="215444"/>
          </a:xfrm>
          <a:prstGeom prst="rect">
            <a:avLst/>
          </a:prstGeom>
          <a:noFill/>
        </p:spPr>
        <p:txBody>
          <a:bodyPr wrap="none" rtlCol="0">
            <a:spAutoFit/>
          </a:bodyPr>
          <a:lstStyle/>
          <a:p>
            <a:r>
              <a:rPr lang="fi-FI" sz="800" dirty="0" err="1"/>
              <a:t>k</a:t>
            </a:r>
            <a:r>
              <a:rPr lang="fi-FI" sz="800" dirty="0" err="1" smtClean="0"/>
              <a:t>irjat.finlit.fi</a:t>
            </a:r>
            <a:endParaRPr lang="fi-FI" sz="800" dirty="0"/>
          </a:p>
        </p:txBody>
      </p:sp>
      <p:sp>
        <p:nvSpPr>
          <p:cNvPr id="3" name="Päivämäärän paikkamerkki 2"/>
          <p:cNvSpPr>
            <a:spLocks noGrp="1"/>
          </p:cNvSpPr>
          <p:nvPr>
            <p:ph type="dt" sz="half" idx="10"/>
          </p:nvPr>
        </p:nvSpPr>
        <p:spPr>
          <a:xfrm>
            <a:off x="5405258" y="6041363"/>
            <a:ext cx="966942" cy="365125"/>
          </a:xfrm>
        </p:spPr>
        <p:txBody>
          <a:bodyPr/>
          <a:lstStyle/>
          <a:p>
            <a:fld id="{8D42D220-2DA6-420B-BE05-778D9C46AB8F}" type="datetime1">
              <a:rPr lang="fi-FI" smtClean="0"/>
              <a:t>18.9.2018</a:t>
            </a:fld>
            <a:endParaRPr lang="fi-FI"/>
          </a:p>
        </p:txBody>
      </p:sp>
      <p:sp>
        <p:nvSpPr>
          <p:cNvPr id="8" name="Dian numeron paikkamerkki 7"/>
          <p:cNvSpPr>
            <a:spLocks noGrp="1"/>
          </p:cNvSpPr>
          <p:nvPr>
            <p:ph type="sldNum" sz="quarter" idx="12"/>
          </p:nvPr>
        </p:nvSpPr>
        <p:spPr/>
        <p:txBody>
          <a:bodyPr/>
          <a:lstStyle/>
          <a:p>
            <a:fld id="{9905377E-7756-4258-9AC7-FD03FD02EF0F}" type="slidenum">
              <a:rPr lang="fi-FI" smtClean="0"/>
              <a:t>81</a:t>
            </a:fld>
            <a:endParaRPr lang="fi-FI"/>
          </a:p>
        </p:txBody>
      </p:sp>
    </p:spTree>
    <p:extLst>
      <p:ext uri="{BB962C8B-B14F-4D97-AF65-F5344CB8AC3E}">
        <p14:creationId xmlns:p14="http://schemas.microsoft.com/office/powerpoint/2010/main" val="1673413548"/>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599" y="260648"/>
            <a:ext cx="6698705" cy="2304256"/>
          </a:xfrm>
        </p:spPr>
        <p:txBody>
          <a:bodyPr>
            <a:normAutofit fontScale="90000"/>
          </a:bodyPr>
          <a:lstStyle/>
          <a:p>
            <a:pPr algn="l"/>
            <a:r>
              <a:rPr lang="fi-FI" sz="6000" b="1" dirty="0" smtClean="0"/>
              <a:t>Siisti </a:t>
            </a:r>
            <a:r>
              <a:rPr lang="fi-FI" sz="6000" b="1" dirty="0"/>
              <a:t>ja viihtyisä pihapiiri</a:t>
            </a:r>
            <a:r>
              <a:rPr lang="fi-FI" sz="6000" dirty="0"/>
              <a:t/>
            </a:r>
            <a:br>
              <a:rPr lang="fi-FI" sz="6000" dirty="0"/>
            </a:br>
            <a:endParaRPr lang="fi-FI" sz="6000" b="1" dirty="0"/>
          </a:p>
        </p:txBody>
      </p:sp>
      <p:sp>
        <p:nvSpPr>
          <p:cNvPr id="3" name="Sisällön paikkamerkki 2"/>
          <p:cNvSpPr>
            <a:spLocks noGrp="1"/>
          </p:cNvSpPr>
          <p:nvPr>
            <p:ph idx="1"/>
          </p:nvPr>
        </p:nvSpPr>
        <p:spPr>
          <a:xfrm>
            <a:off x="457200" y="2060848"/>
            <a:ext cx="8229600" cy="4065315"/>
          </a:xfrm>
        </p:spPr>
        <p:txBody>
          <a:bodyPr>
            <a:normAutofit/>
          </a:bodyPr>
          <a:lstStyle/>
          <a:p>
            <a:endParaRPr lang="fi-FI" sz="4400" dirty="0" smtClean="0"/>
          </a:p>
          <a:p>
            <a:r>
              <a:rPr lang="fi-FI" sz="4400" dirty="0" smtClean="0"/>
              <a:t>älä jätä jätteitä pihaan</a:t>
            </a:r>
          </a:p>
          <a:p>
            <a:r>
              <a:rPr lang="fi-FI" sz="4400" dirty="0"/>
              <a:t>s</a:t>
            </a:r>
            <a:r>
              <a:rPr lang="fi-FI" sz="4400" dirty="0" smtClean="0"/>
              <a:t>äilytä työvälineet</a:t>
            </a:r>
          </a:p>
          <a:p>
            <a:pPr marL="0" indent="0">
              <a:buNone/>
            </a:pPr>
            <a:r>
              <a:rPr lang="fi-FI" sz="4400" dirty="0"/>
              <a:t> </a:t>
            </a:r>
            <a:r>
              <a:rPr lang="fi-FI" sz="4400" dirty="0" smtClean="0"/>
              <a:t>  järjestyksessä varastossa,</a:t>
            </a:r>
          </a:p>
          <a:p>
            <a:pPr marL="0" indent="0">
              <a:buNone/>
            </a:pPr>
            <a:r>
              <a:rPr lang="fi-FI" sz="4400" dirty="0" smtClean="0"/>
              <a:t>   omilla paikoillaan </a:t>
            </a:r>
          </a:p>
          <a:p>
            <a:pPr marL="0" indent="0">
              <a:buNone/>
            </a:pPr>
            <a:endParaRPr lang="fi-FI" sz="4400" dirty="0" smtClean="0"/>
          </a:p>
        </p:txBody>
      </p:sp>
      <p:sp>
        <p:nvSpPr>
          <p:cNvPr id="4" name="Päivämäärän paikkamerkki 3"/>
          <p:cNvSpPr>
            <a:spLocks noGrp="1"/>
          </p:cNvSpPr>
          <p:nvPr>
            <p:ph type="dt" sz="half" idx="10"/>
          </p:nvPr>
        </p:nvSpPr>
        <p:spPr>
          <a:xfrm>
            <a:off x="5405258" y="6041363"/>
            <a:ext cx="1182966" cy="365125"/>
          </a:xfrm>
        </p:spPr>
        <p:txBody>
          <a:bodyPr/>
          <a:lstStyle/>
          <a:p>
            <a:fld id="{EEF8D8CA-3A2B-4540-8519-0B50C15389EB}"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82</a:t>
            </a:fld>
            <a:endParaRPr lang="fi-FI"/>
          </a:p>
        </p:txBody>
      </p:sp>
    </p:spTree>
    <p:extLst>
      <p:ext uri="{BB962C8B-B14F-4D97-AF65-F5344CB8AC3E}">
        <p14:creationId xmlns:p14="http://schemas.microsoft.com/office/powerpoint/2010/main" val="4183559776"/>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43608" y="260647"/>
            <a:ext cx="6408712" cy="2232249"/>
          </a:xfrm>
        </p:spPr>
        <p:txBody>
          <a:bodyPr>
            <a:normAutofit fontScale="90000"/>
          </a:bodyPr>
          <a:lstStyle/>
          <a:p>
            <a:pPr algn="l"/>
            <a:r>
              <a:rPr lang="fi-FI" sz="6000" b="1" dirty="0" smtClean="0"/>
              <a:t>Hyväkuntoiset </a:t>
            </a:r>
            <a:r>
              <a:rPr lang="fi-FI" sz="6000" b="1" dirty="0"/>
              <a:t>rakennukset</a:t>
            </a:r>
            <a:r>
              <a:rPr lang="fi-FI" sz="5400" b="1" dirty="0"/>
              <a:t/>
            </a:r>
            <a:br>
              <a:rPr lang="fi-FI" sz="5400" b="1" dirty="0"/>
            </a:br>
            <a:endParaRPr lang="fi-FI" sz="5400" b="1" dirty="0"/>
          </a:p>
        </p:txBody>
      </p:sp>
      <p:sp>
        <p:nvSpPr>
          <p:cNvPr id="3" name="Sisällön paikkamerkki 2"/>
          <p:cNvSpPr>
            <a:spLocks noGrp="1"/>
          </p:cNvSpPr>
          <p:nvPr>
            <p:ph idx="1"/>
          </p:nvPr>
        </p:nvSpPr>
        <p:spPr/>
        <p:txBody>
          <a:bodyPr/>
          <a:lstStyle/>
          <a:p>
            <a:pPr marL="0" indent="0">
              <a:buNone/>
            </a:pPr>
            <a:endParaRPr lang="fi-FI" dirty="0"/>
          </a:p>
          <a:p>
            <a:r>
              <a:rPr lang="fi-FI" sz="4400" dirty="0"/>
              <a:t>p</a:t>
            </a:r>
            <a:r>
              <a:rPr lang="fi-FI" sz="4400" dirty="0" smtClean="0"/>
              <a:t>idä huoli </a:t>
            </a:r>
          </a:p>
          <a:p>
            <a:pPr marL="0" indent="0">
              <a:buNone/>
            </a:pPr>
            <a:r>
              <a:rPr lang="fi-FI" sz="4400" dirty="0" smtClean="0"/>
              <a:t>  rakennuksista</a:t>
            </a:r>
          </a:p>
          <a:p>
            <a:r>
              <a:rPr lang="fi-FI" sz="4400" dirty="0" smtClean="0"/>
              <a:t>korjaa </a:t>
            </a:r>
            <a:r>
              <a:rPr lang="fi-FI" sz="4400" dirty="0"/>
              <a:t>rakennuksia</a:t>
            </a:r>
          </a:p>
          <a:p>
            <a:pPr marL="0" indent="0">
              <a:buNone/>
            </a:pPr>
            <a:endParaRPr lang="fi-FI" dirty="0">
              <a:solidFill>
                <a:srgbClr val="FF0000"/>
              </a:solidFill>
            </a:endParaRPr>
          </a:p>
        </p:txBody>
      </p:sp>
      <p:pic>
        <p:nvPicPr>
          <p:cNvPr id="4" name="Picture 2" descr="E:\MALUKUVIA 2013\Kuva0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2492896"/>
            <a:ext cx="2587098" cy="3449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Päivämäärän paikkamerkki 4"/>
          <p:cNvSpPr>
            <a:spLocks noGrp="1"/>
          </p:cNvSpPr>
          <p:nvPr>
            <p:ph type="dt" sz="half" idx="10"/>
          </p:nvPr>
        </p:nvSpPr>
        <p:spPr>
          <a:xfrm>
            <a:off x="5405258" y="6041363"/>
            <a:ext cx="1110958" cy="365125"/>
          </a:xfrm>
        </p:spPr>
        <p:txBody>
          <a:bodyPr/>
          <a:lstStyle/>
          <a:p>
            <a:fld id="{AE4C36D5-8209-4078-80C7-389A5681E667}" type="datetime1">
              <a:rPr lang="fi-FI" smtClean="0"/>
              <a:t>18.9.2018</a:t>
            </a:fld>
            <a:endParaRPr lang="fi-FI" dirty="0"/>
          </a:p>
        </p:txBody>
      </p:sp>
      <p:sp>
        <p:nvSpPr>
          <p:cNvPr id="6" name="Dian numeron paikkamerkki 5"/>
          <p:cNvSpPr>
            <a:spLocks noGrp="1"/>
          </p:cNvSpPr>
          <p:nvPr>
            <p:ph type="sldNum" sz="quarter" idx="12"/>
          </p:nvPr>
        </p:nvSpPr>
        <p:spPr/>
        <p:txBody>
          <a:bodyPr/>
          <a:lstStyle/>
          <a:p>
            <a:fld id="{9905377E-7756-4258-9AC7-FD03FD02EF0F}" type="slidenum">
              <a:rPr lang="fi-FI" smtClean="0"/>
              <a:t>83</a:t>
            </a:fld>
            <a:endParaRPr lang="fi-FI"/>
          </a:p>
        </p:txBody>
      </p:sp>
    </p:spTree>
    <p:extLst>
      <p:ext uri="{BB962C8B-B14F-4D97-AF65-F5344CB8AC3E}">
        <p14:creationId xmlns:p14="http://schemas.microsoft.com/office/powerpoint/2010/main" val="2019018701"/>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l"/>
            <a:r>
              <a:rPr lang="fi-FI" sz="5400" b="1" dirty="0" smtClean="0"/>
              <a:t>Maatilan piha ja ympäristö</a:t>
            </a:r>
            <a:endParaRPr lang="fi-FI" sz="5400" b="1" dirty="0"/>
          </a:p>
        </p:txBody>
      </p:sp>
      <p:sp>
        <p:nvSpPr>
          <p:cNvPr id="3" name="Sisällön paikkamerkki 2"/>
          <p:cNvSpPr>
            <a:spLocks noGrp="1"/>
          </p:cNvSpPr>
          <p:nvPr>
            <p:ph idx="1"/>
          </p:nvPr>
        </p:nvSpPr>
        <p:spPr/>
        <p:txBody>
          <a:bodyPr>
            <a:normAutofit fontScale="55000" lnSpcReduction="20000"/>
          </a:bodyPr>
          <a:lstStyle/>
          <a:p>
            <a:endParaRPr lang="fi-FI" sz="4400" dirty="0" smtClean="0"/>
          </a:p>
          <a:p>
            <a:pPr marL="0" indent="0">
              <a:buNone/>
            </a:pPr>
            <a:r>
              <a:rPr lang="fi-FI" sz="5100" b="1" dirty="0" smtClean="0"/>
              <a:t>Maiseman hoito</a:t>
            </a:r>
          </a:p>
          <a:p>
            <a:endParaRPr lang="fi-FI" sz="5100" dirty="0" smtClean="0"/>
          </a:p>
          <a:p>
            <a:r>
              <a:rPr lang="fi-FI" sz="5100" dirty="0" smtClean="0"/>
              <a:t>Säilytä </a:t>
            </a:r>
            <a:r>
              <a:rPr lang="fi-FI" sz="5100" dirty="0"/>
              <a:t>kauniit puut ja </a:t>
            </a:r>
            <a:r>
              <a:rPr lang="fi-FI" sz="5100" dirty="0" smtClean="0"/>
              <a:t>pensaat.</a:t>
            </a:r>
          </a:p>
          <a:p>
            <a:r>
              <a:rPr lang="fi-FI" sz="5100" dirty="0" smtClean="0"/>
              <a:t>Onko </a:t>
            </a:r>
            <a:r>
              <a:rPr lang="fi-FI" sz="5100" dirty="0"/>
              <a:t>suojeltavia luontokohteita ?</a:t>
            </a:r>
            <a:r>
              <a:rPr lang="fi-FI" sz="5100" dirty="0">
                <a:solidFill>
                  <a:srgbClr val="FF0000"/>
                </a:solidFill>
              </a:rPr>
              <a:t> </a:t>
            </a:r>
          </a:p>
          <a:p>
            <a:pPr marL="0" indent="0">
              <a:buNone/>
            </a:pPr>
            <a:endParaRPr lang="fi-FI" sz="5100" dirty="0">
              <a:solidFill>
                <a:srgbClr val="FF0000"/>
              </a:solidFill>
            </a:endParaRPr>
          </a:p>
          <a:p>
            <a:pPr marL="0" indent="0">
              <a:buNone/>
            </a:pPr>
            <a:endParaRPr lang="fi-FI" sz="2000" b="1" dirty="0" smtClean="0">
              <a:solidFill>
                <a:srgbClr val="FF0000"/>
              </a:solidFill>
            </a:endParaRPr>
          </a:p>
          <a:p>
            <a:pPr marL="0" indent="0">
              <a:buNone/>
            </a:pPr>
            <a:endParaRPr lang="fi-FI" sz="2000" b="1" dirty="0" smtClean="0">
              <a:solidFill>
                <a:srgbClr val="FF0000"/>
              </a:solidFill>
            </a:endParaRPr>
          </a:p>
          <a:p>
            <a:pPr marL="0" indent="0">
              <a:buNone/>
            </a:pPr>
            <a:r>
              <a:rPr lang="fi-FI" sz="2200" b="1" dirty="0" smtClean="0">
                <a:solidFill>
                  <a:schemeClr val="accent3">
                    <a:lumMod val="50000"/>
                  </a:schemeClr>
                </a:solidFill>
              </a:rPr>
              <a:t>suojeltava luontokohde </a:t>
            </a:r>
            <a:r>
              <a:rPr lang="fi-FI" sz="2200" dirty="0" smtClean="0">
                <a:solidFill>
                  <a:schemeClr val="accent3">
                    <a:lumMod val="50000"/>
                  </a:schemeClr>
                </a:solidFill>
              </a:rPr>
              <a:t>= luontoalue , jossa on arvokkaita tai harvinaisia  kasveja tai eläimiä</a:t>
            </a:r>
          </a:p>
          <a:p>
            <a:pPr marL="0" indent="0">
              <a:buNone/>
            </a:pPr>
            <a:endParaRPr lang="fi-FI" sz="2200" dirty="0">
              <a:solidFill>
                <a:schemeClr val="accent3">
                  <a:lumMod val="50000"/>
                </a:schemeClr>
              </a:solidFill>
            </a:endParaRPr>
          </a:p>
          <a:p>
            <a:endParaRPr lang="fi-FI" sz="4400" dirty="0"/>
          </a:p>
        </p:txBody>
      </p:sp>
      <p:sp>
        <p:nvSpPr>
          <p:cNvPr id="4" name="Päivämäärän paikkamerkki 3"/>
          <p:cNvSpPr>
            <a:spLocks noGrp="1"/>
          </p:cNvSpPr>
          <p:nvPr>
            <p:ph type="dt" sz="half" idx="10"/>
          </p:nvPr>
        </p:nvSpPr>
        <p:spPr>
          <a:xfrm>
            <a:off x="5405257" y="6041363"/>
            <a:ext cx="1039417" cy="365125"/>
          </a:xfrm>
        </p:spPr>
        <p:txBody>
          <a:bodyPr/>
          <a:lstStyle/>
          <a:p>
            <a:fld id="{227FEFD1-FC68-45D6-914F-4D8BEFB8AC8D}"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84</a:t>
            </a:fld>
            <a:endParaRPr lang="fi-FI"/>
          </a:p>
        </p:txBody>
      </p:sp>
    </p:spTree>
    <p:extLst>
      <p:ext uri="{BB962C8B-B14F-4D97-AF65-F5344CB8AC3E}">
        <p14:creationId xmlns:p14="http://schemas.microsoft.com/office/powerpoint/2010/main" val="3312523156"/>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LUVA\Materiaali\Kuvat\2003\Hunajakukka ym\100-0002_IM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00" y="459000"/>
            <a:ext cx="7920000" cy="59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4427984" y="5517232"/>
            <a:ext cx="2327753" cy="461665"/>
          </a:xfrm>
          <a:prstGeom prst="rect">
            <a:avLst/>
          </a:prstGeom>
          <a:noFill/>
        </p:spPr>
        <p:txBody>
          <a:bodyPr wrap="none" rtlCol="0">
            <a:spAutoFit/>
          </a:bodyPr>
          <a:lstStyle/>
          <a:p>
            <a:r>
              <a:rPr lang="fi-FI" sz="2400" b="1" dirty="0" smtClean="0"/>
              <a:t>Perinnemaisema</a:t>
            </a:r>
            <a:endParaRPr lang="fi-FI" sz="2400" b="1" dirty="0"/>
          </a:p>
        </p:txBody>
      </p:sp>
      <p:sp>
        <p:nvSpPr>
          <p:cNvPr id="3" name="Päivämäärän paikkamerkki 2"/>
          <p:cNvSpPr>
            <a:spLocks noGrp="1"/>
          </p:cNvSpPr>
          <p:nvPr>
            <p:ph type="dt" sz="half" idx="10"/>
          </p:nvPr>
        </p:nvSpPr>
        <p:spPr>
          <a:xfrm>
            <a:off x="5405257" y="6041363"/>
            <a:ext cx="1350479" cy="365125"/>
          </a:xfrm>
        </p:spPr>
        <p:txBody>
          <a:bodyPr/>
          <a:lstStyle/>
          <a:p>
            <a:fld id="{521CCE13-B0A3-4C5F-BA52-5AA6ED472326}" type="datetime1">
              <a:rPr lang="fi-FI" smtClean="0"/>
              <a:t>18.9.2018</a:t>
            </a:fld>
            <a:endParaRPr lang="fi-FI" dirty="0"/>
          </a:p>
        </p:txBody>
      </p:sp>
      <p:sp>
        <p:nvSpPr>
          <p:cNvPr id="4" name="Dian numeron paikkamerkki 3"/>
          <p:cNvSpPr>
            <a:spLocks noGrp="1"/>
          </p:cNvSpPr>
          <p:nvPr>
            <p:ph type="sldNum" sz="quarter" idx="12"/>
          </p:nvPr>
        </p:nvSpPr>
        <p:spPr>
          <a:xfrm>
            <a:off x="6444676" y="6041363"/>
            <a:ext cx="1007644" cy="365125"/>
          </a:xfrm>
        </p:spPr>
        <p:txBody>
          <a:bodyPr/>
          <a:lstStyle/>
          <a:p>
            <a:fld id="{9905377E-7756-4258-9AC7-FD03FD02EF0F}" type="slidenum">
              <a:rPr lang="fi-FI" smtClean="0"/>
              <a:t>85</a:t>
            </a:fld>
            <a:endParaRPr lang="fi-FI" dirty="0"/>
          </a:p>
        </p:txBody>
      </p:sp>
    </p:spTree>
    <p:extLst>
      <p:ext uri="{BB962C8B-B14F-4D97-AF65-F5344CB8AC3E}">
        <p14:creationId xmlns:p14="http://schemas.microsoft.com/office/powerpoint/2010/main" val="552351659"/>
      </p:ext>
    </p:extLst>
  </p:cSld>
  <p:clrMapOvr>
    <a:masterClrMapping/>
  </p:clrMapOvr>
  <mc:AlternateContent xmlns:mc="http://schemas.openxmlformats.org/markup-compatibility/2006" xmlns:p14="http://schemas.microsoft.com/office/powerpoint/2010/main">
    <mc:Choice Requires="p14">
      <p:transition spd="slow" p14:dur="2250">
        <p:circle/>
      </p:transition>
    </mc:Choice>
    <mc:Fallback xmlns="">
      <p:transition spd="slow">
        <p:circl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LUVA\Materiaali\Kuvat\2003\Hunajakukka ym\100-0008_IM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76672"/>
            <a:ext cx="7920000" cy="59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4067944" y="5013176"/>
            <a:ext cx="3194925" cy="461665"/>
          </a:xfrm>
          <a:prstGeom prst="rect">
            <a:avLst/>
          </a:prstGeom>
          <a:noFill/>
        </p:spPr>
        <p:txBody>
          <a:bodyPr wrap="square" rtlCol="0">
            <a:spAutoFit/>
          </a:bodyPr>
          <a:lstStyle/>
          <a:p>
            <a:r>
              <a:rPr lang="fi-FI" sz="2400" b="1" dirty="0" smtClean="0">
                <a:solidFill>
                  <a:schemeClr val="bg1"/>
                </a:solidFill>
              </a:rPr>
              <a:t>Kulttuurimaisema</a:t>
            </a:r>
            <a:endParaRPr lang="fi-FI" sz="2400" b="1" dirty="0">
              <a:solidFill>
                <a:schemeClr val="bg1"/>
              </a:solidFill>
            </a:endParaRPr>
          </a:p>
        </p:txBody>
      </p:sp>
      <p:sp>
        <p:nvSpPr>
          <p:cNvPr id="3" name="Päivämäärän paikkamerkki 2"/>
          <p:cNvSpPr>
            <a:spLocks noGrp="1"/>
          </p:cNvSpPr>
          <p:nvPr>
            <p:ph type="dt" sz="half" idx="10"/>
          </p:nvPr>
        </p:nvSpPr>
        <p:spPr/>
        <p:txBody>
          <a:bodyPr/>
          <a:lstStyle/>
          <a:p>
            <a:fld id="{049BA2DB-A411-4872-8411-47F39197CCB2}"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86</a:t>
            </a:fld>
            <a:endParaRPr lang="fi-FI"/>
          </a:p>
        </p:txBody>
      </p:sp>
    </p:spTree>
    <p:extLst>
      <p:ext uri="{BB962C8B-B14F-4D97-AF65-F5344CB8AC3E}">
        <p14:creationId xmlns:p14="http://schemas.microsoft.com/office/powerpoint/2010/main" val="261238567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LUVA\Materiaali\Kuvat\2011\2011-10-07 Lampaan kerintäkurssi\SAM_05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000" y="459000"/>
            <a:ext cx="7920000" cy="59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4139952" y="5517232"/>
            <a:ext cx="4176464" cy="461665"/>
          </a:xfrm>
          <a:prstGeom prst="rect">
            <a:avLst/>
          </a:prstGeom>
          <a:solidFill>
            <a:schemeClr val="accent3"/>
          </a:solidFill>
        </p:spPr>
        <p:txBody>
          <a:bodyPr wrap="square" rtlCol="0">
            <a:spAutoFit/>
          </a:bodyPr>
          <a:lstStyle/>
          <a:p>
            <a:r>
              <a:rPr lang="fi-FI" sz="2400" b="1" dirty="0" smtClean="0">
                <a:latin typeface="Arial" panose="020B0604020202020204" pitchFamily="34" charset="0"/>
                <a:cs typeface="Arial" panose="020B0604020202020204" pitchFamily="34" charset="0"/>
              </a:rPr>
              <a:t>Arvokas, vanha rakennus</a:t>
            </a:r>
            <a:endParaRPr lang="fi-FI" sz="2400" b="1" dirty="0">
              <a:latin typeface="Arial" panose="020B0604020202020204" pitchFamily="34" charset="0"/>
              <a:cs typeface="Arial" panose="020B0604020202020204" pitchFamily="34" charset="0"/>
            </a:endParaRPr>
          </a:p>
        </p:txBody>
      </p:sp>
      <p:sp>
        <p:nvSpPr>
          <p:cNvPr id="3" name="Päivämäärän paikkamerkki 2"/>
          <p:cNvSpPr>
            <a:spLocks noGrp="1"/>
          </p:cNvSpPr>
          <p:nvPr>
            <p:ph type="dt" sz="half" idx="10"/>
          </p:nvPr>
        </p:nvSpPr>
        <p:spPr/>
        <p:txBody>
          <a:bodyPr/>
          <a:lstStyle/>
          <a:p>
            <a:fld id="{7F5EE437-3579-4F95-8285-692D08F4265F}" type="datetime1">
              <a:rPr lang="fi-FI" smtClean="0"/>
              <a:t>18.9.2018</a:t>
            </a:fld>
            <a:endParaRPr lang="fi-FI"/>
          </a:p>
        </p:txBody>
      </p:sp>
      <p:sp>
        <p:nvSpPr>
          <p:cNvPr id="4" name="Dian numeron paikkamerkki 3"/>
          <p:cNvSpPr>
            <a:spLocks noGrp="1"/>
          </p:cNvSpPr>
          <p:nvPr>
            <p:ph type="sldNum" sz="quarter" idx="12"/>
          </p:nvPr>
        </p:nvSpPr>
        <p:spPr/>
        <p:txBody>
          <a:bodyPr/>
          <a:lstStyle/>
          <a:p>
            <a:fld id="{9905377E-7756-4258-9AC7-FD03FD02EF0F}" type="slidenum">
              <a:rPr lang="fi-FI" smtClean="0"/>
              <a:t>87</a:t>
            </a:fld>
            <a:endParaRPr lang="fi-FI"/>
          </a:p>
        </p:txBody>
      </p:sp>
    </p:spTree>
    <p:extLst>
      <p:ext uri="{BB962C8B-B14F-4D97-AF65-F5344CB8AC3E}">
        <p14:creationId xmlns:p14="http://schemas.microsoft.com/office/powerpoint/2010/main" val="81801057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5400" b="1" dirty="0" smtClean="0"/>
              <a:t>Kestävä kehitys..</a:t>
            </a:r>
            <a:endParaRPr lang="fi-FI" sz="5400" b="1" dirty="0"/>
          </a:p>
        </p:txBody>
      </p:sp>
      <p:sp>
        <p:nvSpPr>
          <p:cNvPr id="3" name="Sisällön paikkamerkki 2"/>
          <p:cNvSpPr>
            <a:spLocks noGrp="1"/>
          </p:cNvSpPr>
          <p:nvPr>
            <p:ph idx="1"/>
          </p:nvPr>
        </p:nvSpPr>
        <p:spPr/>
        <p:txBody>
          <a:bodyPr>
            <a:normAutofit fontScale="77500" lnSpcReduction="20000"/>
          </a:bodyPr>
          <a:lstStyle/>
          <a:p>
            <a:pPr marL="0" indent="0">
              <a:buNone/>
            </a:pPr>
            <a:endParaRPr lang="fi-FI" sz="5400" dirty="0" smtClean="0"/>
          </a:p>
          <a:p>
            <a:pPr marL="0" indent="0">
              <a:buNone/>
            </a:pPr>
            <a:r>
              <a:rPr lang="fi-FI" sz="5400" dirty="0" smtClean="0"/>
              <a:t>… pitää tärkeänä perinteiden ja tapojen säilyttämistä.</a:t>
            </a:r>
            <a:r>
              <a:rPr lang="fi-FI" sz="1800" dirty="0" smtClean="0">
                <a:solidFill>
                  <a:srgbClr val="FF0000"/>
                </a:solidFill>
              </a:rPr>
              <a:t> </a:t>
            </a:r>
          </a:p>
          <a:p>
            <a:pPr marL="0" indent="0">
              <a:buNone/>
            </a:pPr>
            <a:endParaRPr lang="fi-FI" sz="1800" dirty="0">
              <a:solidFill>
                <a:srgbClr val="FF0000"/>
              </a:solidFill>
            </a:endParaRPr>
          </a:p>
          <a:p>
            <a:pPr marL="0" indent="0" algn="ctr">
              <a:buNone/>
            </a:pPr>
            <a:r>
              <a:rPr lang="fi-FI" sz="2800" dirty="0" smtClean="0"/>
              <a:t> </a:t>
            </a:r>
            <a:r>
              <a:rPr lang="fi-FI" sz="3800" b="1" dirty="0" smtClean="0">
                <a:solidFill>
                  <a:schemeClr val="accent5">
                    <a:lumMod val="50000"/>
                  </a:schemeClr>
                </a:solidFill>
              </a:rPr>
              <a:t>Kulttuurinen kestävä kehitys</a:t>
            </a:r>
          </a:p>
          <a:p>
            <a:pPr marL="0" indent="0">
              <a:buNone/>
            </a:pPr>
            <a:endParaRPr lang="fi-FI" sz="2000" dirty="0"/>
          </a:p>
          <a:p>
            <a:pPr marL="0" indent="0">
              <a:buNone/>
            </a:pPr>
            <a:r>
              <a:rPr lang="fi-FI" sz="2000" b="1" dirty="0">
                <a:solidFill>
                  <a:schemeClr val="accent5">
                    <a:lumMod val="50000"/>
                  </a:schemeClr>
                </a:solidFill>
              </a:rPr>
              <a:t>p</a:t>
            </a:r>
            <a:r>
              <a:rPr lang="fi-FI" sz="2000" b="1" dirty="0" smtClean="0">
                <a:solidFill>
                  <a:schemeClr val="accent5">
                    <a:lumMod val="50000"/>
                  </a:schemeClr>
                </a:solidFill>
              </a:rPr>
              <a:t>erinne</a:t>
            </a:r>
            <a:r>
              <a:rPr lang="fi-FI" sz="2000" dirty="0" smtClean="0">
                <a:solidFill>
                  <a:schemeClr val="accent5">
                    <a:lumMod val="50000"/>
                  </a:schemeClr>
                </a:solidFill>
              </a:rPr>
              <a:t> = pitkään käytössä ollut tapa</a:t>
            </a:r>
          </a:p>
        </p:txBody>
      </p:sp>
      <p:sp>
        <p:nvSpPr>
          <p:cNvPr id="4" name="Päivämäärän paikkamerkki 3"/>
          <p:cNvSpPr>
            <a:spLocks noGrp="1"/>
          </p:cNvSpPr>
          <p:nvPr>
            <p:ph type="dt" sz="half" idx="10"/>
          </p:nvPr>
        </p:nvSpPr>
        <p:spPr>
          <a:xfrm>
            <a:off x="5292080" y="6041363"/>
            <a:ext cx="797310" cy="365125"/>
          </a:xfrm>
        </p:spPr>
        <p:txBody>
          <a:bodyPr/>
          <a:lstStyle/>
          <a:p>
            <a:fld id="{833643D8-EFC6-4F28-9DBB-DD450F238EB8}" type="datetime1">
              <a:rPr lang="fi-FI" smtClean="0"/>
              <a:t>18.9.2018</a:t>
            </a:fld>
            <a:endParaRPr lang="fi-FI" dirty="0"/>
          </a:p>
        </p:txBody>
      </p:sp>
      <p:sp>
        <p:nvSpPr>
          <p:cNvPr id="5" name="Dian numeron paikkamerkki 4"/>
          <p:cNvSpPr>
            <a:spLocks noGrp="1"/>
          </p:cNvSpPr>
          <p:nvPr>
            <p:ph type="sldNum" sz="quarter" idx="12"/>
          </p:nvPr>
        </p:nvSpPr>
        <p:spPr/>
        <p:txBody>
          <a:bodyPr/>
          <a:lstStyle/>
          <a:p>
            <a:fld id="{9905377E-7756-4258-9AC7-FD03FD02EF0F}" type="slidenum">
              <a:rPr lang="fi-FI" smtClean="0"/>
              <a:t>9</a:t>
            </a:fld>
            <a:endParaRPr lang="fi-FI"/>
          </a:p>
        </p:txBody>
      </p:sp>
    </p:spTree>
    <p:extLst>
      <p:ext uri="{BB962C8B-B14F-4D97-AF65-F5344CB8AC3E}">
        <p14:creationId xmlns:p14="http://schemas.microsoft.com/office/powerpoint/2010/main" val="94616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inta">
  <a:themeElements>
    <a:clrScheme name="Pin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in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n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Pinta">
  <a:themeElements>
    <a:clrScheme name="Pin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in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n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Pinta">
  <a:themeElements>
    <a:clrScheme name="Pin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in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n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4882</TotalTime>
  <Words>1525</Words>
  <Application>Microsoft Office PowerPoint</Application>
  <PresentationFormat>Näytössä katseltava diaesitys (4:3)</PresentationFormat>
  <Paragraphs>620</Paragraphs>
  <Slides>87</Slides>
  <Notes>3</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87</vt:i4>
      </vt:variant>
    </vt:vector>
  </HeadingPairs>
  <TitlesOfParts>
    <vt:vector size="95" baseType="lpstr">
      <vt:lpstr>Arial</vt:lpstr>
      <vt:lpstr>Calibri</vt:lpstr>
      <vt:lpstr>Tahoma</vt:lpstr>
      <vt:lpstr>Trebuchet MS</vt:lpstr>
      <vt:lpstr>Wingdings 3</vt:lpstr>
      <vt:lpstr>Pinta</vt:lpstr>
      <vt:lpstr>1_Pinta</vt:lpstr>
      <vt:lpstr>2_Pinta</vt:lpstr>
      <vt:lpstr>Kestävä kehitys maataloudessa</vt:lpstr>
      <vt:lpstr> Miksi ? </vt:lpstr>
      <vt:lpstr>Miksi  kestävä kehitys ?</vt:lpstr>
      <vt:lpstr>Ympäristöongelmia </vt:lpstr>
      <vt:lpstr>Ympäristöongelmia</vt:lpstr>
      <vt:lpstr>Kestävä kehitys..</vt:lpstr>
      <vt:lpstr>Kestävä kehitys..</vt:lpstr>
      <vt:lpstr>Kestävä kehitys..</vt:lpstr>
      <vt:lpstr>Kestävä kehitys..</vt:lpstr>
      <vt:lpstr>PowerPoint-esitys</vt:lpstr>
      <vt:lpstr>PowerPoint-esitys</vt:lpstr>
      <vt:lpstr>PowerPoint-esitys</vt:lpstr>
      <vt:lpstr>PowerPoint-esitys</vt:lpstr>
      <vt:lpstr> Maatilan töitä</vt:lpstr>
      <vt:lpstr>Kasvinviljely</vt:lpstr>
      <vt:lpstr>Kasvinviljely</vt:lpstr>
      <vt:lpstr>PowerPoint-esitys</vt:lpstr>
      <vt:lpstr>PowerPoint-esitys</vt:lpstr>
      <vt:lpstr>PowerPoint-esitys</vt:lpstr>
      <vt:lpstr>Ravinteiden valumista  pelloilta vesistöön voi estää: </vt:lpstr>
      <vt:lpstr>Kosteikko</vt:lpstr>
      <vt:lpstr>Suojavyöhyke</vt:lpstr>
      <vt:lpstr>Suojavyöhyke </vt:lpstr>
      <vt:lpstr>Suojakaista</vt:lpstr>
      <vt:lpstr>PowerPoint-esitys</vt:lpstr>
      <vt:lpstr>Piennar</vt:lpstr>
      <vt:lpstr>LUOMU</vt:lpstr>
      <vt:lpstr>Suorakylvö </vt:lpstr>
      <vt:lpstr>PowerPoint-esitys</vt:lpstr>
      <vt:lpstr>Maatilan koneet</vt:lpstr>
      <vt:lpstr>Maatilan eläimet</vt:lpstr>
      <vt:lpstr>Tuotantoeläinten hoito</vt:lpstr>
      <vt:lpstr>Tuotantoeläinten hoito</vt:lpstr>
      <vt:lpstr>Eläinsuojelulaki </vt:lpstr>
      <vt:lpstr>PowerPoint-esitys</vt:lpstr>
      <vt:lpstr>PowerPoint-esitys</vt:lpstr>
      <vt:lpstr>PowerPoint-esitys</vt:lpstr>
      <vt:lpstr>PowerPoint-esitys</vt:lpstr>
      <vt:lpstr>Rehut </vt:lpstr>
      <vt:lpstr>PowerPoint-esitys</vt:lpstr>
      <vt:lpstr> Navetta, lampola, kanala, sikala, talli ovat eläinten pitopaikkoja.  </vt:lpstr>
      <vt:lpstr>Eläimen pitopaikka </vt:lpstr>
      <vt:lpstr>Hyvä ja toimiva  navetta</vt:lpstr>
      <vt:lpstr> </vt:lpstr>
      <vt:lpstr>Sähköä käytetään  </vt:lpstr>
      <vt:lpstr>PowerPoint-esitys</vt:lpstr>
      <vt:lpstr>Voit säästää sähköä</vt:lpstr>
      <vt:lpstr>Navetan jätevesi </vt:lpstr>
      <vt:lpstr>Maatilan jätehuolto</vt:lpstr>
      <vt:lpstr>PowerPoint-esitys</vt:lpstr>
      <vt:lpstr>   Etusijajärjestys  </vt:lpstr>
      <vt:lpstr>Muutoksia jätehuoltoon 2016 </vt:lpstr>
      <vt:lpstr>Biohajoavan jätteen  kaatopaikkakielto 1.1.2016   </vt:lpstr>
      <vt:lpstr>Biohajoavan jätteen kaatopaikkakielto 1.1.2016</vt:lpstr>
      <vt:lpstr>Biohajoavan jätteen kaatopaikkakielto</vt:lpstr>
      <vt:lpstr>Rinki-ekopisteverkosto 1.1.2016</vt:lpstr>
      <vt:lpstr>PowerPoint-esitys</vt:lpstr>
      <vt:lpstr>PowerPoint-esitys</vt:lpstr>
      <vt:lpstr>Jätteiden lajittelu on tärkeää</vt:lpstr>
      <vt:lpstr>Maatilan jätteitä</vt:lpstr>
      <vt:lpstr>Maatilan jätteitä</vt:lpstr>
      <vt:lpstr>Hyötyjäte</vt:lpstr>
      <vt:lpstr>Hyötyjätteitä ovat</vt:lpstr>
      <vt:lpstr>Maatilan vaarallisia jätteitä</vt:lpstr>
      <vt:lpstr>Maatilan vaarallisia jätteitä</vt:lpstr>
      <vt:lpstr>PowerPoint-esitys</vt:lpstr>
      <vt:lpstr>PowerPoint-esitys</vt:lpstr>
      <vt:lpstr>PowerPoint-esitys</vt:lpstr>
      <vt:lpstr>Biojätettä ovat</vt:lpstr>
      <vt:lpstr>Biojätteen kompostointi</vt:lpstr>
      <vt:lpstr>Kompostiin ei saa laittaa</vt:lpstr>
      <vt:lpstr>Kompostin kuivikkeita </vt:lpstr>
      <vt:lpstr>Kompostin hoitaminen</vt:lpstr>
      <vt:lpstr>Työhyvinvointi maatilalla</vt:lpstr>
      <vt:lpstr>Työhyvinvointiin kuuluu </vt:lpstr>
      <vt:lpstr>Työturvallisuus</vt:lpstr>
      <vt:lpstr>Voit estää tapaturmia</vt:lpstr>
      <vt:lpstr>PowerPoint-esitys</vt:lpstr>
      <vt:lpstr>Suojaimet</vt:lpstr>
      <vt:lpstr>Maatilalla melua aiheuttaa </vt:lpstr>
      <vt:lpstr>Maatilan piha ja ympäristö</vt:lpstr>
      <vt:lpstr>Siisti ja viihtyisä pihapiiri </vt:lpstr>
      <vt:lpstr>Hyväkuntoiset rakennukset </vt:lpstr>
      <vt:lpstr>Maatilan piha ja ympäristö</vt:lpstr>
      <vt:lpstr>PowerPoint-esitys</vt:lpstr>
      <vt:lpstr>PowerPoint-esitys</vt:lpstr>
      <vt:lpstr>PowerPoint-esitys</vt:lpstr>
    </vt:vector>
  </TitlesOfParts>
  <Company>Pohjoisen Keski-Suomen oppimiskeskus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Maatalouden kestävää kehitystä</dc:title>
  <dc:creator>Windows-käyttäjä</dc:creator>
  <cp:lastModifiedBy>Riitta Muittari</cp:lastModifiedBy>
  <cp:revision>1031</cp:revision>
  <cp:lastPrinted>2016-09-23T07:58:43Z</cp:lastPrinted>
  <dcterms:created xsi:type="dcterms:W3CDTF">2013-11-11T10:45:13Z</dcterms:created>
  <dcterms:modified xsi:type="dcterms:W3CDTF">2018-09-18T12:08:07Z</dcterms:modified>
</cp:coreProperties>
</file>