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84" r:id="rId3"/>
    <p:sldId id="262" r:id="rId4"/>
    <p:sldId id="286" r:id="rId5"/>
    <p:sldId id="287" r:id="rId6"/>
    <p:sldId id="288" r:id="rId7"/>
    <p:sldId id="277" r:id="rId8"/>
    <p:sldId id="285" r:id="rId9"/>
    <p:sldId id="278" r:id="rId10"/>
    <p:sldId id="279" r:id="rId11"/>
    <p:sldId id="289" r:id="rId12"/>
    <p:sldId id="283" r:id="rId13"/>
    <p:sldId id="290" r:id="rId14"/>
    <p:sldId id="280" r:id="rId15"/>
    <p:sldId id="282" r:id="rId16"/>
    <p:sldId id="281" r:id="rId17"/>
    <p:sldId id="292" r:id="rId18"/>
    <p:sldId id="261" r:id="rId19"/>
    <p:sldId id="260" r:id="rId20"/>
    <p:sldId id="263" r:id="rId21"/>
    <p:sldId id="265" r:id="rId22"/>
    <p:sldId id="266" r:id="rId23"/>
    <p:sldId id="267" r:id="rId24"/>
    <p:sldId id="268" r:id="rId25"/>
    <p:sldId id="269" r:id="rId26"/>
    <p:sldId id="271" r:id="rId27"/>
    <p:sldId id="272" r:id="rId28"/>
    <p:sldId id="275" r:id="rId29"/>
    <p:sldId id="264" r:id="rId30"/>
    <p:sldId id="27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Gallup: Eating insects in Poke college, Natural resources and environment in November 2015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Taul2!$B$4</c:f>
              <c:strCache>
                <c:ptCount val="1"/>
                <c:pt idx="0">
                  <c:v>I have eaten</c:v>
                </c:pt>
              </c:strCache>
            </c:strRef>
          </c:tx>
          <c:spPr>
            <a:solidFill>
              <a:schemeClr val="accent1"/>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Taul2!$C$4:$J$4</c:f>
              <c:numCache>
                <c:formatCode>General</c:formatCode>
                <c:ptCount val="8"/>
                <c:pt idx="0">
                  <c:v>3</c:v>
                </c:pt>
                <c:pt idx="1">
                  <c:v>0</c:v>
                </c:pt>
                <c:pt idx="2">
                  <c:v>0</c:v>
                </c:pt>
                <c:pt idx="3">
                  <c:v>1</c:v>
                </c:pt>
                <c:pt idx="4">
                  <c:v>2</c:v>
                </c:pt>
                <c:pt idx="5">
                  <c:v>0</c:v>
                </c:pt>
                <c:pt idx="6">
                  <c:v>6</c:v>
                </c:pt>
                <c:pt idx="7">
                  <c:v>1</c:v>
                </c:pt>
              </c:numCache>
            </c:numRef>
          </c:val>
          <c:extLst>
            <c:ext xmlns:c16="http://schemas.microsoft.com/office/drawing/2014/chart" uri="{C3380CC4-5D6E-409C-BE32-E72D297353CC}">
              <c16:uniqueId val="{00000000-E642-49DD-9E4D-F83CE29438D4}"/>
            </c:ext>
          </c:extLst>
        </c:ser>
        <c:ser>
          <c:idx val="1"/>
          <c:order val="1"/>
          <c:tx>
            <c:strRef>
              <c:f>Taul2!$B$5</c:f>
              <c:strCache>
                <c:ptCount val="1"/>
                <c:pt idx="0">
                  <c:v>I haven´t eaten</c:v>
                </c:pt>
              </c:strCache>
            </c:strRef>
          </c:tx>
          <c:spPr>
            <a:solidFill>
              <a:schemeClr val="accent2"/>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Taul2!$C$5:$J$5</c:f>
              <c:numCache>
                <c:formatCode>General</c:formatCode>
                <c:ptCount val="8"/>
                <c:pt idx="0">
                  <c:v>19</c:v>
                </c:pt>
                <c:pt idx="1">
                  <c:v>6</c:v>
                </c:pt>
                <c:pt idx="2">
                  <c:v>3</c:v>
                </c:pt>
                <c:pt idx="3">
                  <c:v>2</c:v>
                </c:pt>
                <c:pt idx="4">
                  <c:v>5</c:v>
                </c:pt>
                <c:pt idx="5">
                  <c:v>2</c:v>
                </c:pt>
                <c:pt idx="6">
                  <c:v>7</c:v>
                </c:pt>
                <c:pt idx="7">
                  <c:v>5</c:v>
                </c:pt>
              </c:numCache>
            </c:numRef>
          </c:val>
          <c:extLst>
            <c:ext xmlns:c16="http://schemas.microsoft.com/office/drawing/2014/chart" uri="{C3380CC4-5D6E-409C-BE32-E72D297353CC}">
              <c16:uniqueId val="{00000001-E642-49DD-9E4D-F83CE29438D4}"/>
            </c:ext>
          </c:extLst>
        </c:ser>
        <c:ser>
          <c:idx val="2"/>
          <c:order val="2"/>
          <c:tx>
            <c:strRef>
              <c:f>Taul2!$B$6</c:f>
              <c:strCache>
                <c:ptCount val="1"/>
                <c:pt idx="0">
                  <c:v>I could eat</c:v>
                </c:pt>
              </c:strCache>
            </c:strRef>
          </c:tx>
          <c:spPr>
            <a:solidFill>
              <a:schemeClr val="accent3"/>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Taul2!$C$6:$J$6</c:f>
              <c:numCache>
                <c:formatCode>General</c:formatCode>
                <c:ptCount val="8"/>
                <c:pt idx="0">
                  <c:v>2</c:v>
                </c:pt>
                <c:pt idx="1">
                  <c:v>1</c:v>
                </c:pt>
                <c:pt idx="2">
                  <c:v>0</c:v>
                </c:pt>
                <c:pt idx="3">
                  <c:v>2</c:v>
                </c:pt>
                <c:pt idx="4">
                  <c:v>1</c:v>
                </c:pt>
                <c:pt idx="5">
                  <c:v>2</c:v>
                </c:pt>
                <c:pt idx="6">
                  <c:v>3</c:v>
                </c:pt>
                <c:pt idx="7">
                  <c:v>3</c:v>
                </c:pt>
              </c:numCache>
            </c:numRef>
          </c:val>
          <c:extLst>
            <c:ext xmlns:c16="http://schemas.microsoft.com/office/drawing/2014/chart" uri="{C3380CC4-5D6E-409C-BE32-E72D297353CC}">
              <c16:uniqueId val="{00000002-E642-49DD-9E4D-F83CE29438D4}"/>
            </c:ext>
          </c:extLst>
        </c:ser>
        <c:ser>
          <c:idx val="3"/>
          <c:order val="3"/>
          <c:tx>
            <c:strRef>
              <c:f>Taul2!$B$7</c:f>
              <c:strCache>
                <c:ptCount val="1"/>
                <c:pt idx="0">
                  <c:v>Perhaps I could eat</c:v>
                </c:pt>
              </c:strCache>
            </c:strRef>
          </c:tx>
          <c:spPr>
            <a:solidFill>
              <a:schemeClr val="accent4"/>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Taul2!$C$7:$J$7</c:f>
              <c:numCache>
                <c:formatCode>General</c:formatCode>
                <c:ptCount val="8"/>
                <c:pt idx="0">
                  <c:v>12</c:v>
                </c:pt>
                <c:pt idx="1">
                  <c:v>0</c:v>
                </c:pt>
                <c:pt idx="2">
                  <c:v>3</c:v>
                </c:pt>
                <c:pt idx="3">
                  <c:v>1</c:v>
                </c:pt>
                <c:pt idx="4">
                  <c:v>2</c:v>
                </c:pt>
                <c:pt idx="5">
                  <c:v>0</c:v>
                </c:pt>
                <c:pt idx="6">
                  <c:v>4</c:v>
                </c:pt>
                <c:pt idx="7">
                  <c:v>5</c:v>
                </c:pt>
              </c:numCache>
            </c:numRef>
          </c:val>
          <c:extLst>
            <c:ext xmlns:c16="http://schemas.microsoft.com/office/drawing/2014/chart" uri="{C3380CC4-5D6E-409C-BE32-E72D297353CC}">
              <c16:uniqueId val="{00000003-E642-49DD-9E4D-F83CE29438D4}"/>
            </c:ext>
          </c:extLst>
        </c:ser>
        <c:ser>
          <c:idx val="4"/>
          <c:order val="4"/>
          <c:tx>
            <c:strRef>
              <c:f>Taul2!$B$8</c:f>
              <c:strCache>
                <c:ptCount val="1"/>
                <c:pt idx="0">
                  <c:v>I would never eat</c:v>
                </c:pt>
              </c:strCache>
            </c:strRef>
          </c:tx>
          <c:spPr>
            <a:solidFill>
              <a:schemeClr val="accent5"/>
            </a:solidFill>
            <a:ln>
              <a:noFill/>
            </a:ln>
            <a:effectLst/>
          </c:spPr>
          <c:invertIfNegative val="0"/>
          <c:cat>
            <c:multiLvlStrRef>
              <c:f>Taul2!$C$2:$J$3</c:f>
              <c:multiLvlStrCache>
                <c:ptCount val="8"/>
                <c:lvl>
                  <c:pt idx="0">
                    <c:v>Female</c:v>
                  </c:pt>
                  <c:pt idx="1">
                    <c:v>Male</c:v>
                  </c:pt>
                  <c:pt idx="2">
                    <c:v>Female</c:v>
                  </c:pt>
                  <c:pt idx="3">
                    <c:v>Male</c:v>
                  </c:pt>
                  <c:pt idx="4">
                    <c:v>Female</c:v>
                  </c:pt>
                  <c:pt idx="5">
                    <c:v>Male</c:v>
                  </c:pt>
                  <c:pt idx="6">
                    <c:v>Female</c:v>
                  </c:pt>
                  <c:pt idx="7">
                    <c:v>Male</c:v>
                  </c:pt>
                </c:lvl>
                <c:lvl>
                  <c:pt idx="0">
                    <c:v>15-20 </c:v>
                  </c:pt>
                  <c:pt idx="2">
                    <c:v>31-40 </c:v>
                  </c:pt>
                  <c:pt idx="4">
                    <c:v>41-50 </c:v>
                  </c:pt>
                  <c:pt idx="6">
                    <c:v>50+ </c:v>
                  </c:pt>
                </c:lvl>
              </c:multiLvlStrCache>
            </c:multiLvlStrRef>
          </c:cat>
          <c:val>
            <c:numRef>
              <c:f>Taul2!$C$8:$J$8</c:f>
              <c:numCache>
                <c:formatCode>General</c:formatCode>
                <c:ptCount val="8"/>
                <c:pt idx="0">
                  <c:v>9</c:v>
                </c:pt>
                <c:pt idx="1">
                  <c:v>5</c:v>
                </c:pt>
                <c:pt idx="2">
                  <c:v>1</c:v>
                </c:pt>
                <c:pt idx="3">
                  <c:v>0</c:v>
                </c:pt>
                <c:pt idx="4">
                  <c:v>3</c:v>
                </c:pt>
                <c:pt idx="5">
                  <c:v>1</c:v>
                </c:pt>
                <c:pt idx="6">
                  <c:v>4</c:v>
                </c:pt>
                <c:pt idx="7">
                  <c:v>2</c:v>
                </c:pt>
              </c:numCache>
            </c:numRef>
          </c:val>
          <c:extLst>
            <c:ext xmlns:c16="http://schemas.microsoft.com/office/drawing/2014/chart" uri="{C3380CC4-5D6E-409C-BE32-E72D297353CC}">
              <c16:uniqueId val="{00000004-E642-49DD-9E4D-F83CE29438D4}"/>
            </c:ext>
          </c:extLst>
        </c:ser>
        <c:dLbls>
          <c:showLegendKey val="0"/>
          <c:showVal val="0"/>
          <c:showCatName val="0"/>
          <c:showSerName val="0"/>
          <c:showPercent val="0"/>
          <c:showBubbleSize val="0"/>
        </c:dLbls>
        <c:gapWidth val="150"/>
        <c:overlap val="100"/>
        <c:axId val="-846422560"/>
        <c:axId val="-846423104"/>
      </c:barChart>
      <c:catAx>
        <c:axId val="-8464225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3104"/>
        <c:crosses val="autoZero"/>
        <c:auto val="1"/>
        <c:lblAlgn val="ctr"/>
        <c:lblOffset val="100"/>
        <c:noMultiLvlLbl val="0"/>
      </c:catAx>
      <c:valAx>
        <c:axId val="-846423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a:t>
                </a:r>
                <a:r>
                  <a:rPr lang="fi-FI" baseline="0"/>
                  <a:t> number of respondents</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2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t>In what form would you eat insects? </a:t>
            </a:r>
          </a:p>
          <a:p>
            <a:pPr>
              <a:defRPr/>
            </a:pPr>
            <a:r>
              <a:rPr lang="en-US" sz="1400" b="1" dirty="0"/>
              <a:t>Gallup: Eating insects in Poke college, Natural resources and environment in November 2015</a:t>
            </a:r>
          </a:p>
        </c:rich>
      </c:tx>
      <c:layout>
        <c:manualLayout>
          <c:xMode val="edge"/>
          <c:yMode val="edge"/>
          <c:x val="0.14380653035654495"/>
          <c:y val="2.567187802421545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Taul2!$B$12</c:f>
              <c:strCache>
                <c:ptCount val="1"/>
                <c:pt idx="0">
                  <c:v>Living</c:v>
                </c:pt>
              </c:strCache>
            </c:strRef>
          </c:tx>
          <c:spPr>
            <a:solidFill>
              <a:schemeClr val="accent1"/>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Taul2!$C$12:$J$12</c:f>
              <c:numCache>
                <c:formatCode>General</c:formatCode>
                <c:ptCount val="8"/>
                <c:pt idx="0">
                  <c:v>1</c:v>
                </c:pt>
                <c:pt idx="1">
                  <c:v>0</c:v>
                </c:pt>
                <c:pt idx="2">
                  <c:v>0</c:v>
                </c:pt>
                <c:pt idx="3">
                  <c:v>1</c:v>
                </c:pt>
                <c:pt idx="4">
                  <c:v>0</c:v>
                </c:pt>
                <c:pt idx="5">
                  <c:v>1</c:v>
                </c:pt>
                <c:pt idx="6">
                  <c:v>1</c:v>
                </c:pt>
                <c:pt idx="7">
                  <c:v>1</c:v>
                </c:pt>
              </c:numCache>
            </c:numRef>
          </c:val>
          <c:extLst>
            <c:ext xmlns:c16="http://schemas.microsoft.com/office/drawing/2014/chart" uri="{C3380CC4-5D6E-409C-BE32-E72D297353CC}">
              <c16:uniqueId val="{00000000-874D-4311-BB53-4EE69CFF36A2}"/>
            </c:ext>
          </c:extLst>
        </c:ser>
        <c:ser>
          <c:idx val="1"/>
          <c:order val="1"/>
          <c:tx>
            <c:strRef>
              <c:f>Taul2!$B$13</c:f>
              <c:strCache>
                <c:ptCount val="1"/>
                <c:pt idx="0">
                  <c:v>Killed, cooked</c:v>
                </c:pt>
              </c:strCache>
            </c:strRef>
          </c:tx>
          <c:spPr>
            <a:solidFill>
              <a:schemeClr val="accent2"/>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Taul2!$C$13:$J$13</c:f>
              <c:numCache>
                <c:formatCode>General</c:formatCode>
                <c:ptCount val="8"/>
                <c:pt idx="0">
                  <c:v>19</c:v>
                </c:pt>
                <c:pt idx="1">
                  <c:v>1</c:v>
                </c:pt>
                <c:pt idx="2">
                  <c:v>3</c:v>
                </c:pt>
                <c:pt idx="3">
                  <c:v>3</c:v>
                </c:pt>
                <c:pt idx="4">
                  <c:v>4</c:v>
                </c:pt>
                <c:pt idx="5">
                  <c:v>2</c:v>
                </c:pt>
                <c:pt idx="6">
                  <c:v>6</c:v>
                </c:pt>
                <c:pt idx="7">
                  <c:v>6</c:v>
                </c:pt>
              </c:numCache>
            </c:numRef>
          </c:val>
          <c:extLst>
            <c:ext xmlns:c16="http://schemas.microsoft.com/office/drawing/2014/chart" uri="{C3380CC4-5D6E-409C-BE32-E72D297353CC}">
              <c16:uniqueId val="{00000001-874D-4311-BB53-4EE69CFF36A2}"/>
            </c:ext>
          </c:extLst>
        </c:ser>
        <c:ser>
          <c:idx val="2"/>
          <c:order val="2"/>
          <c:tx>
            <c:strRef>
              <c:f>Taul2!$B$14</c:f>
              <c:strCache>
                <c:ptCount val="1"/>
                <c:pt idx="0">
                  <c:v>As a powder with other ingredients</c:v>
                </c:pt>
              </c:strCache>
            </c:strRef>
          </c:tx>
          <c:spPr>
            <a:solidFill>
              <a:schemeClr val="accent3"/>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Taul2!$C$14:$J$14</c:f>
              <c:numCache>
                <c:formatCode>General</c:formatCode>
                <c:ptCount val="8"/>
                <c:pt idx="0">
                  <c:v>12</c:v>
                </c:pt>
                <c:pt idx="1">
                  <c:v>3</c:v>
                </c:pt>
                <c:pt idx="2">
                  <c:v>1</c:v>
                </c:pt>
                <c:pt idx="3">
                  <c:v>1</c:v>
                </c:pt>
                <c:pt idx="4">
                  <c:v>2</c:v>
                </c:pt>
                <c:pt idx="5">
                  <c:v>2</c:v>
                </c:pt>
                <c:pt idx="6">
                  <c:v>7</c:v>
                </c:pt>
                <c:pt idx="7">
                  <c:v>6</c:v>
                </c:pt>
              </c:numCache>
            </c:numRef>
          </c:val>
          <c:extLst>
            <c:ext xmlns:c16="http://schemas.microsoft.com/office/drawing/2014/chart" uri="{C3380CC4-5D6E-409C-BE32-E72D297353CC}">
              <c16:uniqueId val="{00000002-874D-4311-BB53-4EE69CFF36A2}"/>
            </c:ext>
          </c:extLst>
        </c:ser>
        <c:ser>
          <c:idx val="3"/>
          <c:order val="3"/>
          <c:tx>
            <c:strRef>
              <c:f>Taul2!$B$15</c:f>
              <c:strCache>
                <c:ptCount val="1"/>
                <c:pt idx="0">
                  <c:v>Otherwise, how?</c:v>
                </c:pt>
              </c:strCache>
            </c:strRef>
          </c:tx>
          <c:spPr>
            <a:solidFill>
              <a:schemeClr val="accent4"/>
            </a:solidFill>
            <a:ln>
              <a:noFill/>
            </a:ln>
            <a:effectLst/>
          </c:spPr>
          <c:invertIfNegative val="0"/>
          <c:cat>
            <c:multiLvlStrRef>
              <c:f>Taul2!$C$10:$J$11</c:f>
              <c:multiLvlStrCache>
                <c:ptCount val="8"/>
                <c:lvl>
                  <c:pt idx="0">
                    <c:v>Female</c:v>
                  </c:pt>
                  <c:pt idx="1">
                    <c:v>Male</c:v>
                  </c:pt>
                  <c:pt idx="2">
                    <c:v>Female</c:v>
                  </c:pt>
                  <c:pt idx="3">
                    <c:v>Male</c:v>
                  </c:pt>
                  <c:pt idx="4">
                    <c:v>Female</c:v>
                  </c:pt>
                  <c:pt idx="5">
                    <c:v>Male</c:v>
                  </c:pt>
                  <c:pt idx="6">
                    <c:v>Female</c:v>
                  </c:pt>
                  <c:pt idx="7">
                    <c:v>Male</c:v>
                  </c:pt>
                </c:lvl>
                <c:lvl>
                  <c:pt idx="0">
                    <c:v>15-20 </c:v>
                  </c:pt>
                  <c:pt idx="2">
                    <c:v>31-40</c:v>
                  </c:pt>
                  <c:pt idx="4">
                    <c:v>41-50</c:v>
                  </c:pt>
                  <c:pt idx="6">
                    <c:v>50+</c:v>
                  </c:pt>
                </c:lvl>
              </c:multiLvlStrCache>
            </c:multiLvlStrRef>
          </c:cat>
          <c:val>
            <c:numRef>
              <c:f>Taul2!$C$15:$J$15</c:f>
              <c:numCache>
                <c:formatCode>General</c:formatCode>
                <c:ptCount val="8"/>
                <c:pt idx="6">
                  <c:v>0</c:v>
                </c:pt>
              </c:numCache>
            </c:numRef>
          </c:val>
          <c:extLst>
            <c:ext xmlns:c16="http://schemas.microsoft.com/office/drawing/2014/chart" uri="{C3380CC4-5D6E-409C-BE32-E72D297353CC}">
              <c16:uniqueId val="{00000003-874D-4311-BB53-4EE69CFF36A2}"/>
            </c:ext>
          </c:extLst>
        </c:ser>
        <c:dLbls>
          <c:showLegendKey val="0"/>
          <c:showVal val="0"/>
          <c:showCatName val="0"/>
          <c:showSerName val="0"/>
          <c:showPercent val="0"/>
          <c:showBubbleSize val="0"/>
        </c:dLbls>
        <c:gapWidth val="150"/>
        <c:overlap val="100"/>
        <c:axId val="-846422016"/>
        <c:axId val="-846429632"/>
      </c:barChart>
      <c:catAx>
        <c:axId val="-8464220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 age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9632"/>
        <c:crosses val="autoZero"/>
        <c:auto val="1"/>
        <c:lblAlgn val="ctr"/>
        <c:lblOffset val="100"/>
        <c:noMultiLvlLbl val="0"/>
      </c:catAx>
      <c:valAx>
        <c:axId val="-846429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a:t>
                </a:r>
                <a:r>
                  <a:rPr lang="fi-FI" baseline="0"/>
                  <a:t> number of respondents</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2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1" dirty="0" err="1"/>
              <a:t>What</a:t>
            </a:r>
            <a:r>
              <a:rPr lang="fi-FI" sz="1400" b="1" dirty="0"/>
              <a:t> </a:t>
            </a:r>
            <a:r>
              <a:rPr lang="fi-FI" sz="1400" b="1" dirty="0" err="1"/>
              <a:t>do</a:t>
            </a:r>
            <a:r>
              <a:rPr lang="fi-FI" sz="1400" b="1" dirty="0"/>
              <a:t> </a:t>
            </a:r>
            <a:r>
              <a:rPr lang="fi-FI" sz="1400" b="1" dirty="0" err="1"/>
              <a:t>you</a:t>
            </a:r>
            <a:r>
              <a:rPr lang="fi-FI" sz="1400" b="1" baseline="0" dirty="0"/>
              <a:t> </a:t>
            </a:r>
            <a:r>
              <a:rPr lang="fi-FI" sz="1400" b="1" baseline="0" dirty="0" err="1"/>
              <a:t>prefer</a:t>
            </a:r>
            <a:r>
              <a:rPr lang="fi-FI" sz="1400" b="1" baseline="0" dirty="0"/>
              <a:t>?</a:t>
            </a:r>
          </a:p>
          <a:p>
            <a:pPr>
              <a:defRPr/>
            </a:pPr>
            <a:r>
              <a:rPr lang="fi-FI" sz="1400" b="1" baseline="0" dirty="0"/>
              <a:t>Gallup: </a:t>
            </a:r>
            <a:r>
              <a:rPr lang="fi-FI" sz="1400" b="1" baseline="0" dirty="0" err="1"/>
              <a:t>Eating</a:t>
            </a:r>
            <a:r>
              <a:rPr lang="fi-FI" sz="1400" b="1" baseline="0" dirty="0"/>
              <a:t> </a:t>
            </a:r>
            <a:r>
              <a:rPr lang="fi-FI" sz="1400" b="1" baseline="0" dirty="0" err="1"/>
              <a:t>insects</a:t>
            </a:r>
            <a:r>
              <a:rPr lang="fi-FI" sz="1400" b="1" baseline="0" dirty="0"/>
              <a:t> in Poke college, Natural </a:t>
            </a:r>
            <a:r>
              <a:rPr lang="fi-FI" sz="1400" b="1" baseline="0" dirty="0" err="1"/>
              <a:t>resources</a:t>
            </a:r>
            <a:r>
              <a:rPr lang="fi-FI" sz="1400" b="1" baseline="0" dirty="0"/>
              <a:t> and </a:t>
            </a:r>
            <a:r>
              <a:rPr lang="fi-FI" sz="1400" b="1" baseline="0" dirty="0" err="1"/>
              <a:t>environment</a:t>
            </a:r>
            <a:r>
              <a:rPr lang="fi-FI" sz="1400" b="1" baseline="0" dirty="0"/>
              <a:t> in November 2015</a:t>
            </a:r>
            <a:endParaRPr lang="fi-FI" sz="14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i-FI"/>
        </a:p>
      </c:txPr>
    </c:title>
    <c:autoTitleDeleted val="0"/>
    <c:plotArea>
      <c:layout/>
      <c:barChart>
        <c:barDir val="col"/>
        <c:grouping val="stacked"/>
        <c:varyColors val="0"/>
        <c:ser>
          <c:idx val="0"/>
          <c:order val="0"/>
          <c:tx>
            <c:strRef>
              <c:f>Taul2!$B$18</c:f>
              <c:strCache>
                <c:ptCount val="1"/>
                <c:pt idx="0">
                  <c:v>Crickets</c:v>
                </c:pt>
              </c:strCache>
            </c:strRef>
          </c:tx>
          <c:spPr>
            <a:solidFill>
              <a:schemeClr val="accent1"/>
            </a:solidFill>
            <a:ln>
              <a:noFill/>
            </a:ln>
            <a:effectLst/>
          </c:spPr>
          <c:invertIfNegative val="0"/>
          <c:cat>
            <c:multiLvlStrRef>
              <c:f>Taul2!$C$16:$J$17</c:f>
              <c:multiLvlStrCache>
                <c:ptCount val="8"/>
                <c:lvl>
                  <c:pt idx="0">
                    <c:v>Female</c:v>
                  </c:pt>
                  <c:pt idx="1">
                    <c:v>Male</c:v>
                  </c:pt>
                  <c:pt idx="2">
                    <c:v>Female</c:v>
                  </c:pt>
                  <c:pt idx="3">
                    <c:v>Male</c:v>
                  </c:pt>
                  <c:pt idx="4">
                    <c:v>Female</c:v>
                  </c:pt>
                  <c:pt idx="5">
                    <c:v>Male</c:v>
                  </c:pt>
                  <c:pt idx="6">
                    <c:v>Female</c:v>
                  </c:pt>
                  <c:pt idx="7">
                    <c:v>Male</c:v>
                  </c:pt>
                </c:lvl>
                <c:lvl>
                  <c:pt idx="0">
                    <c:v>15-20</c:v>
                  </c:pt>
                  <c:pt idx="2">
                    <c:v>31-40 </c:v>
                  </c:pt>
                  <c:pt idx="4">
                    <c:v>41-50</c:v>
                  </c:pt>
                  <c:pt idx="6">
                    <c:v>50+</c:v>
                  </c:pt>
                </c:lvl>
              </c:multiLvlStrCache>
            </c:multiLvlStrRef>
          </c:cat>
          <c:val>
            <c:numRef>
              <c:f>Taul2!$C$18:$J$18</c:f>
              <c:numCache>
                <c:formatCode>General</c:formatCode>
                <c:ptCount val="8"/>
                <c:pt idx="0">
                  <c:v>16</c:v>
                </c:pt>
                <c:pt idx="1">
                  <c:v>3</c:v>
                </c:pt>
                <c:pt idx="2">
                  <c:v>2</c:v>
                </c:pt>
                <c:pt idx="3">
                  <c:v>3</c:v>
                </c:pt>
                <c:pt idx="4">
                  <c:v>4</c:v>
                </c:pt>
                <c:pt idx="5">
                  <c:v>1</c:v>
                </c:pt>
                <c:pt idx="6">
                  <c:v>8</c:v>
                </c:pt>
                <c:pt idx="7">
                  <c:v>3</c:v>
                </c:pt>
              </c:numCache>
            </c:numRef>
          </c:val>
          <c:extLst>
            <c:ext xmlns:c16="http://schemas.microsoft.com/office/drawing/2014/chart" uri="{C3380CC4-5D6E-409C-BE32-E72D297353CC}">
              <c16:uniqueId val="{00000000-60BF-4C0E-94A0-C1FB7F416482}"/>
            </c:ext>
          </c:extLst>
        </c:ser>
        <c:ser>
          <c:idx val="1"/>
          <c:order val="1"/>
          <c:tx>
            <c:strRef>
              <c:f>Taul2!$B$19</c:f>
              <c:strCache>
                <c:ptCount val="1"/>
                <c:pt idx="0">
                  <c:v>Caterpillars</c:v>
                </c:pt>
              </c:strCache>
            </c:strRef>
          </c:tx>
          <c:spPr>
            <a:solidFill>
              <a:schemeClr val="accent2"/>
            </a:solidFill>
            <a:ln>
              <a:noFill/>
            </a:ln>
            <a:effectLst/>
          </c:spPr>
          <c:invertIfNegative val="0"/>
          <c:cat>
            <c:multiLvlStrRef>
              <c:f>Taul2!$C$16:$J$17</c:f>
              <c:multiLvlStrCache>
                <c:ptCount val="8"/>
                <c:lvl>
                  <c:pt idx="0">
                    <c:v>Female</c:v>
                  </c:pt>
                  <c:pt idx="1">
                    <c:v>Male</c:v>
                  </c:pt>
                  <c:pt idx="2">
                    <c:v>Female</c:v>
                  </c:pt>
                  <c:pt idx="3">
                    <c:v>Male</c:v>
                  </c:pt>
                  <c:pt idx="4">
                    <c:v>Female</c:v>
                  </c:pt>
                  <c:pt idx="5">
                    <c:v>Male</c:v>
                  </c:pt>
                  <c:pt idx="6">
                    <c:v>Female</c:v>
                  </c:pt>
                  <c:pt idx="7">
                    <c:v>Male</c:v>
                  </c:pt>
                </c:lvl>
                <c:lvl>
                  <c:pt idx="0">
                    <c:v>15-20</c:v>
                  </c:pt>
                  <c:pt idx="2">
                    <c:v>31-40 </c:v>
                  </c:pt>
                  <c:pt idx="4">
                    <c:v>41-50</c:v>
                  </c:pt>
                  <c:pt idx="6">
                    <c:v>50+</c:v>
                  </c:pt>
                </c:lvl>
              </c:multiLvlStrCache>
            </c:multiLvlStrRef>
          </c:cat>
          <c:val>
            <c:numRef>
              <c:f>Taul2!$C$19:$J$19</c:f>
              <c:numCache>
                <c:formatCode>General</c:formatCode>
                <c:ptCount val="8"/>
                <c:pt idx="0">
                  <c:v>12</c:v>
                </c:pt>
                <c:pt idx="1">
                  <c:v>1</c:v>
                </c:pt>
                <c:pt idx="2">
                  <c:v>3</c:v>
                </c:pt>
                <c:pt idx="3">
                  <c:v>1</c:v>
                </c:pt>
                <c:pt idx="4">
                  <c:v>0</c:v>
                </c:pt>
                <c:pt idx="5">
                  <c:v>2</c:v>
                </c:pt>
                <c:pt idx="6">
                  <c:v>3</c:v>
                </c:pt>
                <c:pt idx="7">
                  <c:v>5</c:v>
                </c:pt>
              </c:numCache>
            </c:numRef>
          </c:val>
          <c:extLst>
            <c:ext xmlns:c16="http://schemas.microsoft.com/office/drawing/2014/chart" uri="{C3380CC4-5D6E-409C-BE32-E72D297353CC}">
              <c16:uniqueId val="{00000001-60BF-4C0E-94A0-C1FB7F416482}"/>
            </c:ext>
          </c:extLst>
        </c:ser>
        <c:ser>
          <c:idx val="2"/>
          <c:order val="2"/>
          <c:tx>
            <c:strRef>
              <c:f>Taul2!$B$20</c:f>
              <c:strCache>
                <c:ptCount val="1"/>
                <c:pt idx="0">
                  <c:v>Cockroaches</c:v>
                </c:pt>
              </c:strCache>
            </c:strRef>
          </c:tx>
          <c:spPr>
            <a:solidFill>
              <a:schemeClr val="accent3"/>
            </a:solidFill>
            <a:ln>
              <a:noFill/>
            </a:ln>
            <a:effectLst/>
          </c:spPr>
          <c:invertIfNegative val="0"/>
          <c:cat>
            <c:multiLvlStrRef>
              <c:f>Taul2!$C$16:$J$17</c:f>
              <c:multiLvlStrCache>
                <c:ptCount val="8"/>
                <c:lvl>
                  <c:pt idx="0">
                    <c:v>Female</c:v>
                  </c:pt>
                  <c:pt idx="1">
                    <c:v>Male</c:v>
                  </c:pt>
                  <c:pt idx="2">
                    <c:v>Female</c:v>
                  </c:pt>
                  <c:pt idx="3">
                    <c:v>Male</c:v>
                  </c:pt>
                  <c:pt idx="4">
                    <c:v>Female</c:v>
                  </c:pt>
                  <c:pt idx="5">
                    <c:v>Male</c:v>
                  </c:pt>
                  <c:pt idx="6">
                    <c:v>Female</c:v>
                  </c:pt>
                  <c:pt idx="7">
                    <c:v>Male</c:v>
                  </c:pt>
                </c:lvl>
                <c:lvl>
                  <c:pt idx="0">
                    <c:v>15-20</c:v>
                  </c:pt>
                  <c:pt idx="2">
                    <c:v>31-40 </c:v>
                  </c:pt>
                  <c:pt idx="4">
                    <c:v>41-50</c:v>
                  </c:pt>
                  <c:pt idx="6">
                    <c:v>50+</c:v>
                  </c:pt>
                </c:lvl>
              </c:multiLvlStrCache>
            </c:multiLvlStrRef>
          </c:cat>
          <c:val>
            <c:numRef>
              <c:f>Taul2!$C$20:$J$20</c:f>
              <c:numCache>
                <c:formatCode>General</c:formatCode>
                <c:ptCount val="8"/>
                <c:pt idx="0">
                  <c:v>2</c:v>
                </c:pt>
                <c:pt idx="1">
                  <c:v>0</c:v>
                </c:pt>
                <c:pt idx="2">
                  <c:v>0</c:v>
                </c:pt>
                <c:pt idx="3">
                  <c:v>0</c:v>
                </c:pt>
                <c:pt idx="4">
                  <c:v>0</c:v>
                </c:pt>
                <c:pt idx="5">
                  <c:v>1</c:v>
                </c:pt>
                <c:pt idx="6">
                  <c:v>1</c:v>
                </c:pt>
                <c:pt idx="7">
                  <c:v>1</c:v>
                </c:pt>
              </c:numCache>
            </c:numRef>
          </c:val>
          <c:extLst>
            <c:ext xmlns:c16="http://schemas.microsoft.com/office/drawing/2014/chart" uri="{C3380CC4-5D6E-409C-BE32-E72D297353CC}">
              <c16:uniqueId val="{00000002-60BF-4C0E-94A0-C1FB7F416482}"/>
            </c:ext>
          </c:extLst>
        </c:ser>
        <c:dLbls>
          <c:showLegendKey val="0"/>
          <c:showVal val="0"/>
          <c:showCatName val="0"/>
          <c:showSerName val="0"/>
          <c:showPercent val="0"/>
          <c:showBubbleSize val="0"/>
        </c:dLbls>
        <c:gapWidth val="150"/>
        <c:overlap val="100"/>
        <c:axId val="-846434528"/>
        <c:axId val="-846435616"/>
      </c:barChart>
      <c:catAx>
        <c:axId val="-84643452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 age of respondents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35616"/>
        <c:crosses val="autoZero"/>
        <c:auto val="1"/>
        <c:lblAlgn val="ctr"/>
        <c:lblOffset val="100"/>
        <c:noMultiLvlLbl val="0"/>
      </c:catAx>
      <c:valAx>
        <c:axId val="-8464356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The</a:t>
                </a:r>
                <a:r>
                  <a:rPr lang="fi-FI" baseline="0"/>
                  <a:t> number of respondents</a:t>
                </a:r>
                <a:endParaRPr lang="fi-FI"/>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fi-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846434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fi-FI"/>
              <a:t>Muokkaa ots. perustyyl. napsautt.</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5/28/2020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fi-FI"/>
              <a:t>Muokkaa ots. perustyyl. napsautt.</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5/28/2020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fi-FI"/>
              <a:t>Muokkaa ots. perustyyl. napsautt.</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5/28/2020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5/28/2020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fi-FI"/>
              <a:t>Muokkaa ots. perustyyl. napsautt.</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Content Placeholder 3"/>
          <p:cNvSpPr>
            <a:spLocks noGrp="1"/>
          </p:cNvSpPr>
          <p:nvPr>
            <p:ph sz="half" idx="2"/>
          </p:nvPr>
        </p:nvSpPr>
        <p:spPr>
          <a:xfrm>
            <a:off x="1257300" y="2909102"/>
            <a:ext cx="4800600" cy="299639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Content Placeholder 5"/>
          <p:cNvSpPr>
            <a:spLocks noGrp="1"/>
          </p:cNvSpPr>
          <p:nvPr>
            <p:ph sz="quarter" idx="4"/>
          </p:nvPr>
        </p:nvSpPr>
        <p:spPr>
          <a:xfrm>
            <a:off x="6633864" y="2909102"/>
            <a:ext cx="4800600" cy="299639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5/28/2020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5/28/2020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5/28/2020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fi-FI"/>
              <a:t>Muokkaa ots. perustyyl. napsautt.</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5/28/2020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fi-FI"/>
              <a:t>Muokkaa ots. perustyyl. napsautt.</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5/28/2020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fi-FI"/>
              <a:t>Muokkaa ots. perustyyl. napsautt.</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5/28/2020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mages.cdn.yle.fi/image/upload/w_1198,h_899,f_auto,fl_lossy,q_auto/13-3-8852953.jp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insect.fi/" TargetMode="External"/><Relationship Id="rId2" Type="http://schemas.openxmlformats.org/officeDocument/2006/relationships/hyperlink" Target="https://laji.fi/taxon/MX.43193?locale=fi"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kemia-lehti.fi/wp-content/uploads/2013/02/kem212_hyonteis.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theguardian.com/environment/2014/jul/21/giving-up-beef-reduce-carbon-footprint-more-than-cars" TargetMode="External"/><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hyperlink" Target="http://www.slideshare.net/kimberlynicholas/dietary-choices-and-climate-change-39899915" TargetMode="External"/><Relationship Id="rId1" Type="http://schemas.openxmlformats.org/officeDocument/2006/relationships/slideLayout" Target="../slideLayouts/slideLayout2.xml"/><Relationship Id="rId6" Type="http://schemas.openxmlformats.org/officeDocument/2006/relationships/hyperlink" Target="http://www.worldometers.info/world-population/" TargetMode="External"/><Relationship Id="rId5" Type="http://schemas.openxmlformats.org/officeDocument/2006/relationships/image" Target="../media/image4.png"/><Relationship Id="rId4" Type="http://schemas.openxmlformats.org/officeDocument/2006/relationships/hyperlink" Target="http://www.bbc.com/future/story/20141014-time-to-put-bugs-on-the-menu" TargetMode="Externa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entocube.com/yleis/" TargetMode="External"/><Relationship Id="rId2" Type="http://schemas.openxmlformats.org/officeDocument/2006/relationships/hyperlink" Target="https://www.hyonteisravinto.info/hyonteiswiki/hyonteisravinto/" TargetMode="Externa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hyonteistalous.blogspot.fi/2014/07/hyonteisruoan-ravitsemuksesta.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06ED062-E7A1-4FD5-8A1F-F0CE983EE8E3}"/>
              </a:ext>
            </a:extLst>
          </p:cNvPr>
          <p:cNvSpPr>
            <a:spLocks noGrp="1"/>
          </p:cNvSpPr>
          <p:nvPr>
            <p:ph type="ctrTitle"/>
          </p:nvPr>
        </p:nvSpPr>
        <p:spPr/>
        <p:txBody>
          <a:bodyPr/>
          <a:lstStyle/>
          <a:p>
            <a:r>
              <a:rPr lang="fi-FI" sz="4800" dirty="0"/>
              <a:t>Sirkkaset</a:t>
            </a:r>
            <a:br>
              <a:rPr lang="fi-FI" sz="4800" dirty="0"/>
            </a:br>
            <a:r>
              <a:rPr lang="fi-FI" sz="4800" dirty="0"/>
              <a:t>sirkkakasvattamo</a:t>
            </a:r>
          </a:p>
        </p:txBody>
      </p:sp>
      <p:sp>
        <p:nvSpPr>
          <p:cNvPr id="3" name="Alaotsikko 2">
            <a:extLst>
              <a:ext uri="{FF2B5EF4-FFF2-40B4-BE49-F238E27FC236}">
                <a16:creationId xmlns:a16="http://schemas.microsoft.com/office/drawing/2014/main" id="{94239FC6-6EAD-416E-9154-1287B9BDDFCF}"/>
              </a:ext>
            </a:extLst>
          </p:cNvPr>
          <p:cNvSpPr>
            <a:spLocks noGrp="1"/>
          </p:cNvSpPr>
          <p:nvPr>
            <p:ph type="subTitle" idx="1"/>
          </p:nvPr>
        </p:nvSpPr>
        <p:spPr/>
        <p:txBody>
          <a:bodyPr>
            <a:normAutofit lnSpcReduction="10000"/>
          </a:bodyPr>
          <a:lstStyle/>
          <a:p>
            <a:r>
              <a:rPr lang="fi-FI" dirty="0" err="1"/>
              <a:t>Perkiö&amp;muut</a:t>
            </a:r>
            <a:endParaRPr lang="fi-FI" dirty="0"/>
          </a:p>
          <a:p>
            <a:r>
              <a:rPr lang="fi-FI" dirty="0"/>
              <a:t>2018</a:t>
            </a:r>
          </a:p>
        </p:txBody>
      </p:sp>
    </p:spTree>
    <p:extLst>
      <p:ext uri="{BB962C8B-B14F-4D97-AF65-F5344CB8AC3E}">
        <p14:creationId xmlns:p14="http://schemas.microsoft.com/office/powerpoint/2010/main" val="3255032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kasvatusolosuhteet</a:t>
            </a:r>
          </a:p>
        </p:txBody>
      </p:sp>
      <p:sp>
        <p:nvSpPr>
          <p:cNvPr id="3" name="Sisällön paikkamerkki 2"/>
          <p:cNvSpPr>
            <a:spLocks noGrp="1"/>
          </p:cNvSpPr>
          <p:nvPr>
            <p:ph idx="1"/>
          </p:nvPr>
        </p:nvSpPr>
        <p:spPr>
          <a:xfrm>
            <a:off x="1251678" y="1578279"/>
            <a:ext cx="10178322" cy="4997885"/>
          </a:xfrm>
        </p:spPr>
        <p:txBody>
          <a:bodyPr>
            <a:normAutofit lnSpcReduction="10000"/>
          </a:bodyPr>
          <a:lstStyle/>
          <a:p>
            <a:r>
              <a:rPr lang="fi-FI" dirty="0" err="1"/>
              <a:t>Sirkkaamon</a:t>
            </a:r>
            <a:r>
              <a:rPr lang="fi-FI" dirty="0"/>
              <a:t> lämpötila on 28-30˚C, liian kuumassa sirkat eivät liiku/syö tarpeeksi, liian viileässä kasvu hidastuu</a:t>
            </a:r>
          </a:p>
          <a:p>
            <a:r>
              <a:rPr lang="fi-FI" dirty="0" err="1"/>
              <a:t>Sirkkaamon</a:t>
            </a:r>
            <a:r>
              <a:rPr lang="fi-FI" dirty="0"/>
              <a:t> kosteus 70-80%, kokeiltu 60% kosteutta, mutta elinvoimaisuus on parempi korkeammassa kosteusprosentissa</a:t>
            </a:r>
          </a:p>
          <a:p>
            <a:r>
              <a:rPr lang="fi-FI" dirty="0"/>
              <a:t>Sirkat laitetaan 70l vetoiseen </a:t>
            </a:r>
            <a:r>
              <a:rPr lang="fi-FI" dirty="0" err="1"/>
              <a:t>SmartStore</a:t>
            </a:r>
            <a:r>
              <a:rPr lang="fi-FI" dirty="0"/>
              <a:t> kasvatuslaatikoihin jotka sisustetaan munakennoilla. Munakennoja lisätään sirkkojen kasvun ja määrän mukaan. Tarpeen tietää, kun sirkat alkavat kertyä verkkokannelle.</a:t>
            </a:r>
          </a:p>
          <a:p>
            <a:r>
              <a:rPr lang="fi-FI" dirty="0"/>
              <a:t>Laatikot sijoitetaan hyllyille kolmeen kerrokseen. Alimpiin kerroksiin laitetaan nuorimmat sirkat ja vanhimmat ylimpään hoitojärjestyksen takia.  Alin hylly on selvästi irti lattiasta vedon estämiseksi.</a:t>
            </a:r>
          </a:p>
          <a:p>
            <a:r>
              <a:rPr lang="fi-FI" dirty="0"/>
              <a:t>Yhteen kasvatuslaatikkoon mahtuu n. 2000 sirkkaa (= 2 alkupanosta á 50,00€ = 100,00€)</a:t>
            </a:r>
          </a:p>
          <a:p>
            <a:r>
              <a:rPr lang="fi-FI" dirty="0"/>
              <a:t>140 ltk, 1400,00€</a:t>
            </a:r>
          </a:p>
          <a:p>
            <a:r>
              <a:rPr lang="fi-FI" dirty="0">
                <a:hlinkClick r:id="rId2"/>
              </a:rPr>
              <a:t>Kasvatuslaatikot</a:t>
            </a:r>
            <a:r>
              <a:rPr lang="fi-FI" dirty="0"/>
              <a:t> </a:t>
            </a:r>
          </a:p>
          <a:p>
            <a:pPr marL="0" indent="0">
              <a:buNone/>
            </a:pPr>
            <a:r>
              <a:rPr lang="fi-FI" dirty="0"/>
              <a:t>Ollikkala, P 5.12.2017.</a:t>
            </a:r>
          </a:p>
        </p:txBody>
      </p:sp>
    </p:spTree>
    <p:extLst>
      <p:ext uri="{BB962C8B-B14F-4D97-AF65-F5344CB8AC3E}">
        <p14:creationId xmlns:p14="http://schemas.microsoft.com/office/powerpoint/2010/main" val="278367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kasvatuslaatikot</a:t>
            </a:r>
          </a:p>
        </p:txBody>
      </p:sp>
      <p:sp>
        <p:nvSpPr>
          <p:cNvPr id="3" name="Sisällön paikkamerkki 2"/>
          <p:cNvSpPr>
            <a:spLocks noGrp="1"/>
          </p:cNvSpPr>
          <p:nvPr>
            <p:ph idx="1"/>
          </p:nvPr>
        </p:nvSpPr>
        <p:spPr>
          <a:xfrm>
            <a:off x="1251678" y="1478071"/>
            <a:ext cx="10178322" cy="4972833"/>
          </a:xfrm>
        </p:spPr>
        <p:txBody>
          <a:bodyPr>
            <a:normAutofit fontScale="85000" lnSpcReduction="10000"/>
          </a:bodyPr>
          <a:lstStyle/>
          <a:p>
            <a:r>
              <a:rPr lang="fi-FI" dirty="0" err="1"/>
              <a:t>SmartStore</a:t>
            </a:r>
            <a:r>
              <a:rPr lang="fi-FI" dirty="0"/>
              <a:t> –laatikot ovat elintarvikemuovia</a:t>
            </a:r>
          </a:p>
          <a:p>
            <a:r>
              <a:rPr lang="fi-FI" dirty="0"/>
              <a:t>Tilavuudet ovat 70l kasvatuslaatikko ja 8l haudotuslaatikko</a:t>
            </a:r>
          </a:p>
          <a:p>
            <a:r>
              <a:rPr lang="fi-FI" dirty="0"/>
              <a:t>Kansi on varustettu alumiiniverkolla. Käsityönä laatikon kanteen leikataan aukko ja verkko liimataan aukkoon kuumaliimalla</a:t>
            </a:r>
          </a:p>
          <a:p>
            <a:r>
              <a:rPr lang="fi-FI" dirty="0"/>
              <a:t>70l laatikoita mahtuu </a:t>
            </a:r>
            <a:r>
              <a:rPr lang="fi-FI" dirty="0" err="1"/>
              <a:t>lihottamoon</a:t>
            </a:r>
            <a:r>
              <a:rPr lang="fi-FI" dirty="0"/>
              <a:t> 140 kpl ja 10 laatikkoa varataan emoille</a:t>
            </a:r>
          </a:p>
          <a:p>
            <a:r>
              <a:rPr lang="fi-FI" dirty="0"/>
              <a:t>150 ltk á 25,00€ = 3750,00€</a:t>
            </a:r>
          </a:p>
          <a:p>
            <a:r>
              <a:rPr lang="fi-FI" dirty="0"/>
              <a:t>8l laatikoita haudotukseen 20 kpl</a:t>
            </a:r>
          </a:p>
          <a:p>
            <a:r>
              <a:rPr lang="fi-FI" dirty="0"/>
              <a:t>20 ltk á 3,99€/ltk = 79,90€</a:t>
            </a:r>
          </a:p>
          <a:p>
            <a:r>
              <a:rPr lang="fi-FI" dirty="0"/>
              <a:t>Laatikot yht. 3829,90€</a:t>
            </a:r>
          </a:p>
          <a:p>
            <a:r>
              <a:rPr lang="fi-FI" dirty="0"/>
              <a:t>Kansien alumiiniverkko: 100,00€/rulla, mistä saadaan 20kantta = 5€/kansi. Kuumaliima 2,00€ / ltk = 7€/kansi, 170 x 7€ = 1190,00€</a:t>
            </a:r>
          </a:p>
          <a:p>
            <a:r>
              <a:rPr lang="fi-FI" dirty="0"/>
              <a:t>Kuumaliimapistooli 40,00€</a:t>
            </a:r>
          </a:p>
          <a:p>
            <a:r>
              <a:rPr lang="fi-FI" dirty="0"/>
              <a:t>Entinen Munakunta, nykyinen DAVA Foods FINLAND Oy myy tavallisia pahvisia munakennoja. Ne maksavat 15€+ALV/113 kennoa. 0,13€ / kenno x (7 kennoa /140 ltk + 1 kenno/10 ltk) = 131,38€ /40vrk (9 krt/vuosi)</a:t>
            </a:r>
          </a:p>
          <a:p>
            <a:r>
              <a:rPr lang="fi-FI" dirty="0"/>
              <a:t>Yht. 5059,90€ + 1182,42€ (kennot vuodessa) = 6242,22€ ilman työpanosta</a:t>
            </a:r>
          </a:p>
          <a:p>
            <a:endParaRPr lang="fi-FI" dirty="0"/>
          </a:p>
          <a:p>
            <a:endParaRPr lang="fi-FI" dirty="0"/>
          </a:p>
        </p:txBody>
      </p:sp>
    </p:spTree>
    <p:extLst>
      <p:ext uri="{BB962C8B-B14F-4D97-AF65-F5344CB8AC3E}">
        <p14:creationId xmlns:p14="http://schemas.microsoft.com/office/powerpoint/2010/main" val="14302940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hoito</a:t>
            </a:r>
          </a:p>
        </p:txBody>
      </p:sp>
      <p:sp>
        <p:nvSpPr>
          <p:cNvPr id="3" name="Sisällön paikkamerkki 2"/>
          <p:cNvSpPr>
            <a:spLocks noGrp="1"/>
          </p:cNvSpPr>
          <p:nvPr>
            <p:ph idx="1"/>
          </p:nvPr>
        </p:nvSpPr>
        <p:spPr>
          <a:xfrm>
            <a:off x="1251678" y="1415441"/>
            <a:ext cx="10178322" cy="5273458"/>
          </a:xfrm>
        </p:spPr>
        <p:txBody>
          <a:bodyPr>
            <a:normAutofit/>
          </a:bodyPr>
          <a:lstStyle/>
          <a:p>
            <a:r>
              <a:rPr lang="fi-FI" dirty="0"/>
              <a:t>Joka päivä </a:t>
            </a:r>
          </a:p>
          <a:p>
            <a:pPr lvl="1"/>
            <a:r>
              <a:rPr lang="fi-FI" dirty="0"/>
              <a:t>Rehujen valmistelu, ruokinta, juottopapereiden laitto ja tarkastukset (lämpötila </a:t>
            </a:r>
            <a:r>
              <a:rPr lang="fi-FI" dirty="0" err="1"/>
              <a:t>ylä</a:t>
            </a:r>
            <a:r>
              <a:rPr lang="fi-FI" dirty="0"/>
              <a:t>- ja alaosasta, kosteus, rehujen kulutus kännykkäsovellus + tietokone), kirjaukset</a:t>
            </a:r>
          </a:p>
          <a:p>
            <a:pPr lvl="1"/>
            <a:r>
              <a:rPr lang="fi-FI" dirty="0"/>
              <a:t>Vanhan syömättömän rehun poisto samalla</a:t>
            </a:r>
          </a:p>
          <a:p>
            <a:pPr lvl="1"/>
            <a:r>
              <a:rPr lang="fi-FI" dirty="0"/>
              <a:t>Astioiden pesu, jätehuolto</a:t>
            </a:r>
          </a:p>
          <a:p>
            <a:pPr lvl="1"/>
            <a:r>
              <a:rPr lang="fi-FI" dirty="0"/>
              <a:t>Muninta-astioiden sumutus</a:t>
            </a:r>
          </a:p>
          <a:p>
            <a:pPr lvl="1"/>
            <a:r>
              <a:rPr lang="fi-FI" dirty="0"/>
              <a:t>Yleissiivoukset ja lisäkostutus tarittaessa, jätteen toimitus polttoon </a:t>
            </a:r>
            <a:r>
              <a:rPr lang="fi-FI" dirty="0" err="1"/>
              <a:t>stokeriin</a:t>
            </a:r>
            <a:endParaRPr lang="fi-FI" dirty="0"/>
          </a:p>
          <a:p>
            <a:pPr lvl="1"/>
            <a:r>
              <a:rPr lang="fi-FI" dirty="0"/>
              <a:t>Sirittävien sirkkojen teurastus</a:t>
            </a:r>
          </a:p>
          <a:p>
            <a:pPr lvl="1"/>
            <a:r>
              <a:rPr lang="fi-FI" dirty="0"/>
              <a:t>Sirkkojen pakkaaminen muovipusseihin teurastuksen jälkeen</a:t>
            </a:r>
          </a:p>
          <a:p>
            <a:r>
              <a:rPr lang="fi-FI" dirty="0"/>
              <a:t>Joka kolmaspäivä</a:t>
            </a:r>
          </a:p>
          <a:p>
            <a:pPr lvl="1"/>
            <a:r>
              <a:rPr lang="fi-FI" dirty="0"/>
              <a:t>Muninta-astioiden keruu ja uusien tilalle laitto, muninta-astioiden laitto hautoma-laatikoihin kallelleen munakennon päälle</a:t>
            </a:r>
          </a:p>
          <a:p>
            <a:pPr lvl="1"/>
            <a:r>
              <a:rPr lang="fi-FI" dirty="0"/>
              <a:t>Munakennojen lisäys hautoma- ja kasvatuslaatikoihin</a:t>
            </a:r>
          </a:p>
          <a:p>
            <a:pPr lvl="1"/>
            <a:endParaRPr lang="fi-FI" dirty="0"/>
          </a:p>
          <a:p>
            <a:endParaRPr lang="fi-FI" dirty="0"/>
          </a:p>
          <a:p>
            <a:endParaRPr lang="fi-FI" dirty="0"/>
          </a:p>
        </p:txBody>
      </p:sp>
    </p:spTree>
    <p:extLst>
      <p:ext uri="{BB962C8B-B14F-4D97-AF65-F5344CB8AC3E}">
        <p14:creationId xmlns:p14="http://schemas.microsoft.com/office/powerpoint/2010/main" val="25448659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toiminnallisuus</a:t>
            </a:r>
          </a:p>
        </p:txBody>
      </p:sp>
      <p:sp>
        <p:nvSpPr>
          <p:cNvPr id="3" name="Sisällön paikkamerkki 2"/>
          <p:cNvSpPr>
            <a:spLocks noGrp="1"/>
          </p:cNvSpPr>
          <p:nvPr>
            <p:ph idx="1"/>
          </p:nvPr>
        </p:nvSpPr>
        <p:spPr>
          <a:xfrm>
            <a:off x="1251678" y="2267211"/>
            <a:ext cx="10178322" cy="4158642"/>
          </a:xfrm>
        </p:spPr>
        <p:txBody>
          <a:bodyPr>
            <a:normAutofit/>
          </a:bodyPr>
          <a:lstStyle/>
          <a:p>
            <a:r>
              <a:rPr lang="fi-FI" dirty="0"/>
              <a:t>Kasvatuslaatikon pohjalle laitetaan ensin yksi munakenno vaakatasoon. Sen jälkeen munakennoja lisätään niin, että niitä on maksimissaan neljä päällekkäin. Pikkusirkat piilottelevat munakennojen väleissä. Kun sirkkoja alkaa näkyä esillä, munakennot nostetaan pystyyn ja niitä lisätään, kunnes niitä on 6-7 kappaletta riippuen sirkkojen määrästä. Kasvatuslaatikon toisessa päädyssä on rehut ja juomiseen tarkoitetut käsipaperit ja toisessa päässä ovat munakennot.</a:t>
            </a:r>
          </a:p>
          <a:p>
            <a:r>
              <a:rPr lang="fi-FI" dirty="0"/>
              <a:t>Sirkat viihtyvät munakennojen välissä, joten ne eivät karkaile vaihdettaessa ruokia ja käsipapereita. </a:t>
            </a:r>
          </a:p>
          <a:p>
            <a:endParaRPr lang="fi-FI" dirty="0"/>
          </a:p>
        </p:txBody>
      </p:sp>
    </p:spTree>
    <p:extLst>
      <p:ext uri="{BB962C8B-B14F-4D97-AF65-F5344CB8AC3E}">
        <p14:creationId xmlns:p14="http://schemas.microsoft.com/office/powerpoint/2010/main" val="92568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rehut</a:t>
            </a:r>
          </a:p>
        </p:txBody>
      </p:sp>
      <p:sp>
        <p:nvSpPr>
          <p:cNvPr id="3" name="Sisällön paikkamerkki 2"/>
          <p:cNvSpPr>
            <a:spLocks noGrp="1"/>
          </p:cNvSpPr>
          <p:nvPr>
            <p:ph idx="1"/>
          </p:nvPr>
        </p:nvSpPr>
        <p:spPr>
          <a:xfrm>
            <a:off x="1251678" y="1128451"/>
            <a:ext cx="10178322" cy="5447713"/>
          </a:xfrm>
        </p:spPr>
        <p:txBody>
          <a:bodyPr/>
          <a:lstStyle/>
          <a:p>
            <a:r>
              <a:rPr lang="fi-FI" dirty="0"/>
              <a:t>Munituskananrehu (ongelmana kaksi sirkoille hyväksymätöntä ainesosaa: yksi väriaine ja yksi entsyymi, sekä rehuhävikki, koska sirkat eivät syö kokonaista vehnää)</a:t>
            </a:r>
          </a:p>
          <a:p>
            <a:pPr lvl="1"/>
            <a:r>
              <a:rPr lang="fi-FI" dirty="0"/>
              <a:t>Montaa rehua on kokeiltu, mutta yksi toimii kunnolla kotimainen Biofarmin munituskananrehu</a:t>
            </a:r>
          </a:p>
          <a:p>
            <a:pPr lvl="1"/>
            <a:r>
              <a:rPr lang="fi-FI" dirty="0"/>
              <a:t>Turkkilainen luomukananrehu tappoi koko sirkkasarjan – tutkimus – oli liikaa kasvinsuojeluaineita!</a:t>
            </a:r>
          </a:p>
          <a:p>
            <a:pPr lvl="1"/>
            <a:r>
              <a:rPr lang="fi-FI" dirty="0"/>
              <a:t>Sirkoille on kehitteillä oma kasvipohjainen sirkkarehu, sisältö on vielä salaisuus</a:t>
            </a:r>
          </a:p>
          <a:p>
            <a:pPr lvl="1"/>
            <a:r>
              <a:rPr lang="fi-FI" dirty="0"/>
              <a:t>Korvataan tuontisoija härkäpavulla ja herneellä</a:t>
            </a:r>
          </a:p>
          <a:p>
            <a:pPr lvl="1"/>
            <a:r>
              <a:rPr lang="fi-FI" dirty="0"/>
              <a:t>Kotimaisuus tärkeää</a:t>
            </a:r>
          </a:p>
          <a:p>
            <a:r>
              <a:rPr lang="fi-FI" dirty="0"/>
              <a:t> Kotimainen kasvihuonekurkku paras (myyntiin kelpaamattomat kurkut ruokintaan)</a:t>
            </a:r>
          </a:p>
          <a:p>
            <a:pPr lvl="1"/>
            <a:r>
              <a:rPr lang="fi-FI" dirty="0"/>
              <a:t>Kurkku silppuna</a:t>
            </a:r>
          </a:p>
          <a:p>
            <a:pPr lvl="1"/>
            <a:r>
              <a:rPr lang="fi-FI" dirty="0"/>
              <a:t>Koetettu porkkanaa ym. – ei kelvannut tarpeeksi hyvin</a:t>
            </a:r>
          </a:p>
          <a:p>
            <a:pPr lvl="1"/>
            <a:r>
              <a:rPr lang="fi-FI" dirty="0"/>
              <a:t>Kurkulla sirkkojen maku on saatu raikkaammaksi</a:t>
            </a:r>
          </a:p>
          <a:p>
            <a:pPr marL="457200" lvl="1" indent="0">
              <a:buNone/>
            </a:pPr>
            <a:endParaRPr lang="fi-FI" dirty="0"/>
          </a:p>
          <a:p>
            <a:r>
              <a:rPr lang="fi-FI" dirty="0"/>
              <a:t>Sirkat ovat miltei kaikkiruokaisia</a:t>
            </a:r>
          </a:p>
          <a:p>
            <a:endParaRPr lang="fi-FI" dirty="0"/>
          </a:p>
        </p:txBody>
      </p:sp>
    </p:spTree>
    <p:extLst>
      <p:ext uri="{BB962C8B-B14F-4D97-AF65-F5344CB8AC3E}">
        <p14:creationId xmlns:p14="http://schemas.microsoft.com/office/powerpoint/2010/main" val="1894591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ruokinta</a:t>
            </a:r>
          </a:p>
        </p:txBody>
      </p:sp>
      <p:sp>
        <p:nvSpPr>
          <p:cNvPr id="3" name="Sisällön paikkamerkki 2"/>
          <p:cNvSpPr>
            <a:spLocks noGrp="1"/>
          </p:cNvSpPr>
          <p:nvPr>
            <p:ph idx="1"/>
          </p:nvPr>
        </p:nvSpPr>
        <p:spPr>
          <a:xfrm>
            <a:off x="1251678" y="1628385"/>
            <a:ext cx="10178322" cy="4847572"/>
          </a:xfrm>
        </p:spPr>
        <p:txBody>
          <a:bodyPr>
            <a:normAutofit/>
          </a:bodyPr>
          <a:lstStyle/>
          <a:p>
            <a:r>
              <a:rPr lang="fi-FI" dirty="0"/>
              <a:t>Kuivarehu pohjalle </a:t>
            </a:r>
          </a:p>
          <a:p>
            <a:r>
              <a:rPr lang="fi-FI" dirty="0"/>
              <a:t>Veden lähde: kostutettu käsipaperi ensimmäiset 2,5 vko. </a:t>
            </a:r>
            <a:r>
              <a:rPr lang="fi-FI" dirty="0" err="1"/>
              <a:t>Huom</a:t>
            </a:r>
            <a:r>
              <a:rPr lang="fi-FI" dirty="0"/>
              <a:t>! Pikkusirkat hukkuvat helposti pieneenkin pisaraan joten kurkkua ei anneta ensimmäiseen puoleentoista viikkoon.</a:t>
            </a:r>
          </a:p>
          <a:p>
            <a:r>
              <a:rPr lang="fi-FI" dirty="0"/>
              <a:t>Alussa annetaan munituskanan täysrehua 35g/kasvatuslaatikko pikkusirkoille ja annosta lisätään sitä mukaa, kun sirkat kasvavat aina 350g/kasvatuslaatikko.</a:t>
            </a:r>
          </a:p>
          <a:p>
            <a:r>
              <a:rPr lang="fi-FI" dirty="0"/>
              <a:t>1,5 viikon iästä lähtien annetaan nesteeksi ja tuorerehuksi kasvihuoneelta hankittuja myyntiin liian käyriä tai muutoin sopimattomia kurkkuja. Tuoreita annetaan aluksi 250g ja lopussa 450g/70l kasvatuslaatikko/ päivä. Kurkkusilppu annostellaan matalalle muoviastialle.</a:t>
            </a:r>
          </a:p>
          <a:p>
            <a:r>
              <a:rPr lang="fi-FI" dirty="0"/>
              <a:t>Tuoreina on kokeiltu porkkanaa, salaattia ym. Mutta tulos ei ole ollut riittävä.</a:t>
            </a:r>
          </a:p>
          <a:p>
            <a:r>
              <a:rPr lang="fi-FI" dirty="0"/>
              <a:t>Jos hometta havaitaan, sirkat on pelastettava siirtämällä ne puhtaaseen kasvatuslaatikkoon. </a:t>
            </a:r>
          </a:p>
          <a:p>
            <a:endParaRPr lang="fi-FI" dirty="0"/>
          </a:p>
        </p:txBody>
      </p:sp>
    </p:spTree>
    <p:extLst>
      <p:ext uri="{BB962C8B-B14F-4D97-AF65-F5344CB8AC3E}">
        <p14:creationId xmlns:p14="http://schemas.microsoft.com/office/powerpoint/2010/main" val="277838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lisääntyminen</a:t>
            </a:r>
          </a:p>
        </p:txBody>
      </p:sp>
      <p:sp>
        <p:nvSpPr>
          <p:cNvPr id="3" name="Sisällön paikkamerkki 2"/>
          <p:cNvSpPr>
            <a:spLocks noGrp="1"/>
          </p:cNvSpPr>
          <p:nvPr>
            <p:ph idx="1"/>
          </p:nvPr>
        </p:nvSpPr>
        <p:spPr>
          <a:xfrm>
            <a:off x="1251678" y="1874517"/>
            <a:ext cx="5938262" cy="4983484"/>
          </a:xfrm>
        </p:spPr>
        <p:txBody>
          <a:bodyPr>
            <a:normAutofit/>
          </a:bodyPr>
          <a:lstStyle/>
          <a:p>
            <a:r>
              <a:rPr lang="fi-FI" dirty="0"/>
              <a:t>Sukupuolet: naaraalla on munanasetin, koiras sirittää</a:t>
            </a:r>
          </a:p>
          <a:p>
            <a:r>
              <a:rPr lang="fi-FI" dirty="0"/>
              <a:t>Kun sirkat alkavat sirittää, ne joko </a:t>
            </a:r>
            <a:r>
              <a:rPr lang="fi-FI" dirty="0" err="1"/>
              <a:t>harvestoidaan</a:t>
            </a:r>
            <a:r>
              <a:rPr lang="fi-FI" dirty="0"/>
              <a:t> tai valitaan emoiksi</a:t>
            </a:r>
          </a:p>
          <a:p>
            <a:r>
              <a:rPr lang="fi-FI" dirty="0"/>
              <a:t>Emolaatikoita valitaan 10 kpl</a:t>
            </a:r>
          </a:p>
          <a:p>
            <a:r>
              <a:rPr lang="fi-FI" dirty="0"/>
              <a:t>Munitukseen valitaan virkeimmin liikkuvat emot. 70l kasvatuslaatikkoon laitetaan munintarasia 3 päivän välein eli aina kolmen päivän kuluttua laitetaan uusi munintarasia pois otetun tilalle.</a:t>
            </a:r>
          </a:p>
          <a:p>
            <a:r>
              <a:rPr lang="fi-FI" dirty="0"/>
              <a:t>Aikuinen sirkka munii munia kosteaan multaan</a:t>
            </a:r>
          </a:p>
          <a:p>
            <a:r>
              <a:rPr lang="fi-FI" dirty="0"/>
              <a:t>Munat hautuvat 4-6vrk</a:t>
            </a:r>
          </a:p>
          <a:p>
            <a:r>
              <a:rPr lang="fi-FI" dirty="0"/>
              <a:t>Kasvatus 35 vrk</a:t>
            </a:r>
          </a:p>
          <a:p>
            <a:endParaRPr lang="fi-FI" dirty="0"/>
          </a:p>
        </p:txBody>
      </p:sp>
      <p:pic>
        <p:nvPicPr>
          <p:cNvPr id="4" name="Kuva 3"/>
          <p:cNvPicPr>
            <a:picLocks noChangeAspect="1"/>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Lst>
          </a:blip>
          <a:srcRect l="21265" t="6466" r="11322" b="16120"/>
          <a:stretch/>
        </p:blipFill>
        <p:spPr>
          <a:xfrm>
            <a:off x="7587463" y="1874517"/>
            <a:ext cx="4173613" cy="47927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803616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munintarasiat</a:t>
            </a:r>
          </a:p>
        </p:txBody>
      </p:sp>
      <p:sp>
        <p:nvSpPr>
          <p:cNvPr id="3" name="Sisällön paikkamerkki 2"/>
          <p:cNvSpPr>
            <a:spLocks noGrp="1"/>
          </p:cNvSpPr>
          <p:nvPr>
            <p:ph idx="1"/>
          </p:nvPr>
        </p:nvSpPr>
        <p:spPr>
          <a:xfrm>
            <a:off x="1251678" y="1741118"/>
            <a:ext cx="10178322" cy="4910203"/>
          </a:xfrm>
        </p:spPr>
        <p:txBody>
          <a:bodyPr>
            <a:normAutofit/>
          </a:bodyPr>
          <a:lstStyle/>
          <a:p>
            <a:r>
              <a:rPr lang="fi-FI" dirty="0"/>
              <a:t>Munintarasia on puhdistettu ja kierrätetty, matalammaksi leikattu muovinen jäätelörasia, johon laitetaan </a:t>
            </a:r>
            <a:r>
              <a:rPr lang="fi-FI" dirty="0" err="1"/>
              <a:t>Biolanin</a:t>
            </a:r>
            <a:r>
              <a:rPr lang="fi-FI" dirty="0"/>
              <a:t> Mustaa Multaa 1/2 litraa. Multa pidetään kosteana sumuttamalla se joka päivä. Muninnan jälkeen (3 pv) munintarasiat tyhjennetään 8l </a:t>
            </a:r>
            <a:r>
              <a:rPr lang="fi-FI" dirty="0" err="1"/>
              <a:t>SmartStore</a:t>
            </a:r>
            <a:r>
              <a:rPr lang="fi-FI" dirty="0"/>
              <a:t> –laatikkoon. Nämä 8l laatikot laitetaan 70l kasvatuslaatikkoon </a:t>
            </a:r>
            <a:r>
              <a:rPr lang="fi-FI" dirty="0" err="1"/>
              <a:t>kenolleen</a:t>
            </a:r>
            <a:r>
              <a:rPr lang="fi-FI" dirty="0"/>
              <a:t>, niin, että pikkusirkat pääsevät niistä hyppäämään </a:t>
            </a:r>
            <a:r>
              <a:rPr lang="fi-FI" dirty="0" err="1"/>
              <a:t>kasvatuislaatikon</a:t>
            </a:r>
            <a:r>
              <a:rPr lang="fi-FI" dirty="0"/>
              <a:t> pohjalle asetettuun kananmunakennoon, mutta ne eivät pääse enää takaisin 8l laatikkoon. </a:t>
            </a:r>
          </a:p>
          <a:p>
            <a:r>
              <a:rPr lang="fi-FI" dirty="0"/>
              <a:t>3-4 vko iässä </a:t>
            </a:r>
            <a:r>
              <a:rPr lang="fi-FI" dirty="0" err="1"/>
              <a:t>SmartStore</a:t>
            </a:r>
            <a:r>
              <a:rPr lang="fi-FI" dirty="0"/>
              <a:t>-laatikossa alkaa yleensä olla ahdasta, niin silloin sirkkoja on jaettu siitä 2-3 laatikkoon. Ahtaus näkyy sirkkojen alettua keräytymään verkkokannen alle. </a:t>
            </a:r>
          </a:p>
          <a:p>
            <a:r>
              <a:rPr lang="fi-FI" dirty="0"/>
              <a:t>Munitusmullaksi on kokeiltu kasvuturvetta ja muutakin materiaalia. Ne ovat homehtuneet tai muutoin olleet toimimattomat. On siksi päädytty </a:t>
            </a:r>
            <a:r>
              <a:rPr lang="fi-FI" dirty="0" err="1"/>
              <a:t>Biolanin</a:t>
            </a:r>
            <a:r>
              <a:rPr lang="fi-FI" dirty="0"/>
              <a:t> mustaan multaan.</a:t>
            </a:r>
          </a:p>
          <a:p>
            <a:r>
              <a:rPr lang="fi-FI" dirty="0"/>
              <a:t>Hinta ? Kustannukset ? Tulossa laskelmat!</a:t>
            </a:r>
          </a:p>
        </p:txBody>
      </p:sp>
    </p:spTree>
    <p:extLst>
      <p:ext uri="{BB962C8B-B14F-4D97-AF65-F5344CB8AC3E}">
        <p14:creationId xmlns:p14="http://schemas.microsoft.com/office/powerpoint/2010/main" val="3648226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Tuotantosuunnitelma</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1665963"/>
            <a:ext cx="10178322" cy="4997884"/>
          </a:xfrm>
        </p:spPr>
        <p:txBody>
          <a:bodyPr>
            <a:normAutofit/>
          </a:bodyPr>
          <a:lstStyle/>
          <a:p>
            <a:endParaRPr lang="fi-FI" dirty="0"/>
          </a:p>
          <a:p>
            <a:r>
              <a:rPr lang="fi-FI" dirty="0"/>
              <a:t>Kasvatus elintarvikkeeksi, kapasiteetti: </a:t>
            </a:r>
          </a:p>
          <a:p>
            <a:pPr lvl="1"/>
            <a:r>
              <a:rPr lang="fi-FI" dirty="0"/>
              <a:t>140 laatikkoa, 2000 sirkkaa/laatikko</a:t>
            </a:r>
          </a:p>
          <a:p>
            <a:pPr lvl="1"/>
            <a:r>
              <a:rPr lang="fi-FI" dirty="0"/>
              <a:t>45 päivän kierrolla</a:t>
            </a:r>
          </a:p>
          <a:p>
            <a:pPr lvl="1"/>
            <a:r>
              <a:rPr lang="fi-FI" dirty="0"/>
              <a:t>Lopputuote on pakastettu kokonainen kotisirkka pussitettuna </a:t>
            </a:r>
          </a:p>
          <a:p>
            <a:r>
              <a:rPr lang="fi-FI" dirty="0"/>
              <a:t>1000 elävää kotisirkkaa maksaa 50,00€</a:t>
            </a:r>
          </a:p>
          <a:p>
            <a:r>
              <a:rPr lang="fi-FI" dirty="0"/>
              <a:t>Poikastuotanto: </a:t>
            </a:r>
          </a:p>
          <a:p>
            <a:pPr lvl="1"/>
            <a:r>
              <a:rPr lang="fi-FI" dirty="0"/>
              <a:t>10 laatikkoa</a:t>
            </a:r>
          </a:p>
          <a:p>
            <a:pPr lvl="1"/>
            <a:r>
              <a:rPr lang="fi-FI" dirty="0"/>
              <a:t>30 päivän kierrolla</a:t>
            </a:r>
          </a:p>
          <a:p>
            <a:pPr lvl="1"/>
            <a:r>
              <a:rPr lang="fi-FI" dirty="0"/>
              <a:t>Lopputuote on kotisirkkojen poikaset myyntiin jatkojalostusta varten ja omaan tarpeeseen</a:t>
            </a:r>
          </a:p>
          <a:p>
            <a:r>
              <a:rPr lang="fi-FI" dirty="0"/>
              <a:t>Esimerkkinä </a:t>
            </a:r>
            <a:r>
              <a:rPr lang="fi-FI" dirty="0" err="1"/>
              <a:t>Finsectin</a:t>
            </a:r>
            <a:r>
              <a:rPr lang="fi-FI" dirty="0"/>
              <a:t> tuottajapaketti 1500,00€ + ALV 24%</a:t>
            </a:r>
          </a:p>
        </p:txBody>
      </p:sp>
    </p:spTree>
    <p:extLst>
      <p:ext uri="{BB962C8B-B14F-4D97-AF65-F5344CB8AC3E}">
        <p14:creationId xmlns:p14="http://schemas.microsoft.com/office/powerpoint/2010/main" val="3969106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Tuotantotila</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lstStyle/>
          <a:p>
            <a:r>
              <a:rPr lang="fi-FI" dirty="0"/>
              <a:t>Lämmitystila 42,25 m²/135 m³</a:t>
            </a:r>
          </a:p>
          <a:p>
            <a:r>
              <a:rPr lang="fi-FI" dirty="0"/>
              <a:t>Lämpötila 30°C</a:t>
            </a:r>
          </a:p>
          <a:p>
            <a:r>
              <a:rPr lang="fi-FI" dirty="0"/>
              <a:t>Kosteus 70%</a:t>
            </a:r>
          </a:p>
          <a:p>
            <a:r>
              <a:rPr lang="fi-FI" dirty="0"/>
              <a:t>Munitushuone</a:t>
            </a:r>
          </a:p>
          <a:p>
            <a:r>
              <a:rPr lang="fi-FI" dirty="0"/>
              <a:t>Pakastushuone</a:t>
            </a:r>
          </a:p>
          <a:p>
            <a:r>
              <a:rPr lang="fi-FI" dirty="0"/>
              <a:t>Kasvattamo</a:t>
            </a:r>
          </a:p>
          <a:p>
            <a:r>
              <a:rPr lang="fi-FI" dirty="0"/>
              <a:t>Kosteuden kestävät materiaalit</a:t>
            </a:r>
          </a:p>
          <a:p>
            <a:endParaRPr lang="fi-FI" dirty="0"/>
          </a:p>
          <a:p>
            <a:endParaRPr lang="fi-FI" dirty="0"/>
          </a:p>
        </p:txBody>
      </p:sp>
      <p:pic>
        <p:nvPicPr>
          <p:cNvPr id="5" name="Kuva 4">
            <a:extLst>
              <a:ext uri="{FF2B5EF4-FFF2-40B4-BE49-F238E27FC236}">
                <a16:creationId xmlns:a16="http://schemas.microsoft.com/office/drawing/2014/main" id="{3C06DC2F-9534-443B-964A-E4DE86AA28E5}"/>
              </a:ext>
            </a:extLst>
          </p:cNvPr>
          <p:cNvPicPr>
            <a:picLocks noChangeAspect="1"/>
          </p:cNvPicPr>
          <p:nvPr/>
        </p:nvPicPr>
        <p:blipFill>
          <a:blip r:embed="rId2"/>
          <a:stretch>
            <a:fillRect/>
          </a:stretch>
        </p:blipFill>
        <p:spPr>
          <a:xfrm>
            <a:off x="5235938" y="2286001"/>
            <a:ext cx="6152071" cy="3593591"/>
          </a:xfrm>
          <a:prstGeom prst="rect">
            <a:avLst/>
          </a:prstGeom>
        </p:spPr>
      </p:pic>
    </p:spTree>
    <p:extLst>
      <p:ext uri="{BB962C8B-B14F-4D97-AF65-F5344CB8AC3E}">
        <p14:creationId xmlns:p14="http://schemas.microsoft.com/office/powerpoint/2010/main" val="1552551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251678" y="819807"/>
            <a:ext cx="10178321" cy="1054710"/>
          </a:xfrm>
        </p:spPr>
        <p:txBody>
          <a:bodyPr/>
          <a:lstStyle/>
          <a:p>
            <a:r>
              <a:rPr lang="fi-FI" dirty="0"/>
              <a:t>Kotisirkka    	pitopaikka</a:t>
            </a:r>
          </a:p>
        </p:txBody>
      </p:sp>
      <p:pic>
        <p:nvPicPr>
          <p:cNvPr id="4" name="Sisällön paikkamerkki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872831" y="1986455"/>
            <a:ext cx="5883205" cy="474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Kuva 4"/>
          <p:cNvPicPr>
            <a:picLocks noChangeAspect="1"/>
          </p:cNvPicPr>
          <p:nvPr/>
        </p:nvPicPr>
        <p:blipFill rotWithShape="1">
          <a:blip r:embed="rId4"/>
          <a:srcRect l="21270" t="8679" r="22471" b="31829"/>
          <a:stretch/>
        </p:blipFill>
        <p:spPr>
          <a:xfrm>
            <a:off x="1251678" y="1986455"/>
            <a:ext cx="4500792" cy="47445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29732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luvat</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lstStyle/>
          <a:p>
            <a:r>
              <a:rPr lang="fi-FI" dirty="0"/>
              <a:t>Rakennuslupa + naapurien kuuleminen</a:t>
            </a:r>
          </a:p>
          <a:p>
            <a:r>
              <a:rPr lang="fi-FI" dirty="0"/>
              <a:t>Ympäristölupa (tarvittaessa)</a:t>
            </a:r>
          </a:p>
          <a:p>
            <a:r>
              <a:rPr lang="fi-FI" dirty="0"/>
              <a:t>Alkutuotantopaikkailmoitus ympäristöterveydenhuollon valvontayksikköön</a:t>
            </a:r>
          </a:p>
          <a:p>
            <a:r>
              <a:rPr lang="fi-FI" dirty="0"/>
              <a:t>Rekisteröityminen rehualan alkutuotannon toimijaksi Eviraan (myös elintarviketuotanto)</a:t>
            </a:r>
          </a:p>
          <a:p>
            <a:r>
              <a:rPr lang="fi-FI" dirty="0"/>
              <a:t>Ilmoitus elintarvikehuoneistosta kuntaan, jos jatkojalostusta</a:t>
            </a:r>
          </a:p>
          <a:p>
            <a:endParaRPr lang="fi-FI" dirty="0"/>
          </a:p>
          <a:p>
            <a:endParaRPr lang="fi-FI" dirty="0"/>
          </a:p>
          <a:p>
            <a:endParaRPr lang="fi-FI" dirty="0"/>
          </a:p>
        </p:txBody>
      </p:sp>
    </p:spTree>
    <p:extLst>
      <p:ext uri="{BB962C8B-B14F-4D97-AF65-F5344CB8AC3E}">
        <p14:creationId xmlns:p14="http://schemas.microsoft.com/office/powerpoint/2010/main" val="3012306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uuselintarvikeasetus</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a:bodyPr>
          <a:lstStyle/>
          <a:p>
            <a:r>
              <a:rPr lang="fi-FI" dirty="0"/>
              <a:t>(EU) 2015/2283 astuu voimaan 1.1.2018</a:t>
            </a:r>
          </a:p>
          <a:p>
            <a:r>
              <a:rPr lang="fi-FI" dirty="0"/>
              <a:t>Evira on yhteysviranomainen Suomessa</a:t>
            </a:r>
          </a:p>
          <a:p>
            <a:r>
              <a:rPr lang="fi-FI" dirty="0"/>
              <a:t>Uuselintarvikeasetuksen mukainen hakemus tehdään komissiolle</a:t>
            </a:r>
          </a:p>
          <a:p>
            <a:r>
              <a:rPr lang="fi-FI" dirty="0"/>
              <a:t>Vanhoilla tuottajilla siirtymäaika 2.1.2018-1.1.2019 (tällä aikavälillä tehtävä hakemus)</a:t>
            </a:r>
          </a:p>
          <a:p>
            <a:r>
              <a:rPr lang="fi-FI" dirty="0"/>
              <a:t>Luvallisten kasvatettavien hyönteislajien lista julkaistaan 1.1.2018</a:t>
            </a:r>
          </a:p>
          <a:p>
            <a:endParaRPr lang="fi-FI" dirty="0"/>
          </a:p>
          <a:p>
            <a:endParaRPr lang="fi-FI" dirty="0"/>
          </a:p>
          <a:p>
            <a:endParaRPr lang="fi-FI" dirty="0"/>
          </a:p>
        </p:txBody>
      </p:sp>
    </p:spTree>
    <p:extLst>
      <p:ext uri="{BB962C8B-B14F-4D97-AF65-F5344CB8AC3E}">
        <p14:creationId xmlns:p14="http://schemas.microsoft.com/office/powerpoint/2010/main" val="3127080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lainsäädäntö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fontScale="85000" lnSpcReduction="10000"/>
          </a:bodyPr>
          <a:lstStyle/>
          <a:p>
            <a:r>
              <a:rPr lang="fi-FI" sz="2600" dirty="0"/>
              <a:t>Toimintaa koskee yleiset elintarvikelainsäädännön vaatimukset, joissa korostuu</a:t>
            </a:r>
          </a:p>
          <a:p>
            <a:pPr marL="0" indent="0">
              <a:buNone/>
            </a:pPr>
            <a:r>
              <a:rPr lang="fi-FI" sz="2600" dirty="0"/>
              <a:t>	eläinten hyvinvointi</a:t>
            </a:r>
          </a:p>
          <a:p>
            <a:pPr marL="0" indent="0">
              <a:buNone/>
            </a:pPr>
            <a:r>
              <a:rPr lang="fi-FI" sz="2600" dirty="0"/>
              <a:t>	hygieeniset toimintatavat</a:t>
            </a:r>
          </a:p>
          <a:p>
            <a:pPr marL="0" indent="0">
              <a:buNone/>
            </a:pPr>
            <a:r>
              <a:rPr lang="fi-FI" sz="2600" dirty="0"/>
              <a:t>	kuluttajalle annettavat tiedot</a:t>
            </a:r>
          </a:p>
          <a:p>
            <a:pPr marL="0" indent="0">
              <a:buNone/>
            </a:pPr>
            <a:endParaRPr lang="fi-FI" sz="2600" dirty="0"/>
          </a:p>
          <a:p>
            <a:r>
              <a:rPr lang="fi-FI" sz="2600" dirty="0"/>
              <a:t>Jos suoramyyntiä on alle 10 000 e, ei tarvitse tehdä elintarvikehuoneistoilmoitusta.</a:t>
            </a:r>
          </a:p>
          <a:p>
            <a:r>
              <a:rPr lang="fi-FI" sz="2600" dirty="0"/>
              <a:t>Kasvatusastiat pitää olla elintarvikemuovia/materiaalia.</a:t>
            </a:r>
          </a:p>
          <a:p>
            <a:r>
              <a:rPr lang="fi-FI" sz="2600" dirty="0"/>
              <a:t>Tarvittaessa ilmoitus kuljetustoiminnasta.</a:t>
            </a:r>
          </a:p>
          <a:p>
            <a:endParaRPr lang="fi-FI" dirty="0"/>
          </a:p>
          <a:p>
            <a:endParaRPr lang="fi-FI" dirty="0"/>
          </a:p>
        </p:txBody>
      </p:sp>
    </p:spTree>
    <p:extLst>
      <p:ext uri="{BB962C8B-B14F-4D97-AF65-F5344CB8AC3E}">
        <p14:creationId xmlns:p14="http://schemas.microsoft.com/office/powerpoint/2010/main" val="3798553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lainsäädäntö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lnSpcReduction="10000"/>
          </a:bodyPr>
          <a:lstStyle/>
          <a:p>
            <a:r>
              <a:rPr lang="fi-FI" dirty="0"/>
              <a:t>elintarvikehygienia-asetus (EY) 852/2004 liite I</a:t>
            </a:r>
          </a:p>
          <a:p>
            <a:r>
              <a:rPr lang="fi-FI" dirty="0"/>
              <a:t>asetus elintarvikkeiden alkutuotannon elintarvikehygieniasta 1368/2011</a:t>
            </a:r>
          </a:p>
          <a:p>
            <a:r>
              <a:rPr lang="fi-FI" dirty="0"/>
              <a:t>yleinen elintarvikeasetus (EY) 178/2002</a:t>
            </a:r>
          </a:p>
          <a:p>
            <a:r>
              <a:rPr lang="fi-FI" dirty="0"/>
              <a:t>elintarvikelaki 23/2006</a:t>
            </a:r>
          </a:p>
          <a:p>
            <a:r>
              <a:rPr lang="fi-FI" dirty="0"/>
              <a:t>eläintautilaki 441/2013</a:t>
            </a:r>
          </a:p>
          <a:p>
            <a:r>
              <a:rPr lang="fi-FI" dirty="0"/>
              <a:t>eläinsuojelulaki 247/1996</a:t>
            </a:r>
          </a:p>
          <a:p>
            <a:r>
              <a:rPr lang="fi-FI" dirty="0"/>
              <a:t>eläinsuojeluasetus 396/1996</a:t>
            </a:r>
          </a:p>
          <a:p>
            <a:r>
              <a:rPr lang="fi-FI" dirty="0"/>
              <a:t>laki eläinten kuljetuksesta 1429/2006</a:t>
            </a:r>
          </a:p>
          <a:p>
            <a:r>
              <a:rPr lang="fi-FI" dirty="0"/>
              <a:t>rehuaineluettelo EU/2017/2017</a:t>
            </a:r>
          </a:p>
          <a:p>
            <a:endParaRPr lang="fi-FI" dirty="0"/>
          </a:p>
        </p:txBody>
      </p:sp>
    </p:spTree>
    <p:extLst>
      <p:ext uri="{BB962C8B-B14F-4D97-AF65-F5344CB8AC3E}">
        <p14:creationId xmlns:p14="http://schemas.microsoft.com/office/powerpoint/2010/main" val="414354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lainsäädäntö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p:txBody>
          <a:bodyPr>
            <a:normAutofit/>
          </a:bodyPr>
          <a:lstStyle/>
          <a:p>
            <a:r>
              <a:rPr lang="fi-FI" sz="2400" dirty="0"/>
              <a:t>Omavalvonnassa annettava selkeä kuva tilan hygieniakäytännöistä, jossa ilmaistaan että hallitaan vaarat.</a:t>
            </a:r>
          </a:p>
          <a:p>
            <a:r>
              <a:rPr lang="fi-FI" sz="2400" dirty="0"/>
              <a:t>Luomutuotannon ehtoja ei vielä ole.</a:t>
            </a:r>
          </a:p>
        </p:txBody>
      </p:sp>
    </p:spTree>
    <p:extLst>
      <p:ext uri="{BB962C8B-B14F-4D97-AF65-F5344CB8AC3E}">
        <p14:creationId xmlns:p14="http://schemas.microsoft.com/office/powerpoint/2010/main" val="181017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ympäristönhoito</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1442623"/>
            <a:ext cx="10178322" cy="4665214"/>
          </a:xfrm>
        </p:spPr>
        <p:txBody>
          <a:bodyPr>
            <a:noAutofit/>
          </a:bodyPr>
          <a:lstStyle/>
          <a:p>
            <a:pPr marL="0" indent="0">
              <a:spcBef>
                <a:spcPts val="0"/>
              </a:spcBef>
              <a:spcAft>
                <a:spcPts val="0"/>
              </a:spcAft>
              <a:buNone/>
            </a:pPr>
            <a:r>
              <a:rPr lang="fi-FI" sz="2400" dirty="0">
                <a:latin typeface="Calibri,Helvetica,sans-serif"/>
              </a:rPr>
              <a:t>Sivutuotteiden käsittelystä </a:t>
            </a:r>
          </a:p>
          <a:p>
            <a:pPr marL="914400" lvl="2" indent="0">
              <a:spcBef>
                <a:spcPts val="0"/>
              </a:spcBef>
              <a:buNone/>
            </a:pPr>
            <a:r>
              <a:rPr lang="fi-FI" sz="2000" dirty="0">
                <a:latin typeface="Calibri,Helvetica,sans-serif"/>
              </a:rPr>
              <a:t>taudittomat raadot sivutuoteluokka 3</a:t>
            </a:r>
          </a:p>
          <a:p>
            <a:pPr marL="0" indent="0">
              <a:spcBef>
                <a:spcPts val="0"/>
              </a:spcBef>
              <a:buNone/>
            </a:pPr>
            <a:r>
              <a:rPr lang="fi-FI" dirty="0">
                <a:latin typeface="Calibri,Helvetica,sans-serif"/>
              </a:rPr>
              <a:t>	tautiin kuolleet sivutuoteluokka 2</a:t>
            </a:r>
          </a:p>
          <a:p>
            <a:pPr marL="0" indent="0">
              <a:spcBef>
                <a:spcPts val="0"/>
              </a:spcBef>
              <a:buNone/>
            </a:pPr>
            <a:r>
              <a:rPr lang="fi-FI" dirty="0">
                <a:latin typeface="Calibri,Helvetica,sans-serif"/>
              </a:rPr>
              <a:t>	lanta sivutuoteluokka 2</a:t>
            </a:r>
          </a:p>
          <a:p>
            <a:pPr marL="0" indent="0">
              <a:spcBef>
                <a:spcPts val="0"/>
              </a:spcBef>
              <a:spcAft>
                <a:spcPts val="0"/>
              </a:spcAft>
              <a:buNone/>
            </a:pPr>
            <a:r>
              <a:rPr lang="fi-FI" sz="2400" dirty="0">
                <a:latin typeface="Calibri,Helvetica,sans-serif"/>
              </a:rPr>
              <a:t>	</a:t>
            </a:r>
          </a:p>
          <a:p>
            <a:pPr marL="0" indent="0">
              <a:spcBef>
                <a:spcPts val="0"/>
              </a:spcBef>
              <a:spcAft>
                <a:spcPts val="0"/>
              </a:spcAft>
              <a:buNone/>
            </a:pPr>
            <a:r>
              <a:rPr lang="fi-FI" sz="2400" dirty="0">
                <a:latin typeface="Calibri,Helvetica,sans-serif"/>
              </a:rPr>
              <a:t>Sivutuotteet </a:t>
            </a:r>
            <a:r>
              <a:rPr lang="fi-FI" sz="2400" dirty="0" err="1">
                <a:latin typeface="Calibri,Helvetica,sans-serif"/>
              </a:rPr>
              <a:t>inaktivoidaan</a:t>
            </a:r>
            <a:r>
              <a:rPr lang="fi-FI" sz="2400" dirty="0">
                <a:latin typeface="Calibri,Helvetica,sans-serif"/>
              </a:rPr>
              <a:t> pakastamalla, jonka jälkeen voidaan hävittää:</a:t>
            </a:r>
          </a:p>
          <a:p>
            <a:pPr lvl="1">
              <a:spcBef>
                <a:spcPts val="0"/>
              </a:spcBef>
            </a:pPr>
            <a:r>
              <a:rPr lang="fi-FI" sz="2000" dirty="0">
                <a:latin typeface="Calibri,Helvetica,sans-serif"/>
              </a:rPr>
              <a:t>ympäristölainsäädännön mukaisesti jätteenpoltto- tai rinnakkaispolttolaitoksessa</a:t>
            </a:r>
          </a:p>
          <a:p>
            <a:pPr lvl="1">
              <a:spcBef>
                <a:spcPts val="0"/>
              </a:spcBef>
            </a:pPr>
            <a:r>
              <a:rPr lang="fi-FI" sz="2000" dirty="0">
                <a:latin typeface="Calibri,Helvetica,sans-serif"/>
              </a:rPr>
              <a:t>puhdas lanta voidaan hävittää lantaa polttavassa laitoksessa tai laittaa suoraan peltoon</a:t>
            </a:r>
          </a:p>
          <a:p>
            <a:pPr lvl="1">
              <a:spcBef>
                <a:spcPts val="0"/>
              </a:spcBef>
            </a:pPr>
            <a:r>
              <a:rPr lang="fi-FI" sz="2000" dirty="0">
                <a:latin typeface="Calibri,Helvetica,sans-serif"/>
              </a:rPr>
              <a:t>lanta ja luokka 3 voidaan laittaa hyväksyttyyn biokaasu- tai kompostilaitokseen</a:t>
            </a:r>
          </a:p>
          <a:p>
            <a:pPr lvl="1">
              <a:spcBef>
                <a:spcPts val="0"/>
              </a:spcBef>
            </a:pPr>
            <a:endParaRPr lang="fi-FI" sz="2000" dirty="0">
              <a:latin typeface="Calibri,Helvetica,sans-serif"/>
            </a:endParaRPr>
          </a:p>
          <a:p>
            <a:pPr marL="0" indent="0">
              <a:buNone/>
            </a:pPr>
            <a:r>
              <a:rPr lang="fi-FI" sz="2400" dirty="0"/>
              <a:t>Ruokinnassa voidaan hyödyntää sivuvirtoja (värivirheelliset kasvikset yms.)</a:t>
            </a:r>
          </a:p>
        </p:txBody>
      </p:sp>
    </p:spTree>
    <p:extLst>
      <p:ext uri="{BB962C8B-B14F-4D97-AF65-F5344CB8AC3E}">
        <p14:creationId xmlns:p14="http://schemas.microsoft.com/office/powerpoint/2010/main" val="1621625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a:xfrm>
            <a:off x="1251678" y="480039"/>
            <a:ext cx="10178322" cy="1492132"/>
          </a:xfrm>
        </p:spPr>
        <p:txBody>
          <a:bodyPr/>
          <a:lstStyle/>
          <a:p>
            <a:r>
              <a:rPr lang="fi-FI" dirty="0"/>
              <a:t>Laatu – eettinen tuotanto</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4554912"/>
          </a:xfrm>
        </p:spPr>
        <p:txBody>
          <a:bodyPr>
            <a:normAutofit lnSpcReduction="10000"/>
          </a:bodyPr>
          <a:lstStyle/>
          <a:p>
            <a:r>
              <a:rPr lang="fi-FI" dirty="0"/>
              <a:t>Hiili- ja vesijalanjälki </a:t>
            </a:r>
          </a:p>
          <a:p>
            <a:r>
              <a:rPr lang="fi-FI" dirty="0"/>
              <a:t>Jäljitettävyys ja allergeenit</a:t>
            </a:r>
          </a:p>
          <a:p>
            <a:r>
              <a:rPr lang="fi-FI" dirty="0"/>
              <a:t>On todettu, että sama suku tuottaa poikasia kahden vuoden verran ja sitten tuotanto vaan loppuu ilmeisesti </a:t>
            </a:r>
            <a:r>
              <a:rPr lang="fi-FI" dirty="0" err="1"/>
              <a:t>sukusiittoisuuden</a:t>
            </a:r>
            <a:r>
              <a:rPr lang="fi-FI" dirty="0"/>
              <a:t> noustessa liian korkeaksi. Niinpä uutta kantaa hankitaan aina 3-4 kk:n välein aluksi Euroopasta. Ja myöhemmin myös kotimaasta</a:t>
            </a:r>
          </a:p>
          <a:p>
            <a:r>
              <a:rPr lang="fi-FI" dirty="0"/>
              <a:t>Sirkat viihtyvät tiheässä, mutta jos niitä on liikaa, ne voivat alkaa syödä toisiaan. Seurannalla havaitaan, jos sirkkoja alkaa kertyä kattoverkkoon, jolloin piilopaikkoja on lisättävä (munakennot) tai sirkkoja on jaettava uusiin kasvatuslaatikoihin.</a:t>
            </a:r>
          </a:p>
          <a:p>
            <a:r>
              <a:rPr lang="fi-FI" dirty="0"/>
              <a:t>Estetään poikasten hukkuminen ja pitopaikan homehtuminen. Riittävä ilmankosteus oltava. Munakennot suojaksi. </a:t>
            </a:r>
            <a:r>
              <a:rPr lang="fi-FI" dirty="0" err="1"/>
              <a:t>Sirkkaamon</a:t>
            </a:r>
            <a:r>
              <a:rPr lang="fi-FI" dirty="0"/>
              <a:t> työt aloitetaan aina pikkusirkoista, ettei mahdollisia tauteja ja muita ongelmia siirretä aikuisista sirkoista niihin.</a:t>
            </a:r>
          </a:p>
          <a:p>
            <a:r>
              <a:rPr lang="fi-FI" dirty="0"/>
              <a:t>Emosirkkoja ei käytetä ihmisravinnoksi iän mukana liiallisen kitiinin kertymisen takia</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32161445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a:xfrm>
            <a:off x="1251678" y="480039"/>
            <a:ext cx="10178322" cy="1492132"/>
          </a:xfrm>
        </p:spPr>
        <p:txBody>
          <a:bodyPr/>
          <a:lstStyle/>
          <a:p>
            <a:r>
              <a:rPr lang="fi-FI" dirty="0"/>
              <a:t>Työketjut ja työnkäyttö</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4811696"/>
          </a:xfrm>
        </p:spPr>
        <p:txBody>
          <a:bodyPr>
            <a:normAutofit fontScale="92500" lnSpcReduction="20000"/>
          </a:bodyPr>
          <a:lstStyle/>
          <a:p>
            <a:r>
              <a:rPr lang="fi-FI" dirty="0"/>
              <a:t>Joka päivä sirkkojen ruokien valmistelu, ruokinta ja hoito nuorista vanhimpaan siirtyen (alaosa ensin) tautien ehkäisemiseksi, muninta-astioiden sumutus ja laatikoiden imurointi tarvittaessa samalla kun ruokinta, siivous ja jätehuolto ja kirjanpito</a:t>
            </a:r>
          </a:p>
          <a:p>
            <a:r>
              <a:rPr lang="fi-FI" dirty="0"/>
              <a:t>Joka kolmas päivä munintalaatikoiden multaus, asettaminen emoille, vanhempien laatikoiden poisto samalla emoilta ja asettaminen haudontalaatikoihin, jätehuolto ja kirjanpito</a:t>
            </a:r>
          </a:p>
          <a:p>
            <a:r>
              <a:rPr lang="fi-FI" dirty="0"/>
              <a:t>Joka kolmas kuukausi sirkkojen pitopaikan valmistelut, sirkkojen vastaanotto, asuttaminen, jätehuolto ja kirjanpito</a:t>
            </a:r>
          </a:p>
          <a:p>
            <a:r>
              <a:rPr lang="fi-FI" dirty="0"/>
              <a:t>Joka päivä kasvatuslaatikoiden munakennojen kopistelu ulosteista yms. Ja myöhemmin sirkkojen siirto puhtaaseen teurastuslaatikkoon, sirkkojen teurastus neljä laatikkoa kerrallaan, teurastettujen sirkkojen pakkaus säilytyspakastimiin. Jätehuolto ja kirjanpito</a:t>
            </a:r>
          </a:p>
          <a:p>
            <a:r>
              <a:rPr lang="fi-FI" dirty="0"/>
              <a:t>Pakastettujen sirkkojen myynti ja toimittaminen pakastekuljetusautoon. Jätehuolto ja kirjanpito</a:t>
            </a:r>
          </a:p>
          <a:p>
            <a:r>
              <a:rPr lang="fi-FI" dirty="0"/>
              <a:t>Ulkotilojen siistinä pito</a:t>
            </a:r>
          </a:p>
          <a:p>
            <a:r>
              <a:rPr lang="fi-FI" dirty="0"/>
              <a:t>Koulutusten ja luentojen valistelu ja sopiminen, luentojen pitäminen ja palautteen otto</a:t>
            </a:r>
          </a:p>
          <a:p>
            <a:r>
              <a:rPr lang="fi-FI" dirty="0"/>
              <a:t>Kirjanpito ja laskutus</a:t>
            </a:r>
          </a:p>
          <a:p>
            <a:r>
              <a:rPr lang="fi-FI" dirty="0"/>
              <a:t>Työn menekkilaskelma</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829473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taloudellinen riskianalyysi</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3593591"/>
          </a:xfrm>
        </p:spPr>
        <p:txBody>
          <a:bodyPr/>
          <a:lstStyle/>
          <a:p>
            <a:r>
              <a:rPr lang="fi-FI" sz="2400" dirty="0"/>
              <a:t>Riski, että sirkat eivät mene kaupaksi</a:t>
            </a:r>
          </a:p>
          <a:p>
            <a:r>
              <a:rPr lang="fi-FI" sz="2400" dirty="0"/>
              <a:t>Tila on hyödynnettävissä muuhun käyttöön</a:t>
            </a:r>
          </a:p>
          <a:p>
            <a:r>
              <a:rPr lang="fi-FI" sz="2400" dirty="0"/>
              <a:t>Sirkat ja laatikot eivät ole suuri investointi</a:t>
            </a:r>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40108629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Teknologian riskianalyysi</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3593591"/>
          </a:xfrm>
        </p:spPr>
        <p:txBody>
          <a:bodyPr/>
          <a:lstStyle/>
          <a:p>
            <a:r>
              <a:rPr lang="fi-FI" dirty="0"/>
              <a:t>Teknologiaa on hyvin vähän</a:t>
            </a:r>
          </a:p>
          <a:p>
            <a:r>
              <a:rPr lang="fi-FI" dirty="0"/>
              <a:t>Työergonomia ja -turvallisuus huomioitava</a:t>
            </a:r>
          </a:p>
          <a:p>
            <a:r>
              <a:rPr lang="fi-FI" dirty="0"/>
              <a:t>Homeen riski korkeassa ilmankosteudessa</a:t>
            </a:r>
          </a:p>
          <a:p>
            <a:r>
              <a:rPr lang="fi-FI" dirty="0"/>
              <a:t>Allergiat ja hengitystieongelmat</a:t>
            </a:r>
          </a:p>
          <a:p>
            <a:r>
              <a:rPr lang="fi-FI" dirty="0"/>
              <a:t>Bioturvallisuus: sirkkojen taudit ja vieraslajit (esim. jauhomato)</a:t>
            </a:r>
          </a:p>
          <a:p>
            <a:r>
              <a:rPr lang="fi-FI" dirty="0"/>
              <a:t>Lakimuutosten aiheuttamat riskit</a:t>
            </a:r>
          </a:p>
          <a:p>
            <a:r>
              <a:rPr lang="fi-FI" dirty="0"/>
              <a:t>Kannan heikkeneminen &gt; lajiristeytykset</a:t>
            </a:r>
          </a:p>
          <a:p>
            <a:r>
              <a:rPr lang="fi-FI" dirty="0"/>
              <a:t>Tulipaloriski</a:t>
            </a:r>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4141528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a:xfrm>
            <a:off x="1251678" y="294703"/>
            <a:ext cx="10178322" cy="1492132"/>
          </a:xfrm>
        </p:spPr>
        <p:txBody>
          <a:bodyPr/>
          <a:lstStyle/>
          <a:p>
            <a:r>
              <a:rPr lang="fi-FI" dirty="0"/>
              <a:t>Kotisirkka tuotantoeläimenä</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1290181"/>
            <a:ext cx="10178322" cy="4589411"/>
          </a:xfrm>
        </p:spPr>
        <p:txBody>
          <a:bodyPr>
            <a:normAutofit fontScale="92500" lnSpcReduction="10000"/>
          </a:bodyPr>
          <a:lstStyle/>
          <a:p>
            <a:r>
              <a:rPr lang="fi-FI" dirty="0">
                <a:hlinkClick r:id="rId2"/>
              </a:rPr>
              <a:t>Kotisirkka</a:t>
            </a:r>
            <a:r>
              <a:rPr lang="fi-FI" dirty="0"/>
              <a:t>,  </a:t>
            </a:r>
            <a:r>
              <a:rPr lang="fi-FI" dirty="0" err="1"/>
              <a:t>Acheta</a:t>
            </a:r>
            <a:r>
              <a:rPr lang="fi-FI" dirty="0"/>
              <a:t> </a:t>
            </a:r>
            <a:r>
              <a:rPr lang="fi-FI" dirty="0" err="1"/>
              <a:t>domestica</a:t>
            </a:r>
            <a:endParaRPr lang="fi-FI" dirty="0"/>
          </a:p>
          <a:p>
            <a:r>
              <a:rPr lang="fi-FI" dirty="0"/>
              <a:t>Kasvatusaika 40-42 vrk sisältäen 4-6 pv munien haudonta, 35 pv lihotus ja laatikon pesupäivä</a:t>
            </a:r>
          </a:p>
          <a:p>
            <a:r>
              <a:rPr lang="fi-FI" dirty="0"/>
              <a:t>Koko aikuisena 2,5cm </a:t>
            </a:r>
          </a:p>
          <a:p>
            <a:r>
              <a:rPr lang="fi-FI" dirty="0"/>
              <a:t>Aloitussirkat Hollannista 1000 sirkkaa/pahviputki á 50,00€</a:t>
            </a:r>
          </a:p>
          <a:p>
            <a:r>
              <a:rPr lang="fi-FI" dirty="0" err="1"/>
              <a:t>Sirkkaamoja</a:t>
            </a:r>
            <a:r>
              <a:rPr lang="fi-FI" dirty="0"/>
              <a:t> Suomessa 8.12.2017: </a:t>
            </a:r>
          </a:p>
          <a:p>
            <a:pPr lvl="1"/>
            <a:r>
              <a:rPr lang="fi-FI" dirty="0"/>
              <a:t>Etelä-Pohjanmaa 4 kpl, tulossa 2 uutta </a:t>
            </a:r>
            <a:r>
              <a:rPr lang="fi-FI" dirty="0" err="1"/>
              <a:t>sirkkaamoa</a:t>
            </a:r>
            <a:endParaRPr lang="fi-FI" dirty="0"/>
          </a:p>
          <a:p>
            <a:pPr lvl="1"/>
            <a:r>
              <a:rPr lang="fi-FI" dirty="0"/>
              <a:t>Varsinais-Suomi 2 kpl, tulossa 2 uutta </a:t>
            </a:r>
            <a:r>
              <a:rPr lang="fi-FI" dirty="0" err="1"/>
              <a:t>sirkkaamoa</a:t>
            </a:r>
            <a:endParaRPr lang="fi-FI" dirty="0"/>
          </a:p>
          <a:p>
            <a:pPr lvl="1"/>
            <a:r>
              <a:rPr lang="fi-FI" dirty="0" err="1"/>
              <a:t>Pohjois</a:t>
            </a:r>
            <a:r>
              <a:rPr lang="fi-FI" dirty="0"/>
              <a:t>-Pohjanmaa 2 kpl</a:t>
            </a:r>
          </a:p>
          <a:p>
            <a:pPr lvl="1"/>
            <a:r>
              <a:rPr lang="fi-FI" dirty="0"/>
              <a:t>Etelä-Suomi tulossa 1 uusi </a:t>
            </a:r>
            <a:r>
              <a:rPr lang="fi-FI" dirty="0" err="1"/>
              <a:t>sirkkaamo</a:t>
            </a:r>
            <a:endParaRPr lang="fi-FI" dirty="0"/>
          </a:p>
          <a:p>
            <a:pPr lvl="1"/>
            <a:r>
              <a:rPr lang="fi-FI" dirty="0"/>
              <a:t>Savo tulossa 2 kpl uusia </a:t>
            </a:r>
            <a:r>
              <a:rPr lang="fi-FI" dirty="0" err="1"/>
              <a:t>sirkkaamoja</a:t>
            </a:r>
            <a:endParaRPr lang="fi-FI" dirty="0"/>
          </a:p>
          <a:p>
            <a:pPr marL="457200" lvl="1" indent="0">
              <a:buNone/>
            </a:pPr>
            <a:endParaRPr lang="fi-FI" dirty="0"/>
          </a:p>
          <a:p>
            <a:pPr marL="457200" lvl="1" indent="0">
              <a:buNone/>
            </a:pPr>
            <a:r>
              <a:rPr lang="fi-FI" dirty="0" err="1"/>
              <a:t>Olikkala</a:t>
            </a:r>
            <a:r>
              <a:rPr lang="fi-FI" dirty="0"/>
              <a:t>, P.  5.12.2017 ja </a:t>
            </a:r>
            <a:r>
              <a:rPr lang="fi-FI" dirty="0">
                <a:hlinkClick r:id="rId3"/>
              </a:rPr>
              <a:t>www.finsect.fi</a:t>
            </a:r>
            <a:endParaRPr lang="fi-FI" dirty="0"/>
          </a:p>
        </p:txBody>
      </p:sp>
      <p:pic>
        <p:nvPicPr>
          <p:cNvPr id="4" name="Kuva 3"/>
          <p:cNvPicPr>
            <a:picLocks noChangeAspect="1"/>
          </p:cNvPicPr>
          <p:nvPr/>
        </p:nvPicPr>
        <p:blipFill>
          <a:blip r:embed="rId4"/>
          <a:stretch>
            <a:fillRect/>
          </a:stretch>
        </p:blipFill>
        <p:spPr>
          <a:xfrm>
            <a:off x="7571008" y="2167003"/>
            <a:ext cx="4209721" cy="4265112"/>
          </a:xfrm>
          <a:prstGeom prst="rect">
            <a:avLst/>
          </a:prstGeom>
        </p:spPr>
      </p:pic>
    </p:spTree>
    <p:extLst>
      <p:ext uri="{BB962C8B-B14F-4D97-AF65-F5344CB8AC3E}">
        <p14:creationId xmlns:p14="http://schemas.microsoft.com/office/powerpoint/2010/main" val="31666244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112928-9114-4186-8099-89FFCFDED18A}"/>
              </a:ext>
            </a:extLst>
          </p:cNvPr>
          <p:cNvSpPr>
            <a:spLocks noGrp="1"/>
          </p:cNvSpPr>
          <p:nvPr>
            <p:ph type="title"/>
          </p:nvPr>
        </p:nvSpPr>
        <p:spPr/>
        <p:txBody>
          <a:bodyPr/>
          <a:lstStyle/>
          <a:p>
            <a:r>
              <a:rPr lang="fi-FI" dirty="0"/>
              <a:t>Hankkeen arviointi</a:t>
            </a:r>
          </a:p>
        </p:txBody>
      </p:sp>
      <p:sp>
        <p:nvSpPr>
          <p:cNvPr id="3" name="Sisällön paikkamerkki 2">
            <a:extLst>
              <a:ext uri="{FF2B5EF4-FFF2-40B4-BE49-F238E27FC236}">
                <a16:creationId xmlns:a16="http://schemas.microsoft.com/office/drawing/2014/main" id="{D6AD613D-BFB8-4D10-A907-120D7BDB5C63}"/>
              </a:ext>
            </a:extLst>
          </p:cNvPr>
          <p:cNvSpPr>
            <a:spLocks noGrp="1"/>
          </p:cNvSpPr>
          <p:nvPr>
            <p:ph idx="1"/>
          </p:nvPr>
        </p:nvSpPr>
        <p:spPr>
          <a:xfrm>
            <a:off x="1251678" y="2046304"/>
            <a:ext cx="10178322" cy="3593591"/>
          </a:xfrm>
        </p:spPr>
        <p:txBody>
          <a:bodyPr/>
          <a:lstStyle/>
          <a:p>
            <a:r>
              <a:rPr lang="fi-FI" dirty="0"/>
              <a:t>Uusi laki mahdollistaa uuden liiketoiminnan syntymisen</a:t>
            </a:r>
          </a:p>
          <a:p>
            <a:r>
              <a:rPr lang="fi-FI" dirty="0"/>
              <a:t>Suomalaisten asenne on myönteinen</a:t>
            </a:r>
          </a:p>
          <a:p>
            <a:r>
              <a:rPr lang="fi-FI" dirty="0"/>
              <a:t>Tietoa on vähän, tiedonsaanti on vaikeaa</a:t>
            </a:r>
          </a:p>
          <a:p>
            <a:r>
              <a:rPr lang="fi-FI" dirty="0"/>
              <a:t>Viranomaisillakin suunnittelu kesken</a:t>
            </a:r>
          </a:p>
          <a:p>
            <a:endParaRPr lang="fi-FI" dirty="0"/>
          </a:p>
          <a:p>
            <a:endParaRPr lang="fi-FI" dirty="0"/>
          </a:p>
          <a:p>
            <a:endParaRPr lang="fi-FI" dirty="0"/>
          </a:p>
          <a:p>
            <a:endParaRPr lang="fi-FI" dirty="0"/>
          </a:p>
          <a:p>
            <a:endParaRPr lang="fi-FI" dirty="0"/>
          </a:p>
          <a:p>
            <a:endParaRPr lang="fi-FI" dirty="0"/>
          </a:p>
          <a:p>
            <a:endParaRPr lang="fi-FI" dirty="0"/>
          </a:p>
        </p:txBody>
      </p:sp>
    </p:spTree>
    <p:extLst>
      <p:ext uri="{BB962C8B-B14F-4D97-AF65-F5344CB8AC3E}">
        <p14:creationId xmlns:p14="http://schemas.microsoft.com/office/powerpoint/2010/main" val="164860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Kaavio 8"/>
          <p:cNvGraphicFramePr>
            <a:graphicFrameLocks/>
          </p:cNvGraphicFramePr>
          <p:nvPr>
            <p:extLst/>
          </p:nvPr>
        </p:nvGraphicFramePr>
        <p:xfrm>
          <a:off x="1088571" y="400594"/>
          <a:ext cx="9927772" cy="58521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3427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nvPr>
        </p:nvGraphicFramePr>
        <p:xfrm>
          <a:off x="984069" y="414836"/>
          <a:ext cx="9858103" cy="5541826"/>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iruutu 6"/>
          <p:cNvSpPr txBox="1"/>
          <p:nvPr/>
        </p:nvSpPr>
        <p:spPr>
          <a:xfrm>
            <a:off x="7480663" y="5956662"/>
            <a:ext cx="2560320" cy="430887"/>
          </a:xfrm>
          <a:prstGeom prst="rect">
            <a:avLst/>
          </a:prstGeom>
          <a:noFill/>
        </p:spPr>
        <p:txBody>
          <a:bodyPr wrap="square" rtlCol="0">
            <a:spAutoFit/>
          </a:bodyPr>
          <a:lstStyle/>
          <a:p>
            <a:r>
              <a:rPr lang="en-US" sz="1100" dirty="0"/>
              <a:t>1 Chocolate- coated </a:t>
            </a:r>
          </a:p>
          <a:p>
            <a:r>
              <a:rPr lang="en-US" sz="1100" dirty="0"/>
              <a:t>3 I do not eat in any form</a:t>
            </a:r>
            <a:endParaRPr lang="fi-FI" sz="1100" dirty="0"/>
          </a:p>
        </p:txBody>
      </p:sp>
    </p:spTree>
    <p:extLst>
      <p:ext uri="{BB962C8B-B14F-4D97-AF65-F5344CB8AC3E}">
        <p14:creationId xmlns:p14="http://schemas.microsoft.com/office/powerpoint/2010/main" val="282265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Sisällön paikkamerkki 5"/>
          <p:cNvGraphicFramePr>
            <a:graphicFrameLocks noGrp="1"/>
          </p:cNvGraphicFramePr>
          <p:nvPr>
            <p:ph idx="1"/>
            <p:extLst/>
          </p:nvPr>
        </p:nvGraphicFramePr>
        <p:xfrm>
          <a:off x="498566" y="714103"/>
          <a:ext cx="10863942" cy="41365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ulukko 6"/>
          <p:cNvGraphicFramePr>
            <a:graphicFrameLocks noGrp="1"/>
          </p:cNvGraphicFramePr>
          <p:nvPr>
            <p:extLst/>
          </p:nvPr>
        </p:nvGraphicFramePr>
        <p:xfrm>
          <a:off x="498565" y="4850674"/>
          <a:ext cx="10863941" cy="1288869"/>
        </p:xfrm>
        <a:graphic>
          <a:graphicData uri="http://schemas.openxmlformats.org/drawingml/2006/table">
            <a:tbl>
              <a:tblPr>
                <a:tableStyleId>{5C22544A-7EE6-4342-B048-85BDC9FD1C3A}</a:tableStyleId>
              </a:tblPr>
              <a:tblGrid>
                <a:gridCol w="2027736">
                  <a:extLst>
                    <a:ext uri="{9D8B030D-6E8A-4147-A177-3AD203B41FA5}">
                      <a16:colId xmlns:a16="http://schemas.microsoft.com/office/drawing/2014/main" val="20000"/>
                    </a:ext>
                  </a:extLst>
                </a:gridCol>
                <a:gridCol w="971205">
                  <a:extLst>
                    <a:ext uri="{9D8B030D-6E8A-4147-A177-3AD203B41FA5}">
                      <a16:colId xmlns:a16="http://schemas.microsoft.com/office/drawing/2014/main" val="20001"/>
                    </a:ext>
                  </a:extLst>
                </a:gridCol>
                <a:gridCol w="971205">
                  <a:extLst>
                    <a:ext uri="{9D8B030D-6E8A-4147-A177-3AD203B41FA5}">
                      <a16:colId xmlns:a16="http://schemas.microsoft.com/office/drawing/2014/main" val="20002"/>
                    </a:ext>
                  </a:extLst>
                </a:gridCol>
                <a:gridCol w="973714">
                  <a:extLst>
                    <a:ext uri="{9D8B030D-6E8A-4147-A177-3AD203B41FA5}">
                      <a16:colId xmlns:a16="http://schemas.microsoft.com/office/drawing/2014/main" val="20003"/>
                    </a:ext>
                  </a:extLst>
                </a:gridCol>
                <a:gridCol w="973714">
                  <a:extLst>
                    <a:ext uri="{9D8B030D-6E8A-4147-A177-3AD203B41FA5}">
                      <a16:colId xmlns:a16="http://schemas.microsoft.com/office/drawing/2014/main" val="20004"/>
                    </a:ext>
                  </a:extLst>
                </a:gridCol>
                <a:gridCol w="1064059">
                  <a:extLst>
                    <a:ext uri="{9D8B030D-6E8A-4147-A177-3AD203B41FA5}">
                      <a16:colId xmlns:a16="http://schemas.microsoft.com/office/drawing/2014/main" val="20005"/>
                    </a:ext>
                  </a:extLst>
                </a:gridCol>
                <a:gridCol w="973714">
                  <a:extLst>
                    <a:ext uri="{9D8B030D-6E8A-4147-A177-3AD203B41FA5}">
                      <a16:colId xmlns:a16="http://schemas.microsoft.com/office/drawing/2014/main" val="20006"/>
                    </a:ext>
                  </a:extLst>
                </a:gridCol>
                <a:gridCol w="1455552">
                  <a:extLst>
                    <a:ext uri="{9D8B030D-6E8A-4147-A177-3AD203B41FA5}">
                      <a16:colId xmlns:a16="http://schemas.microsoft.com/office/drawing/2014/main" val="20007"/>
                    </a:ext>
                  </a:extLst>
                </a:gridCol>
                <a:gridCol w="971205">
                  <a:extLst>
                    <a:ext uri="{9D8B030D-6E8A-4147-A177-3AD203B41FA5}">
                      <a16:colId xmlns:a16="http://schemas.microsoft.com/office/drawing/2014/main" val="20008"/>
                    </a:ext>
                  </a:extLst>
                </a:gridCol>
                <a:gridCol w="481837">
                  <a:extLst>
                    <a:ext uri="{9D8B030D-6E8A-4147-A177-3AD203B41FA5}">
                      <a16:colId xmlns:a16="http://schemas.microsoft.com/office/drawing/2014/main" val="20009"/>
                    </a:ext>
                  </a:extLst>
                </a:gridCol>
              </a:tblGrid>
              <a:tr h="267956">
                <a:tc>
                  <a:txBody>
                    <a:bodyPr/>
                    <a:lstStyle/>
                    <a:p>
                      <a:pPr algn="l" fontAlgn="b"/>
                      <a:r>
                        <a:rPr lang="fi-FI" sz="800" u="none" strike="noStrike" dirty="0" err="1">
                          <a:effectLst/>
                        </a:rPr>
                        <a:t>Other</a:t>
                      </a:r>
                      <a:r>
                        <a:rPr lang="fi-FI" sz="800" u="none" strike="noStrike" dirty="0">
                          <a:effectLst/>
                        </a:rPr>
                        <a:t>, </a:t>
                      </a:r>
                      <a:r>
                        <a:rPr lang="fi-FI" sz="800" u="none" strike="noStrike" dirty="0" err="1">
                          <a:effectLst/>
                        </a:rPr>
                        <a:t>what</a:t>
                      </a:r>
                      <a:r>
                        <a:rPr lang="fi-FI" sz="800" u="none" strike="noStrike" dirty="0">
                          <a:effectLst/>
                        </a:rPr>
                        <a:t>?</a:t>
                      </a:r>
                      <a:endParaRPr lang="fi-FI" sz="800" b="0" i="0" u="none" strike="noStrike" dirty="0">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dirty="0" err="1">
                          <a:effectLst/>
                        </a:rPr>
                        <a:t>Fried</a:t>
                      </a:r>
                      <a:r>
                        <a:rPr lang="fi-FI" sz="800" u="none" strike="noStrike" dirty="0">
                          <a:effectLst/>
                        </a:rPr>
                        <a:t> </a:t>
                      </a:r>
                      <a:r>
                        <a:rPr lang="fi-FI" sz="800" u="none" strike="noStrike" dirty="0" err="1">
                          <a:effectLst/>
                        </a:rPr>
                        <a:t>spiders</a:t>
                      </a:r>
                      <a:r>
                        <a:rPr lang="fi-FI" sz="800" u="none" strike="noStrike" dirty="0">
                          <a:effectLst/>
                        </a:rPr>
                        <a:t>, </a:t>
                      </a:r>
                      <a:r>
                        <a:rPr lang="fi-FI" sz="800" u="none" strike="noStrike" dirty="0" err="1">
                          <a:effectLst/>
                        </a:rPr>
                        <a:t>mealworms</a:t>
                      </a:r>
                      <a:endParaRPr lang="fi-FI" sz="800" b="0" i="0" u="none" strike="noStrike" dirty="0">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a:effectLst/>
                        </a:rPr>
                        <a:t>Ants, </a:t>
                      </a:r>
                      <a:r>
                        <a:rPr lang="fi-FI" sz="800" u="none" strike="noStrike" dirty="0" err="1">
                          <a:effectLst/>
                        </a:rPr>
                        <a:t>termites</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Worms</a:t>
                      </a:r>
                      <a:r>
                        <a:rPr lang="fi-FI" sz="800" u="none" strike="noStrike" dirty="0">
                          <a:effectLst/>
                        </a:rPr>
                        <a:t>, </a:t>
                      </a:r>
                      <a:r>
                        <a:rPr lang="fi-FI" sz="800" u="none" strike="noStrike" dirty="0" err="1">
                          <a:effectLst/>
                        </a:rPr>
                        <a:t>all</a:t>
                      </a:r>
                      <a:r>
                        <a:rPr lang="fi-FI" sz="800" u="none" strike="noStrike" dirty="0">
                          <a:effectLst/>
                        </a:rPr>
                        <a:t> </a:t>
                      </a:r>
                      <a:r>
                        <a:rPr lang="fi-FI" sz="800" u="none" strike="noStrike" dirty="0" err="1">
                          <a:effectLst/>
                        </a:rPr>
                        <a:t>the</a:t>
                      </a:r>
                      <a:r>
                        <a:rPr lang="fi-FI" sz="800" u="none" strike="noStrike" dirty="0">
                          <a:effectLst/>
                        </a:rPr>
                        <a:t> </a:t>
                      </a:r>
                      <a:r>
                        <a:rPr lang="fi-FI" sz="800" u="none" strike="noStrike" dirty="0" err="1">
                          <a:effectLst/>
                        </a:rPr>
                        <a:t>best</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a:effectLst/>
                        </a:rPr>
                        <a:t>Drone larvae eat already</a:t>
                      </a:r>
                      <a:endParaRPr lang="fi-FI"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extLst>
                  <a:ext uri="{0D108BD9-81ED-4DB2-BD59-A6C34878D82A}">
                    <a16:rowId xmlns:a16="http://schemas.microsoft.com/office/drawing/2014/main" val="10000"/>
                  </a:ext>
                </a:extLst>
              </a:tr>
              <a:tr h="267956">
                <a:tc>
                  <a:txBody>
                    <a:bodyPr/>
                    <a:lstStyle/>
                    <a:p>
                      <a:pPr algn="l" fontAlgn="b"/>
                      <a:r>
                        <a:rPr lang="fi-FI" sz="800" u="none" strike="noStrike" dirty="0">
                          <a:effectLst/>
                        </a:rPr>
                        <a:t> </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a:effectLst/>
                        </a:rPr>
                        <a:t>potatoes, meat, salad</a:t>
                      </a:r>
                      <a:endParaRPr lang="fi-FI"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a:effectLst/>
                        </a:rPr>
                        <a:t> </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Ant</a:t>
                      </a:r>
                      <a:r>
                        <a:rPr lang="fi-FI" sz="800" u="none" strike="noStrike" dirty="0">
                          <a:effectLst/>
                        </a:rPr>
                        <a:t> </a:t>
                      </a:r>
                      <a:r>
                        <a:rPr lang="fi-FI" sz="800" u="none" strike="noStrike" dirty="0" err="1">
                          <a:effectLst/>
                        </a:rPr>
                        <a:t>eggs</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I don´t know…</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extLst>
                  <a:ext uri="{0D108BD9-81ED-4DB2-BD59-A6C34878D82A}">
                    <a16:rowId xmlns:a16="http://schemas.microsoft.com/office/drawing/2014/main" val="10001"/>
                  </a:ext>
                </a:extLst>
              </a:tr>
              <a:tr h="267956">
                <a:tc>
                  <a:txBody>
                    <a:bodyPr/>
                    <a:lstStyle/>
                    <a:p>
                      <a:pPr algn="l" fontAlgn="b"/>
                      <a:r>
                        <a:rPr lang="fi-FI" sz="800" u="none" strike="noStrike">
                          <a:effectLst/>
                        </a:rPr>
                        <a:t>If not, why?</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en-US" sz="800" u="none" strike="noStrike" dirty="0">
                          <a:effectLst/>
                        </a:rPr>
                        <a:t>Even the thought </a:t>
                      </a:r>
                      <a:r>
                        <a:rPr lang="en-US" sz="800" u="none" strike="noStrike" dirty="0" err="1">
                          <a:effectLst/>
                        </a:rPr>
                        <a:t>disguss</a:t>
                      </a:r>
                      <a:r>
                        <a:rPr lang="en-US" sz="800" u="none" strike="noStrike" dirty="0">
                          <a:effectLst/>
                        </a:rPr>
                        <a:t> (10)</a:t>
                      </a:r>
                      <a:endParaRPr lang="en-US" sz="800" b="0" i="0" u="none" strike="noStrike" dirty="0">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gridSpan="2">
                  <a:txBody>
                    <a:bodyPr/>
                    <a:lstStyle/>
                    <a:p>
                      <a:pPr algn="l" fontAlgn="b"/>
                      <a:r>
                        <a:rPr lang="fi-FI" sz="800" u="none" strike="noStrike">
                          <a:effectLst/>
                        </a:rPr>
                        <a:t>I eat prefer vegetarian food</a:t>
                      </a:r>
                      <a:endParaRPr lang="fi-FI"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gridSpan="2">
                  <a:txBody>
                    <a:bodyPr/>
                    <a:lstStyle/>
                    <a:p>
                      <a:pPr algn="l" fontAlgn="b"/>
                      <a:r>
                        <a:rPr lang="en-US" sz="800" u="none" strike="noStrike">
                          <a:effectLst/>
                        </a:rPr>
                        <a:t>It might be that would go down to the mouth</a:t>
                      </a:r>
                      <a:endParaRPr lang="en-US" sz="800" b="0" i="0" u="none" strike="noStrike">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tc>
                  <a:txBody>
                    <a:bodyPr/>
                    <a:lstStyle/>
                    <a:p>
                      <a:pPr algn="l" fontAlgn="b"/>
                      <a:r>
                        <a:rPr lang="fi-FI" sz="800" u="none" strike="noStrike" dirty="0">
                          <a:effectLst/>
                        </a:rPr>
                        <a:t> </a:t>
                      </a:r>
                      <a:endParaRPr lang="fi-FI" sz="800" b="0" i="0" u="none" strike="noStrike" dirty="0">
                        <a:solidFill>
                          <a:srgbClr val="000000"/>
                        </a:solidFill>
                        <a:effectLst/>
                        <a:latin typeface="Calibri" panose="020F0502020204030204" pitchFamily="34" charset="0"/>
                      </a:endParaRPr>
                    </a:p>
                  </a:txBody>
                  <a:tcPr marL="7282" marR="7282" marT="7282" marB="0" anchor="b"/>
                </a:tc>
                <a:extLst>
                  <a:ext uri="{0D108BD9-81ED-4DB2-BD59-A6C34878D82A}">
                    <a16:rowId xmlns:a16="http://schemas.microsoft.com/office/drawing/2014/main" val="10002"/>
                  </a:ext>
                </a:extLst>
              </a:tr>
              <a:tr h="485001">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Does</a:t>
                      </a:r>
                      <a:r>
                        <a:rPr lang="fi-FI" sz="800" u="none" strike="noStrike" dirty="0">
                          <a:effectLst/>
                        </a:rPr>
                        <a:t> </a:t>
                      </a:r>
                      <a:r>
                        <a:rPr lang="fi-FI" sz="800" u="none" strike="noStrike" dirty="0" err="1">
                          <a:effectLst/>
                        </a:rPr>
                        <a:t>not</a:t>
                      </a:r>
                      <a:r>
                        <a:rPr lang="fi-FI" sz="800" u="none" strike="noStrike" dirty="0">
                          <a:effectLst/>
                        </a:rPr>
                        <a:t> </a:t>
                      </a:r>
                      <a:r>
                        <a:rPr lang="fi-FI" sz="800" u="none" strike="noStrike" dirty="0" err="1">
                          <a:effectLst/>
                        </a:rPr>
                        <a:t>attract</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en-US" sz="800" u="none" strike="noStrike">
                          <a:effectLst/>
                        </a:rPr>
                        <a:t>I can not! I dont want.</a:t>
                      </a:r>
                      <a:endParaRPr lang="en-US"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vegetarian food</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Prejudices</a:t>
                      </a:r>
                      <a:r>
                        <a:rPr lang="fi-FI" sz="800" u="none" strike="noStrike" dirty="0">
                          <a:effectLst/>
                        </a:rPr>
                        <a:t> (2) </a:t>
                      </a:r>
                      <a:endParaRPr lang="fi-FI" sz="800" b="0" i="0" u="none" strike="noStrike" dirty="0">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a:effectLst/>
                        </a:rPr>
                        <a:t> </a:t>
                      </a:r>
                      <a:endParaRPr lang="fi-FI" sz="800" b="0" i="0" u="none" strike="noStrike">
                        <a:solidFill>
                          <a:srgbClr val="000000"/>
                        </a:solidFill>
                        <a:effectLst/>
                        <a:latin typeface="Calibri" panose="020F0502020204030204" pitchFamily="34" charset="0"/>
                      </a:endParaRPr>
                    </a:p>
                  </a:txBody>
                  <a:tcPr marL="7282" marR="7282" marT="7282" marB="0" anchor="b"/>
                </a:tc>
                <a:tc>
                  <a:txBody>
                    <a:bodyPr/>
                    <a:lstStyle/>
                    <a:p>
                      <a:pPr algn="l" fontAlgn="b"/>
                      <a:r>
                        <a:rPr lang="fi-FI" sz="800" u="none" strike="noStrike" dirty="0" err="1">
                          <a:effectLst/>
                        </a:rPr>
                        <a:t>Not</a:t>
                      </a:r>
                      <a:r>
                        <a:rPr lang="fi-FI" sz="800" u="none" strike="noStrike" dirty="0">
                          <a:effectLst/>
                        </a:rPr>
                        <a:t> </a:t>
                      </a:r>
                      <a:r>
                        <a:rPr lang="fi-FI" sz="800" u="none" strike="noStrike" dirty="0" err="1">
                          <a:effectLst/>
                        </a:rPr>
                        <a:t>interested</a:t>
                      </a:r>
                      <a:endParaRPr lang="fi-FI" sz="800" b="0" i="0" u="none" strike="noStrike" dirty="0">
                        <a:solidFill>
                          <a:srgbClr val="000000"/>
                        </a:solidFill>
                        <a:effectLst/>
                        <a:latin typeface="Calibri" panose="020F0502020204030204" pitchFamily="34" charset="0"/>
                      </a:endParaRPr>
                    </a:p>
                  </a:txBody>
                  <a:tcPr marL="7282" marR="7282" marT="7282" marB="0" anchor="b"/>
                </a:tc>
                <a:tc gridSpan="2">
                  <a:txBody>
                    <a:bodyPr/>
                    <a:lstStyle/>
                    <a:p>
                      <a:pPr algn="l" fontAlgn="b"/>
                      <a:r>
                        <a:rPr lang="en-US" sz="800" u="none" strike="noStrike" dirty="0">
                          <a:effectLst/>
                        </a:rPr>
                        <a:t>It´s just not my thing!</a:t>
                      </a:r>
                      <a:endParaRPr lang="en-US" sz="800" b="0" i="0" u="none" strike="noStrike" dirty="0">
                        <a:solidFill>
                          <a:srgbClr val="000000"/>
                        </a:solidFill>
                        <a:effectLst/>
                        <a:latin typeface="Calibri" panose="020F0502020204030204" pitchFamily="34" charset="0"/>
                      </a:endParaRPr>
                    </a:p>
                  </a:txBody>
                  <a:tcPr marL="7282" marR="7282" marT="7282" marB="0" anchor="b"/>
                </a:tc>
                <a:tc hMerge="1">
                  <a:txBody>
                    <a:bodyPr/>
                    <a:lstStyle/>
                    <a:p>
                      <a:endParaRPr lang="fi-FI"/>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930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Miksi sirkkoja</a:t>
            </a:r>
          </a:p>
        </p:txBody>
      </p:sp>
      <p:sp>
        <p:nvSpPr>
          <p:cNvPr id="3" name="Sisällön paikkamerkki 2"/>
          <p:cNvSpPr>
            <a:spLocks noGrp="1"/>
          </p:cNvSpPr>
          <p:nvPr>
            <p:ph idx="1"/>
          </p:nvPr>
        </p:nvSpPr>
        <p:spPr/>
        <p:txBody>
          <a:bodyPr/>
          <a:lstStyle/>
          <a:p>
            <a:r>
              <a:rPr lang="fi-FI" dirty="0"/>
              <a:t>Väestön kasvu</a:t>
            </a:r>
          </a:p>
          <a:p>
            <a:r>
              <a:rPr lang="fi-FI" dirty="0"/>
              <a:t>Ekologisuus</a:t>
            </a:r>
          </a:p>
          <a:p>
            <a:r>
              <a:rPr lang="fi-FI" dirty="0"/>
              <a:t>Taloudellisuus</a:t>
            </a:r>
          </a:p>
          <a:p>
            <a:r>
              <a:rPr lang="fi-FI" dirty="0"/>
              <a:t>Terveellisyys</a:t>
            </a:r>
          </a:p>
          <a:p>
            <a:r>
              <a:rPr lang="fi-FI" dirty="0"/>
              <a:t>Kotisirkka on yksi maailman syödyimmistä ruokahyönteisistä, </a:t>
            </a:r>
          </a:p>
          <a:p>
            <a:r>
              <a:rPr lang="fi-FI" dirty="0"/>
              <a:t>Niitä on helppo käsitellä ja laji on vähemmän hyppivä kuin monet muut sirkat</a:t>
            </a:r>
          </a:p>
          <a:p>
            <a:endParaRPr lang="fi-FI" dirty="0"/>
          </a:p>
          <a:p>
            <a:r>
              <a:rPr lang="fi-FI" dirty="0"/>
              <a:t>Rehun hyötysuhde 2,1-2,9 (Ollikkala, P. 5.12.2017.)  </a:t>
            </a:r>
          </a:p>
          <a:p>
            <a:endParaRPr lang="fi-FI" dirty="0"/>
          </a:p>
          <a:p>
            <a:endParaRPr lang="fi-FI" dirty="0"/>
          </a:p>
          <a:p>
            <a:endParaRPr lang="fi-FI" dirty="0"/>
          </a:p>
        </p:txBody>
      </p:sp>
      <p:pic>
        <p:nvPicPr>
          <p:cNvPr id="4" name="Kuva 3">
            <a:hlinkClick r:id="rId2" highlightClick="1"/>
          </p:cNvPr>
          <p:cNvPicPr>
            <a:picLocks noChangeAspect="1"/>
          </p:cNvPicPr>
          <p:nvPr/>
        </p:nvPicPr>
        <p:blipFill>
          <a:blip r:embed="rId3"/>
          <a:stretch>
            <a:fillRect/>
          </a:stretch>
        </p:blipFill>
        <p:spPr>
          <a:xfrm>
            <a:off x="8935791" y="1097744"/>
            <a:ext cx="2710778" cy="2042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47543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1"/>
          <p:cNvSpPr>
            <a:spLocks noGrp="1"/>
          </p:cNvSpPr>
          <p:nvPr>
            <p:ph type="title"/>
          </p:nvPr>
        </p:nvSpPr>
        <p:spPr>
          <a:xfrm>
            <a:off x="1396543" y="1332821"/>
            <a:ext cx="4121834" cy="1209963"/>
          </a:xfrm>
        </p:spPr>
        <p:txBody>
          <a:bodyPr>
            <a:normAutofit fontScale="90000"/>
          </a:bodyPr>
          <a:lstStyle/>
          <a:p>
            <a:r>
              <a:rPr lang="fi-FI" sz="3200" dirty="0" err="1">
                <a:latin typeface="+mn-lt"/>
              </a:rPr>
              <a:t>Climate</a:t>
            </a:r>
            <a:r>
              <a:rPr lang="fi-FI" sz="3200" dirty="0">
                <a:latin typeface="+mn-lt"/>
              </a:rPr>
              <a:t> </a:t>
            </a:r>
            <a:r>
              <a:rPr lang="fi-FI" sz="3200" dirty="0" err="1">
                <a:latin typeface="+mn-lt"/>
              </a:rPr>
              <a:t>change</a:t>
            </a:r>
            <a:br>
              <a:rPr lang="fi-FI" sz="3200" dirty="0">
                <a:latin typeface="+mn-lt"/>
              </a:rPr>
            </a:br>
            <a:r>
              <a:rPr lang="fi-FI" sz="3200" dirty="0" err="1">
                <a:latin typeface="+mn-lt"/>
              </a:rPr>
              <a:t>Population</a:t>
            </a:r>
            <a:r>
              <a:rPr lang="fi-FI" sz="3200" dirty="0">
                <a:latin typeface="+mn-lt"/>
              </a:rPr>
              <a:t> </a:t>
            </a:r>
            <a:r>
              <a:rPr lang="fi-FI" sz="3200" dirty="0" err="1">
                <a:latin typeface="+mn-lt"/>
              </a:rPr>
              <a:t>growth</a:t>
            </a:r>
            <a:r>
              <a:rPr lang="fi-FI" sz="3200" dirty="0">
                <a:latin typeface="+mn-lt"/>
              </a:rPr>
              <a:t>…</a:t>
            </a:r>
          </a:p>
        </p:txBody>
      </p:sp>
      <p:pic>
        <p:nvPicPr>
          <p:cNvPr id="2" name="Kuva 1">
            <a:hlinkClick r:id="rId2" highlightClick="1"/>
          </p:cNvPr>
          <p:cNvPicPr>
            <a:picLocks noChangeAspect="1"/>
          </p:cNvPicPr>
          <p:nvPr/>
        </p:nvPicPr>
        <p:blipFill rotWithShape="1">
          <a:blip r:embed="rId3"/>
          <a:srcRect l="57573" t="11497" r="15779" b="16248"/>
          <a:stretch/>
        </p:blipFill>
        <p:spPr>
          <a:xfrm>
            <a:off x="8022613" y="1027904"/>
            <a:ext cx="3614671" cy="55143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Kuva 7">
            <a:hlinkClick r:id="rId4" highlightClick="1"/>
          </p:cNvPr>
          <p:cNvPicPr>
            <a:picLocks noChangeAspect="1"/>
          </p:cNvPicPr>
          <p:nvPr/>
        </p:nvPicPr>
        <p:blipFill>
          <a:blip r:embed="rId5"/>
          <a:stretch>
            <a:fillRect/>
          </a:stretch>
        </p:blipFill>
        <p:spPr>
          <a:xfrm>
            <a:off x="1396543" y="4268694"/>
            <a:ext cx="3017448" cy="2273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Kuva 8">
            <a:hlinkClick r:id="rId6" highlightClick="1"/>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1275" y="4268694"/>
            <a:ext cx="3045712" cy="22833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kstiruutu 9"/>
          <p:cNvSpPr txBox="1"/>
          <p:nvPr/>
        </p:nvSpPr>
        <p:spPr>
          <a:xfrm>
            <a:off x="1872519" y="3570763"/>
            <a:ext cx="1423334" cy="523220"/>
          </a:xfrm>
          <a:prstGeom prst="rect">
            <a:avLst/>
          </a:prstGeom>
          <a:noFill/>
        </p:spPr>
        <p:txBody>
          <a:bodyPr wrap="square" rtlCol="0">
            <a:spAutoFit/>
          </a:bodyPr>
          <a:lstStyle/>
          <a:p>
            <a:r>
              <a:rPr lang="en-US" sz="1400" b="1" dirty="0" err="1">
                <a:solidFill>
                  <a:srgbClr val="FF0000"/>
                </a:solidFill>
              </a:rPr>
              <a:t>Napsauta</a:t>
            </a:r>
            <a:r>
              <a:rPr lang="en-US" sz="1400" b="1" dirty="0">
                <a:solidFill>
                  <a:srgbClr val="FF0000"/>
                </a:solidFill>
              </a:rPr>
              <a:t> </a:t>
            </a:r>
            <a:r>
              <a:rPr lang="en-US" sz="1400" b="1" dirty="0" err="1">
                <a:solidFill>
                  <a:srgbClr val="FF0000"/>
                </a:solidFill>
              </a:rPr>
              <a:t>kuvaa</a:t>
            </a:r>
            <a:r>
              <a:rPr lang="en-US" sz="1400" b="1" dirty="0">
                <a:solidFill>
                  <a:srgbClr val="FF0000"/>
                </a:solidFill>
              </a:rPr>
              <a:t>!</a:t>
            </a:r>
            <a:endParaRPr lang="fi-FI" sz="1400" b="1" dirty="0">
              <a:solidFill>
                <a:srgbClr val="FF0000"/>
              </a:solidFill>
            </a:endParaRPr>
          </a:p>
        </p:txBody>
      </p:sp>
      <p:sp>
        <p:nvSpPr>
          <p:cNvPr id="11"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sz="1000" b="0" i="0" u="none" strike="noStrike" cap="none" normalizeH="0" baseline="0">
                <a:ln>
                  <a:noFill/>
                </a:ln>
                <a:solidFill>
                  <a:schemeClr val="tx1"/>
                </a:solidFill>
                <a:effectLst/>
                <a:latin typeface="Arial Unicode MS" panose="020B0604020202020204" pitchFamily="34" charset="-128"/>
              </a:rPr>
              <a:t>arianta arbustorum</a:t>
            </a:r>
            <a:endParaRPr kumimoji="0" lang="fi-FI" altLang="fi-FI" sz="1800" b="0" i="0" u="none" strike="noStrike" cap="none" normalizeH="0" baseline="0">
              <a:ln>
                <a:noFill/>
              </a:ln>
              <a:solidFill>
                <a:schemeClr val="tx1"/>
              </a:solidFill>
              <a:effectLst/>
              <a:latin typeface="Arial" panose="020B0604020202020204" pitchFamily="34" charset="0"/>
            </a:endParaRPr>
          </a:p>
        </p:txBody>
      </p:sp>
      <p:sp>
        <p:nvSpPr>
          <p:cNvPr id="14" name="Otsikko 1"/>
          <p:cNvSpPr txBox="1">
            <a:spLocks/>
          </p:cNvSpPr>
          <p:nvPr/>
        </p:nvSpPr>
        <p:spPr>
          <a:xfrm>
            <a:off x="1251678" y="382385"/>
            <a:ext cx="10178322"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fi-FI"/>
              <a:t>Miksi sirkkoja</a:t>
            </a:r>
            <a:endParaRPr lang="fi-FI" dirty="0"/>
          </a:p>
        </p:txBody>
      </p:sp>
      <p:pic>
        <p:nvPicPr>
          <p:cNvPr id="12" name="Kuva 11">
            <a:hlinkClick r:id="rId8" highlightClick="1"/>
          </p:cNvPr>
          <p:cNvPicPr>
            <a:picLocks noChangeAspect="1"/>
          </p:cNvPicPr>
          <p:nvPr/>
        </p:nvPicPr>
        <p:blipFill>
          <a:blip r:embed="rId9"/>
          <a:stretch>
            <a:fillRect/>
          </a:stretch>
        </p:blipFill>
        <p:spPr>
          <a:xfrm>
            <a:off x="6175332" y="1820028"/>
            <a:ext cx="1491655" cy="22739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6833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Sirkkojen ravintoarvo</a:t>
            </a:r>
          </a:p>
        </p:txBody>
      </p:sp>
      <p:sp>
        <p:nvSpPr>
          <p:cNvPr id="3" name="Sisällön paikkamerkki 2"/>
          <p:cNvSpPr>
            <a:spLocks noGrp="1"/>
          </p:cNvSpPr>
          <p:nvPr>
            <p:ph idx="1"/>
          </p:nvPr>
        </p:nvSpPr>
        <p:spPr/>
        <p:txBody>
          <a:bodyPr>
            <a:normAutofit fontScale="92500" lnSpcReduction="10000"/>
          </a:bodyPr>
          <a:lstStyle/>
          <a:p>
            <a:r>
              <a:rPr lang="fi-FI" dirty="0"/>
              <a:t>100g kuivattua kotisirkkaa sisältää  (vaihtelua on sirkkojen syömän rehun ja sirkkakannan kesken)</a:t>
            </a:r>
          </a:p>
          <a:p>
            <a:pPr lvl="1"/>
            <a:r>
              <a:rPr lang="fi-FI" dirty="0"/>
              <a:t>Energiaa 35 kcal</a:t>
            </a:r>
          </a:p>
          <a:p>
            <a:pPr lvl="1"/>
            <a:r>
              <a:rPr lang="fi-FI" dirty="0"/>
              <a:t>Proteiinia 67,8g</a:t>
            </a:r>
          </a:p>
          <a:p>
            <a:pPr lvl="1"/>
            <a:r>
              <a:rPr lang="fi-FI" dirty="0"/>
              <a:t>Hiilihydraattia 5,5g</a:t>
            </a:r>
          </a:p>
          <a:p>
            <a:pPr lvl="1"/>
            <a:r>
              <a:rPr lang="fi-FI" dirty="0"/>
              <a:t>Rasvaa 5,6g</a:t>
            </a:r>
          </a:p>
          <a:p>
            <a:pPr marL="457200" lvl="1" indent="0">
              <a:buNone/>
            </a:pPr>
            <a:r>
              <a:rPr lang="fi-FI" dirty="0"/>
              <a:t>Karjala, T.  18.11.2017. </a:t>
            </a:r>
          </a:p>
          <a:p>
            <a:pPr marL="457200" lvl="1" indent="0">
              <a:buNone/>
            </a:pPr>
            <a:endParaRPr lang="fi-FI" dirty="0"/>
          </a:p>
          <a:p>
            <a:pPr lvl="1"/>
            <a:r>
              <a:rPr lang="fi-FI" dirty="0">
                <a:hlinkClick r:id="rId2"/>
              </a:rPr>
              <a:t>Täältä löytyy sirkkojen ravintoarvoja</a:t>
            </a:r>
            <a:endParaRPr lang="fi-FI" dirty="0"/>
          </a:p>
          <a:p>
            <a:pPr lvl="1"/>
            <a:r>
              <a:rPr lang="fi-FI" dirty="0">
                <a:hlinkClick r:id="rId3"/>
              </a:rPr>
              <a:t>Täältä löytyy sirkkojen </a:t>
            </a:r>
            <a:r>
              <a:rPr lang="fi-FI" dirty="0" err="1">
                <a:hlinkClick r:id="rId3"/>
              </a:rPr>
              <a:t>ravintiarvoja</a:t>
            </a:r>
            <a:endParaRPr lang="fi-FI" dirty="0"/>
          </a:p>
          <a:p>
            <a:pPr lvl="1"/>
            <a:r>
              <a:rPr lang="fi-FI" dirty="0">
                <a:hlinkClick r:id="rId4"/>
              </a:rPr>
              <a:t>Täältä löytyy sirkkojen ravintoarvoja</a:t>
            </a:r>
            <a:endParaRPr lang="fi-FI" dirty="0"/>
          </a:p>
        </p:txBody>
      </p:sp>
      <p:pic>
        <p:nvPicPr>
          <p:cNvPr id="1026" name="Picture 2" descr="https://www.happeninki.fi/wp-content/uploads/2017/11/sirkkoja-ruoaksi-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53319" y="4577364"/>
            <a:ext cx="3076681" cy="205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94021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emplate>TM10001106[[fn=Merkki]]</Template>
  <TotalTime>804</TotalTime>
  <Words>1736</Words>
  <Application>Microsoft Office PowerPoint</Application>
  <PresentationFormat>Laajakuva</PresentationFormat>
  <Paragraphs>284</Paragraphs>
  <Slides>30</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30</vt:i4>
      </vt:variant>
    </vt:vector>
  </HeadingPairs>
  <TitlesOfParts>
    <vt:vector size="37" baseType="lpstr">
      <vt:lpstr>Arial</vt:lpstr>
      <vt:lpstr>Arial Unicode MS</vt:lpstr>
      <vt:lpstr>Calibri</vt:lpstr>
      <vt:lpstr>Calibri,Helvetica,sans-serif</vt:lpstr>
      <vt:lpstr>Gill Sans MT</vt:lpstr>
      <vt:lpstr>Impact</vt:lpstr>
      <vt:lpstr>Badge</vt:lpstr>
      <vt:lpstr>Sirkkaset sirkkakasvattamo</vt:lpstr>
      <vt:lpstr>Kotisirkka     pitopaikka</vt:lpstr>
      <vt:lpstr>Kotisirkka tuotantoeläimenä</vt:lpstr>
      <vt:lpstr>PowerPoint-esitys</vt:lpstr>
      <vt:lpstr>PowerPoint-esitys</vt:lpstr>
      <vt:lpstr>PowerPoint-esitys</vt:lpstr>
      <vt:lpstr>Miksi sirkkoja</vt:lpstr>
      <vt:lpstr>Climate change Population growth…</vt:lpstr>
      <vt:lpstr>Sirkkojen ravintoarvo</vt:lpstr>
      <vt:lpstr>kasvatusolosuhteet</vt:lpstr>
      <vt:lpstr>kasvatuslaatikot</vt:lpstr>
      <vt:lpstr>hoito</vt:lpstr>
      <vt:lpstr>toiminnallisuus</vt:lpstr>
      <vt:lpstr>rehut</vt:lpstr>
      <vt:lpstr>ruokinta</vt:lpstr>
      <vt:lpstr>lisääntyminen</vt:lpstr>
      <vt:lpstr>munintarasiat</vt:lpstr>
      <vt:lpstr>Tuotantosuunnitelma</vt:lpstr>
      <vt:lpstr>Tuotantotila</vt:lpstr>
      <vt:lpstr>luvat</vt:lpstr>
      <vt:lpstr>uuselintarvikeasetus</vt:lpstr>
      <vt:lpstr>lainsäädäntö</vt:lpstr>
      <vt:lpstr>lainsäädäntö</vt:lpstr>
      <vt:lpstr>lainsäädäntö</vt:lpstr>
      <vt:lpstr>ympäristönhoito</vt:lpstr>
      <vt:lpstr>Laatu – eettinen tuotanto</vt:lpstr>
      <vt:lpstr>Työketjut ja työnkäyttö</vt:lpstr>
      <vt:lpstr>taloudellinen riskianalyysi</vt:lpstr>
      <vt:lpstr>Teknologian riskianalyysi</vt:lpstr>
      <vt:lpstr>Hankkeen arviointi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Sirkkaset sirkkakasvattamo</dc:title>
  <dc:creator>Sanna Tarkiainen</dc:creator>
  <cp:lastModifiedBy>Taina Perkiö</cp:lastModifiedBy>
  <cp:revision>98</cp:revision>
  <dcterms:created xsi:type="dcterms:W3CDTF">2017-12-08T07:41:08Z</dcterms:created>
  <dcterms:modified xsi:type="dcterms:W3CDTF">2020-05-28T12:59:20Z</dcterms:modified>
</cp:coreProperties>
</file>