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78" r:id="rId4"/>
    <p:sldId id="279" r:id="rId5"/>
    <p:sldId id="295" r:id="rId6"/>
    <p:sldId id="288" r:id="rId7"/>
    <p:sldId id="289" r:id="rId8"/>
    <p:sldId id="293" r:id="rId9"/>
    <p:sldId id="290" r:id="rId10"/>
    <p:sldId id="292" r:id="rId11"/>
    <p:sldId id="294" r:id="rId12"/>
    <p:sldId id="280" r:id="rId13"/>
    <p:sldId id="281" r:id="rId14"/>
    <p:sldId id="283" r:id="rId15"/>
    <p:sldId id="284" r:id="rId16"/>
    <p:sldId id="285" r:id="rId17"/>
    <p:sldId id="287" r:id="rId18"/>
    <p:sldId id="286" r:id="rId19"/>
    <p:sldId id="291" r:id="rId20"/>
    <p:sldId id="257" r:id="rId21"/>
    <p:sldId id="258" r:id="rId22"/>
    <p:sldId id="259" r:id="rId23"/>
    <p:sldId id="260" r:id="rId24"/>
    <p:sldId id="261" r:id="rId25"/>
    <p:sldId id="262" r:id="rId26"/>
    <p:sldId id="264" r:id="rId27"/>
    <p:sldId id="263" r:id="rId28"/>
    <p:sldId id="265" r:id="rId29"/>
    <p:sldId id="266" r:id="rId30"/>
    <p:sldId id="267" r:id="rId31"/>
    <p:sldId id="268" r:id="rId32"/>
    <p:sldId id="269" r:id="rId33"/>
    <p:sldId id="270" r:id="rId34"/>
    <p:sldId id="274" r:id="rId35"/>
    <p:sldId id="271" r:id="rId36"/>
    <p:sldId id="275" r:id="rId37"/>
    <p:sldId id="272" r:id="rId38"/>
    <p:sldId id="273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586A-FED5-4919-A201-A4E1B003C56F}" type="datetimeFigureOut">
              <a:rPr lang="fi-FI" smtClean="0"/>
              <a:t>14.2.2021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8BD7-9EC4-4416-92F4-D0E3B94924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4142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586A-FED5-4919-A201-A4E1B003C56F}" type="datetimeFigureOut">
              <a:rPr lang="fi-FI" smtClean="0"/>
              <a:t>14.2.2021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8BD7-9EC4-4416-92F4-D0E3B94924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59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586A-FED5-4919-A201-A4E1B003C56F}" type="datetimeFigureOut">
              <a:rPr lang="fi-FI" smtClean="0"/>
              <a:t>14.2.2021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8BD7-9EC4-4416-92F4-D0E3B9492420}" type="slidenum">
              <a:rPr lang="fi-FI" smtClean="0"/>
              <a:t>‹#›</a:t>
            </a:fld>
            <a:endParaRPr lang="fi-FI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8884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586A-FED5-4919-A201-A4E1B003C56F}" type="datetimeFigureOut">
              <a:rPr lang="fi-FI" smtClean="0"/>
              <a:t>14.2.2021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8BD7-9EC4-4416-92F4-D0E3B94924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6612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586A-FED5-4919-A201-A4E1B003C56F}" type="datetimeFigureOut">
              <a:rPr lang="fi-FI" smtClean="0"/>
              <a:t>14.2.2021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8BD7-9EC4-4416-92F4-D0E3B9492420}" type="slidenum">
              <a:rPr lang="fi-FI" smtClean="0"/>
              <a:t>‹#›</a:t>
            </a:fld>
            <a:endParaRPr lang="fi-F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53105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586A-FED5-4919-A201-A4E1B003C56F}" type="datetimeFigureOut">
              <a:rPr lang="fi-FI" smtClean="0"/>
              <a:t>14.2.2021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8BD7-9EC4-4416-92F4-D0E3B94924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5229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586A-FED5-4919-A201-A4E1B003C56F}" type="datetimeFigureOut">
              <a:rPr lang="fi-FI" smtClean="0"/>
              <a:t>14.2.2021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8BD7-9EC4-4416-92F4-D0E3B94924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5039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586A-FED5-4919-A201-A4E1B003C56F}" type="datetimeFigureOut">
              <a:rPr lang="fi-FI" smtClean="0"/>
              <a:t>14.2.2021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8BD7-9EC4-4416-92F4-D0E3B94924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986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586A-FED5-4919-A201-A4E1B003C56F}" type="datetimeFigureOut">
              <a:rPr lang="fi-FI" smtClean="0"/>
              <a:t>14.2.2021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8BD7-9EC4-4416-92F4-D0E3B94924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3588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586A-FED5-4919-A201-A4E1B003C56F}" type="datetimeFigureOut">
              <a:rPr lang="fi-FI" smtClean="0"/>
              <a:t>14.2.2021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8BD7-9EC4-4416-92F4-D0E3B94924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6044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586A-FED5-4919-A201-A4E1B003C56F}" type="datetimeFigureOut">
              <a:rPr lang="fi-FI" smtClean="0"/>
              <a:t>14.2.2021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8BD7-9EC4-4416-92F4-D0E3B94924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934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586A-FED5-4919-A201-A4E1B003C56F}" type="datetimeFigureOut">
              <a:rPr lang="fi-FI" smtClean="0"/>
              <a:t>14.2.2021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8BD7-9EC4-4416-92F4-D0E3B94924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6225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586A-FED5-4919-A201-A4E1B003C56F}" type="datetimeFigureOut">
              <a:rPr lang="fi-FI" smtClean="0"/>
              <a:t>14.2.2021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8BD7-9EC4-4416-92F4-D0E3B94924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9270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586A-FED5-4919-A201-A4E1B003C56F}" type="datetimeFigureOut">
              <a:rPr lang="fi-FI" smtClean="0"/>
              <a:t>14.2.2021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8BD7-9EC4-4416-92F4-D0E3B94924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424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586A-FED5-4919-A201-A4E1B003C56F}" type="datetimeFigureOut">
              <a:rPr lang="fi-FI" smtClean="0"/>
              <a:t>14.2.2021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8BD7-9EC4-4416-92F4-D0E3B94924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3357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586A-FED5-4919-A201-A4E1B003C56F}" type="datetimeFigureOut">
              <a:rPr lang="fi-FI" smtClean="0"/>
              <a:t>14.2.2021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8BD7-9EC4-4416-92F4-D0E3B94924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0059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B586A-FED5-4919-A201-A4E1B003C56F}" type="datetimeFigureOut">
              <a:rPr lang="fi-FI" smtClean="0"/>
              <a:t>14.2.2021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E0A8BD7-9EC4-4416-92F4-D0E3B94924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1514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80731" y="949911"/>
            <a:ext cx="8433786" cy="3586578"/>
          </a:xfrm>
        </p:spPr>
        <p:txBody>
          <a:bodyPr/>
          <a:lstStyle/>
          <a:p>
            <a:r>
              <a:rPr lang="fi-FI" b="1" dirty="0"/>
              <a:t>Matelijoiden ruokinta ja ruuansulatuselinten sairaudet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07067" y="4758431"/>
            <a:ext cx="7766936" cy="1500325"/>
          </a:xfrm>
        </p:spPr>
        <p:txBody>
          <a:bodyPr>
            <a:normAutofit fontScale="85000" lnSpcReduction="10000"/>
          </a:bodyPr>
          <a:lstStyle/>
          <a:p>
            <a:r>
              <a:rPr lang="fi-FI" sz="3200" dirty="0"/>
              <a:t>Lähde: Poskipusseja, suomuja ja siipisulkia</a:t>
            </a:r>
          </a:p>
          <a:p>
            <a:r>
              <a:rPr lang="fi-FI" sz="3200" dirty="0"/>
              <a:t>Pienten ja eksoottisten eläinten hoitotyö</a:t>
            </a:r>
          </a:p>
          <a:p>
            <a:r>
              <a:rPr lang="fi-FI" sz="3200" dirty="0"/>
              <a:t>Toim. Pilvi Lassila </a:t>
            </a:r>
            <a:r>
              <a:rPr lang="fi-FI" sz="3200" dirty="0" err="1"/>
              <a:t>Opetushallistus</a:t>
            </a:r>
            <a:r>
              <a:rPr lang="fi-FI" sz="3200" dirty="0"/>
              <a:t>. 2017 </a:t>
            </a:r>
          </a:p>
        </p:txBody>
      </p:sp>
    </p:spTree>
    <p:extLst>
      <p:ext uri="{BB962C8B-B14F-4D97-AF65-F5344CB8AC3E}">
        <p14:creationId xmlns:p14="http://schemas.microsoft.com/office/powerpoint/2010/main" val="2840130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B87CADF-40DE-4763-ABF2-F2408EDFD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3072"/>
          </a:xfrm>
        </p:spPr>
        <p:txBody>
          <a:bodyPr/>
          <a:lstStyle/>
          <a:p>
            <a:r>
              <a:rPr lang="fi-FI" dirty="0"/>
              <a:t>Mineraalit ja vitamiinit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293F646-07DE-44BA-88C9-8FD417EFF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1349"/>
            <a:ext cx="8596668" cy="4470014"/>
          </a:xfrm>
        </p:spPr>
        <p:txBody>
          <a:bodyPr>
            <a:normAutofit/>
          </a:bodyPr>
          <a:lstStyle/>
          <a:p>
            <a:r>
              <a:rPr lang="fi-FI" sz="2400" dirty="0"/>
              <a:t>Kasvinsyöjille on annettava mineraali-vitamiinilisä, koska luonnonkasvien pitoisuutta on jonkin verran vaikeaa matkia muutoin</a:t>
            </a:r>
          </a:p>
          <a:p>
            <a:r>
              <a:rPr lang="fi-FI" sz="2400" dirty="0"/>
              <a:t>UV-valaistus on D-vitamiinin tuoton ja kalsiumin imeytymisen takia todella tärkeää</a:t>
            </a:r>
          </a:p>
        </p:txBody>
      </p:sp>
    </p:spTree>
    <p:extLst>
      <p:ext uri="{BB962C8B-B14F-4D97-AF65-F5344CB8AC3E}">
        <p14:creationId xmlns:p14="http://schemas.microsoft.com/office/powerpoint/2010/main" val="2305821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DEA0B8-3D58-4002-86EE-4209CC5EA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79503"/>
          </a:xfrm>
        </p:spPr>
        <p:txBody>
          <a:bodyPr/>
          <a:lstStyle/>
          <a:p>
            <a:r>
              <a:rPr lang="fi-FI" dirty="0"/>
              <a:t>Lihansyöjät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F1A9A399-EB51-4925-8E29-1DB1FDC42B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71"/>
          <a:stretch/>
        </p:blipFill>
        <p:spPr>
          <a:xfrm>
            <a:off x="4643022" y="0"/>
            <a:ext cx="6575820" cy="6876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127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DEA0B8-3D58-4002-86EE-4209CC5EA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79503"/>
          </a:xfrm>
        </p:spPr>
        <p:txBody>
          <a:bodyPr/>
          <a:lstStyle/>
          <a:p>
            <a:r>
              <a:rPr lang="fi-FI" dirty="0"/>
              <a:t>Lihansyöjät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6D8D94-C962-42F5-9221-FEBB12EA5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9103"/>
            <a:ext cx="8596668" cy="5175681"/>
          </a:xfrm>
        </p:spPr>
        <p:txBody>
          <a:bodyPr>
            <a:normAutofit/>
          </a:bodyPr>
          <a:lstStyle/>
          <a:p>
            <a:r>
              <a:rPr lang="fi-FI" sz="2400" dirty="0"/>
              <a:t>Käärmeet, monet liskot, nuoret vesi ja suokilpikonnat</a:t>
            </a:r>
          </a:p>
          <a:p>
            <a:r>
              <a:rPr lang="fi-FI" sz="2400" dirty="0"/>
              <a:t>Suolisto lyhyt ja yksinkertainen</a:t>
            </a:r>
          </a:p>
          <a:p>
            <a:r>
              <a:rPr lang="fi-FI" sz="2400" dirty="0"/>
              <a:t>Suurin osa ruuansulatuksesta tapahtuu ohutsuolessa</a:t>
            </a:r>
          </a:p>
          <a:p>
            <a:r>
              <a:rPr lang="fi-FI" sz="2400" dirty="0"/>
              <a:t>Proteiini ja rasva tärkeitä</a:t>
            </a:r>
          </a:p>
          <a:p>
            <a:r>
              <a:rPr lang="fi-FI" sz="2400" dirty="0"/>
              <a:t>Hiilihydraatteja saadaan ruokaeläimen mahansisällöstä</a:t>
            </a:r>
          </a:p>
        </p:txBody>
      </p:sp>
    </p:spTree>
    <p:extLst>
      <p:ext uri="{BB962C8B-B14F-4D97-AF65-F5344CB8AC3E}">
        <p14:creationId xmlns:p14="http://schemas.microsoft.com/office/powerpoint/2010/main" val="1249809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497B39-E316-4A93-AD0B-AC0FC8242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52870"/>
          </a:xfrm>
        </p:spPr>
        <p:txBody>
          <a:bodyPr/>
          <a:lstStyle/>
          <a:p>
            <a:r>
              <a:rPr lang="fi-FI" dirty="0"/>
              <a:t>Proteiini ja rasva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FB0858D-DB0C-4729-BBBA-D41EBDE9F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31147"/>
            <a:ext cx="8596668" cy="4310216"/>
          </a:xfrm>
        </p:spPr>
        <p:txBody>
          <a:bodyPr/>
          <a:lstStyle/>
          <a:p>
            <a:r>
              <a:rPr lang="fi-FI" sz="2400" dirty="0"/>
              <a:t>Energiansaannista </a:t>
            </a:r>
          </a:p>
          <a:p>
            <a:pPr lvl="1"/>
            <a:r>
              <a:rPr lang="fi-FI" sz="2400" dirty="0"/>
              <a:t>Proteiineista hyödynnetyn energian määrä on 25-60%</a:t>
            </a:r>
          </a:p>
          <a:p>
            <a:pPr lvl="1"/>
            <a:r>
              <a:rPr lang="fi-FI" sz="2400" dirty="0"/>
              <a:t>Rasvoista hyödynnetyn energian määrä on 30-60%</a:t>
            </a:r>
          </a:p>
          <a:p>
            <a:r>
              <a:rPr lang="fi-FI" sz="2400" dirty="0"/>
              <a:t>Korkealaatuinen proteiini </a:t>
            </a:r>
          </a:p>
          <a:p>
            <a:pPr lvl="1"/>
            <a:r>
              <a:rPr lang="fi-FI" sz="2400" dirty="0"/>
              <a:t>Kokonainen saaliseläin hyvää ravintoa</a:t>
            </a:r>
          </a:p>
          <a:p>
            <a:pPr lvl="1"/>
            <a:r>
              <a:rPr lang="fi-FI" sz="2400" dirty="0"/>
              <a:t>Teollisissa ruuissa voi olla kasviperäistä proteiinia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5262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F73E0A7-9665-44D9-B752-A0531F75E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6237"/>
          </a:xfrm>
        </p:spPr>
        <p:txBody>
          <a:bodyPr/>
          <a:lstStyle/>
          <a:p>
            <a:r>
              <a:rPr lang="fi-FI" dirty="0"/>
              <a:t>Selkärankaiset lihansyöjien ravintona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AEFA159-F160-4D2F-B2B9-5D65EFAFA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6858"/>
            <a:ext cx="8596668" cy="4802819"/>
          </a:xfrm>
        </p:spPr>
        <p:txBody>
          <a:bodyPr>
            <a:normAutofit/>
          </a:bodyPr>
          <a:lstStyle/>
          <a:p>
            <a:r>
              <a:rPr lang="fi-FI" sz="2400" dirty="0"/>
              <a:t>Eri kokoiset ja -ikäiset hiiret ja rotat</a:t>
            </a:r>
          </a:p>
          <a:p>
            <a:pPr lvl="1"/>
            <a:r>
              <a:rPr lang="fi-FI" sz="2400" dirty="0"/>
              <a:t>Pinkistä (vastasyntyneestä) jumbokokoisiin</a:t>
            </a:r>
          </a:p>
          <a:p>
            <a:r>
              <a:rPr lang="fi-FI" sz="2400" dirty="0"/>
              <a:t>Kanit tai muut jyrsijät</a:t>
            </a:r>
          </a:p>
          <a:p>
            <a:r>
              <a:rPr lang="fi-FI" sz="2400" dirty="0"/>
              <a:t>Linnut (poikaset)</a:t>
            </a:r>
          </a:p>
          <a:p>
            <a:r>
              <a:rPr lang="fi-FI" sz="2400" dirty="0"/>
              <a:t>Kala</a:t>
            </a:r>
          </a:p>
          <a:p>
            <a:r>
              <a:rPr lang="fi-FI" sz="2400" dirty="0"/>
              <a:t>Pakastaminen </a:t>
            </a:r>
          </a:p>
          <a:p>
            <a:pPr lvl="1"/>
            <a:r>
              <a:rPr lang="fi-FI" sz="2400" dirty="0"/>
              <a:t>vähentää loisvaaraa</a:t>
            </a:r>
          </a:p>
          <a:p>
            <a:pPr lvl="1"/>
            <a:r>
              <a:rPr lang="fi-FI" sz="2400" dirty="0"/>
              <a:t>säilyminen</a:t>
            </a:r>
          </a:p>
        </p:txBody>
      </p:sp>
    </p:spTree>
    <p:extLst>
      <p:ext uri="{BB962C8B-B14F-4D97-AF65-F5344CB8AC3E}">
        <p14:creationId xmlns:p14="http://schemas.microsoft.com/office/powerpoint/2010/main" val="2499719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FAD54A-6047-4585-B577-25CA77C2E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8583"/>
          </a:xfrm>
        </p:spPr>
        <p:txBody>
          <a:bodyPr/>
          <a:lstStyle/>
          <a:p>
            <a:r>
              <a:rPr lang="fi-FI" dirty="0"/>
              <a:t>Ruokaeläin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C4B7DD2-625F-4113-882F-36AD60284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76039"/>
            <a:ext cx="8596668" cy="4665323"/>
          </a:xfrm>
        </p:spPr>
        <p:txBody>
          <a:bodyPr/>
          <a:lstStyle/>
          <a:p>
            <a:r>
              <a:rPr lang="fi-FI" sz="2400" dirty="0"/>
              <a:t>Hyvä hoito ja ruokinta</a:t>
            </a:r>
          </a:p>
          <a:p>
            <a:r>
              <a:rPr lang="fi-FI" sz="2400" dirty="0"/>
              <a:t>Asianmukainen lopettaminen</a:t>
            </a:r>
          </a:p>
          <a:p>
            <a:r>
              <a:rPr lang="fi-FI" sz="2400" dirty="0"/>
              <a:t>Nopea pakastaminen</a:t>
            </a:r>
          </a:p>
          <a:p>
            <a:r>
              <a:rPr lang="fi-FI" sz="2400" dirty="0"/>
              <a:t>Sopiva säilytysaika</a:t>
            </a:r>
          </a:p>
          <a:p>
            <a:r>
              <a:rPr lang="fi-FI" sz="2400" dirty="0"/>
              <a:t>Sulatus ja lämmitys</a:t>
            </a:r>
          </a:p>
          <a:p>
            <a:r>
              <a:rPr lang="fi-FI" sz="2400" dirty="0"/>
              <a:t>Ei pakasteta uudelleen, jos ei kelpaakaan</a:t>
            </a:r>
          </a:p>
          <a:p>
            <a:r>
              <a:rPr lang="fi-FI" sz="2400" dirty="0"/>
              <a:t>Jos syötetään tuoretta</a:t>
            </a:r>
          </a:p>
          <a:p>
            <a:pPr lvl="1"/>
            <a:r>
              <a:rPr lang="fi-FI" sz="2400" dirty="0"/>
              <a:t>lopetettava ennen ruokkimista</a:t>
            </a:r>
          </a:p>
          <a:p>
            <a:pPr lvl="1"/>
            <a:r>
              <a:rPr lang="fi-FI" sz="2400" dirty="0"/>
              <a:t>Huomioitava mikrobi- ja loisvaara</a:t>
            </a:r>
          </a:p>
          <a:p>
            <a:endParaRPr lang="fi-FI" sz="2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24535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4813CF-07AF-4F79-B134-53D4818BF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523109" cy="819705"/>
          </a:xfrm>
        </p:spPr>
        <p:txBody>
          <a:bodyPr/>
          <a:lstStyle/>
          <a:p>
            <a:r>
              <a:rPr lang="fi-FI" dirty="0"/>
              <a:t>Selkärangattomat lihansyöjien ravintona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B6DF154-920F-409C-AF61-EEDFA8C67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13390"/>
            <a:ext cx="7641043" cy="4705165"/>
          </a:xfrm>
        </p:spPr>
        <p:txBody>
          <a:bodyPr>
            <a:normAutofit/>
          </a:bodyPr>
          <a:lstStyle/>
          <a:p>
            <a:r>
              <a:rPr lang="fi-FI" sz="2400" dirty="0"/>
              <a:t>Sirkat, kuoriaisten/perhosen toukat, kärpäset, perhoset, etanat, kastemadot</a:t>
            </a:r>
          </a:p>
          <a:p>
            <a:r>
              <a:rPr lang="fi-FI" sz="2400" dirty="0"/>
              <a:t>Paljon hyvää proteiinia</a:t>
            </a:r>
          </a:p>
          <a:p>
            <a:r>
              <a:rPr lang="fi-FI" sz="2400" dirty="0"/>
              <a:t>Monissa toukissa voi olla paljon rasvaa – rajoitettava </a:t>
            </a:r>
          </a:p>
          <a:p>
            <a:r>
              <a:rPr lang="fi-FI" sz="2400" dirty="0"/>
              <a:t>Kotiloissa riittää kalsiumpitoisuus, muiden annossa kalsiumlisä tärkeää</a:t>
            </a:r>
          </a:p>
          <a:p>
            <a:r>
              <a:rPr lang="fi-FI" sz="2400" dirty="0"/>
              <a:t>Vitamiini-mineraalilisä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32AD9EB7-5322-42D0-9FC1-60784A0AD8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497" y="1450019"/>
            <a:ext cx="3598786" cy="4798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1040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7253C40-4F50-4A4B-88FE-F111F5F59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7561"/>
          </a:xfrm>
        </p:spPr>
        <p:txBody>
          <a:bodyPr>
            <a:normAutofit fontScale="90000"/>
          </a:bodyPr>
          <a:lstStyle/>
          <a:p>
            <a:r>
              <a:rPr lang="fi-FI" dirty="0"/>
              <a:t>Sekasyöjät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5850326-ABD1-4D79-8603-36FC61716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7161"/>
            <a:ext cx="8596668" cy="4674201"/>
          </a:xfrm>
        </p:spPr>
        <p:txBody>
          <a:bodyPr>
            <a:normAutofit/>
          </a:bodyPr>
          <a:lstStyle/>
          <a:p>
            <a:r>
              <a:rPr lang="fi-FI" sz="2400" dirty="0"/>
              <a:t>Monet vesi- ja suokilpikonnat sekä –liskot</a:t>
            </a:r>
          </a:p>
          <a:p>
            <a:r>
              <a:rPr lang="fi-FI" sz="2400" dirty="0"/>
              <a:t>Nuoret eläimet </a:t>
            </a:r>
          </a:p>
          <a:p>
            <a:pPr lvl="1"/>
            <a:r>
              <a:rPr lang="fi-FI" sz="2400" dirty="0"/>
              <a:t>Usein lihansyöjiä</a:t>
            </a:r>
          </a:p>
          <a:p>
            <a:pPr lvl="1"/>
            <a:r>
              <a:rPr lang="fi-FI" sz="2400" dirty="0"/>
              <a:t>Suuri energian tarve</a:t>
            </a:r>
          </a:p>
          <a:p>
            <a:pPr lvl="1"/>
            <a:r>
              <a:rPr lang="fi-FI" sz="2400" dirty="0"/>
              <a:t>Ravintoaineiden imeytyminen rajoittuneempaa</a:t>
            </a:r>
          </a:p>
          <a:p>
            <a:pPr lvl="1"/>
            <a:r>
              <a:rPr lang="fi-FI" sz="2400" dirty="0"/>
              <a:t>Tutustuttaminen monipuoliseen ravintoon tärkeää</a:t>
            </a:r>
          </a:p>
          <a:p>
            <a:r>
              <a:rPr lang="fi-FI" sz="2400" dirty="0"/>
              <a:t>Muuttuvat täysikasvuisina aidoiksi sekasyöjiksi</a:t>
            </a:r>
          </a:p>
        </p:txBody>
      </p:sp>
    </p:spTree>
    <p:extLst>
      <p:ext uri="{BB962C8B-B14F-4D97-AF65-F5344CB8AC3E}">
        <p14:creationId xmlns:p14="http://schemas.microsoft.com/office/powerpoint/2010/main" val="2164594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B944E8-6046-46AB-BC61-25CF11903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2050"/>
          </a:xfrm>
        </p:spPr>
        <p:txBody>
          <a:bodyPr/>
          <a:lstStyle/>
          <a:p>
            <a:r>
              <a:rPr lang="fi-FI" dirty="0"/>
              <a:t>Veden saanti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84F0787-4170-4486-91FF-7790DC888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38183"/>
            <a:ext cx="9256779" cy="5419817"/>
          </a:xfrm>
        </p:spPr>
        <p:txBody>
          <a:bodyPr>
            <a:normAutofit/>
          </a:bodyPr>
          <a:lstStyle/>
          <a:p>
            <a:r>
              <a:rPr lang="fi-FI" sz="2400" dirty="0"/>
              <a:t>Oltava aina saatavilla kaikilla - virtsahapon poisto elimistöstä</a:t>
            </a:r>
          </a:p>
          <a:p>
            <a:r>
              <a:rPr lang="fi-FI" sz="2400" dirty="0"/>
              <a:t>Moni lisko juo luonnossa tippuvia vesipisaroita</a:t>
            </a:r>
          </a:p>
          <a:p>
            <a:r>
              <a:rPr lang="fi-FI" sz="2400" dirty="0"/>
              <a:t>Sopiva astia</a:t>
            </a:r>
          </a:p>
          <a:p>
            <a:pPr lvl="1"/>
            <a:r>
              <a:rPr lang="fi-FI" sz="2400" dirty="0"/>
              <a:t>Materiaali (muovi muuttaa makua, huokoinen materiaali – bakteerit)</a:t>
            </a:r>
          </a:p>
          <a:p>
            <a:pPr lvl="1"/>
            <a:r>
              <a:rPr lang="fi-FI" sz="2400" dirty="0"/>
              <a:t>Syvyys </a:t>
            </a:r>
          </a:p>
          <a:p>
            <a:pPr lvl="1"/>
            <a:r>
              <a:rPr lang="fi-FI" sz="2400" dirty="0"/>
              <a:t>Koko </a:t>
            </a:r>
          </a:p>
          <a:p>
            <a:r>
              <a:rPr lang="fi-FI" sz="2400" dirty="0"/>
              <a:t>Jotkut saa nestettä myös kylpemällä (ja nesteen ottaminen kloaakin kautta)</a:t>
            </a:r>
          </a:p>
          <a:p>
            <a:r>
              <a:rPr lang="fi-FI" sz="2400" dirty="0"/>
              <a:t>Kilpikonnalle kylpy viikoittain, nuorille vaikka joka päivä</a:t>
            </a:r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4143004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8F1FCD-1E38-4664-8E87-7A590B0EB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9705"/>
          </a:xfrm>
        </p:spPr>
        <p:txBody>
          <a:bodyPr/>
          <a:lstStyle/>
          <a:p>
            <a:r>
              <a:rPr lang="fi-FI" dirty="0"/>
              <a:t>Ruokailutapoja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D8B06B5-7262-46BC-B56C-4226D8825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09205"/>
            <a:ext cx="9256779" cy="4532158"/>
          </a:xfrm>
        </p:spPr>
        <p:txBody>
          <a:bodyPr>
            <a:normAutofit/>
          </a:bodyPr>
          <a:lstStyle/>
          <a:p>
            <a:r>
              <a:rPr lang="fi-FI" sz="2400" dirty="0"/>
              <a:t>Ruokailu vedessä</a:t>
            </a:r>
          </a:p>
          <a:p>
            <a:pPr lvl="1"/>
            <a:r>
              <a:rPr lang="fi-FI" sz="2400" dirty="0"/>
              <a:t>Vesi- ja suokilpikonnat esim. vadissa, ruokinta pihdeillä</a:t>
            </a:r>
          </a:p>
          <a:p>
            <a:r>
              <a:rPr lang="fi-FI" sz="2400" dirty="0"/>
              <a:t>Ruuan saalistaminen</a:t>
            </a:r>
          </a:p>
          <a:p>
            <a:pPr lvl="1"/>
            <a:r>
              <a:rPr lang="fi-FI" sz="2400" dirty="0" err="1"/>
              <a:t>Ruokintaboxi</a:t>
            </a:r>
            <a:r>
              <a:rPr lang="fi-FI" sz="2400" dirty="0"/>
              <a:t> – hyönteisten saalistaminen</a:t>
            </a:r>
          </a:p>
          <a:p>
            <a:pPr lvl="1"/>
            <a:r>
              <a:rPr lang="fi-FI" sz="2400" dirty="0"/>
              <a:t>Kuolleen ravinnon liikuttelu</a:t>
            </a:r>
          </a:p>
          <a:p>
            <a:pPr lvl="1"/>
            <a:r>
              <a:rPr lang="fi-FI" sz="2400" dirty="0"/>
              <a:t>Terraariossa karanneet ruokaeläimet voivat purra petoa sen levätessä</a:t>
            </a:r>
          </a:p>
          <a:p>
            <a:endParaRPr lang="fi-FI" sz="2400" dirty="0"/>
          </a:p>
          <a:p>
            <a:pPr lvl="1"/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642520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CD10A7-B2BD-43EC-BE50-EFD82DF7B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35115"/>
          </a:xfrm>
        </p:spPr>
        <p:txBody>
          <a:bodyPr/>
          <a:lstStyle/>
          <a:p>
            <a:r>
              <a:rPr lang="fi-FI" dirty="0"/>
              <a:t>Ruokavaliot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01FD7D5-C6FF-49DF-8242-3C36B227C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811045"/>
            <a:ext cx="8750751" cy="4554244"/>
          </a:xfrm>
        </p:spPr>
        <p:txBody>
          <a:bodyPr>
            <a:normAutofit/>
          </a:bodyPr>
          <a:lstStyle/>
          <a:p>
            <a:r>
              <a:rPr lang="fi-FI" sz="2400" dirty="0" err="1"/>
              <a:t>Herbivoorit</a:t>
            </a:r>
            <a:r>
              <a:rPr lang="fi-FI" sz="2400" dirty="0"/>
              <a:t> eli kasvinsyöjät</a:t>
            </a:r>
          </a:p>
          <a:p>
            <a:r>
              <a:rPr lang="fi-FI" sz="2400" dirty="0" err="1"/>
              <a:t>Karnivoorit</a:t>
            </a:r>
            <a:r>
              <a:rPr lang="fi-FI" sz="2400" dirty="0"/>
              <a:t> eli lihansyöjät</a:t>
            </a:r>
          </a:p>
          <a:p>
            <a:r>
              <a:rPr lang="fi-FI" sz="2400" dirty="0" err="1"/>
              <a:t>Omnivoorit</a:t>
            </a:r>
            <a:r>
              <a:rPr lang="fi-FI" sz="2400" dirty="0"/>
              <a:t> eli sekasyöjät</a:t>
            </a:r>
          </a:p>
          <a:p>
            <a:endParaRPr lang="fi-FI" sz="2400" dirty="0"/>
          </a:p>
          <a:p>
            <a:r>
              <a:rPr lang="fi-FI" sz="2400" dirty="0"/>
              <a:t>Käärmeet </a:t>
            </a:r>
            <a:r>
              <a:rPr lang="fi-FI" sz="2400" dirty="0" err="1"/>
              <a:t>karnivooreja</a:t>
            </a:r>
            <a:endParaRPr lang="fi-FI" sz="2400" dirty="0"/>
          </a:p>
          <a:p>
            <a:r>
              <a:rPr lang="fi-FI" sz="2400" dirty="0"/>
              <a:t>Liskoissa ja kilpikonnissa kaikkia näitä</a:t>
            </a:r>
          </a:p>
        </p:txBody>
      </p:sp>
    </p:spTree>
    <p:extLst>
      <p:ext uri="{BB962C8B-B14F-4D97-AF65-F5344CB8AC3E}">
        <p14:creationId xmlns:p14="http://schemas.microsoft.com/office/powerpoint/2010/main" val="30189031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Ruuansulatuskanava</a:t>
            </a:r>
            <a:br>
              <a:rPr lang="fi-FI" b="1" dirty="0"/>
            </a:br>
            <a:r>
              <a:rPr lang="fi-FI" b="1" dirty="0"/>
              <a:t>Ruokahaluttomuus, anoreksia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3" y="2160589"/>
            <a:ext cx="8804017" cy="46041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Syitä: </a:t>
            </a:r>
          </a:p>
          <a:p>
            <a:r>
              <a:rPr lang="fi-FI" dirty="0"/>
              <a:t>Loiset, bakteerit, virukset</a:t>
            </a:r>
          </a:p>
          <a:p>
            <a:r>
              <a:rPr lang="fi-FI" dirty="0"/>
              <a:t>Ympäristölliset syyt, stressi</a:t>
            </a:r>
          </a:p>
          <a:p>
            <a:pPr lvl="0"/>
            <a:r>
              <a:rPr lang="fi-FI" dirty="0"/>
              <a:t>onko lämpötila oikea (liian matala/korkea)</a:t>
            </a:r>
          </a:p>
          <a:p>
            <a:pPr lvl="0"/>
            <a:r>
              <a:rPr lang="fi-FI" dirty="0"/>
              <a:t>onko terraarion paikka liian rauhaton</a:t>
            </a:r>
          </a:p>
          <a:p>
            <a:pPr lvl="0"/>
            <a:r>
              <a:rPr lang="fi-FI" dirty="0"/>
              <a:t>onko sopiva määrä yksilöitä ja oikea sukupuolijakauma</a:t>
            </a:r>
          </a:p>
          <a:p>
            <a:pPr lvl="0"/>
            <a:r>
              <a:rPr lang="fi-FI" dirty="0"/>
              <a:t>onko luontaisuus huomioitu, esim. kiipeilymahdollisuus, onko piiloja</a:t>
            </a:r>
          </a:p>
          <a:p>
            <a:pPr lvl="0"/>
            <a:r>
              <a:rPr lang="fi-FI" dirty="0"/>
              <a:t>onko tarpeeksi tilaa</a:t>
            </a:r>
          </a:p>
          <a:p>
            <a:pPr lvl="0"/>
            <a:r>
              <a:rPr lang="fi-FI" dirty="0"/>
              <a:t>onko ruokinnan ajankohta sopiva (huom. yöaktiiviset lajit)</a:t>
            </a:r>
          </a:p>
          <a:p>
            <a:pPr lvl="0"/>
            <a:r>
              <a:rPr lang="fi-FI" dirty="0"/>
              <a:t>onko valoisuusaika sopiva (päivänpituus), onko valo oikeanlaista (UVA, UVB)</a:t>
            </a:r>
          </a:p>
          <a:p>
            <a:pPr lvl="0"/>
            <a:r>
              <a:rPr lang="fi-FI" dirty="0"/>
              <a:t>onko ollut ruokinnan muutoksia, onko ruoka oikeanlaista?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388142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Ruuansulatuskanava</a:t>
            </a:r>
            <a:br>
              <a:rPr lang="fi-FI" b="1" dirty="0"/>
            </a:br>
            <a:r>
              <a:rPr lang="fi-FI" b="1" dirty="0"/>
              <a:t>Ruokahaluttomuus, anoreksia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930401"/>
            <a:ext cx="8715242" cy="4710096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Luonnolliset syyt:</a:t>
            </a:r>
          </a:p>
          <a:p>
            <a:pPr lvl="0"/>
            <a:r>
              <a:rPr lang="fi-FI" dirty="0"/>
              <a:t>vuodenaika, talvilepo</a:t>
            </a:r>
          </a:p>
          <a:p>
            <a:pPr lvl="0"/>
            <a:r>
              <a:rPr lang="fi-FI" dirty="0"/>
              <a:t>nahanluoti</a:t>
            </a:r>
          </a:p>
          <a:p>
            <a:pPr lvl="0"/>
            <a:r>
              <a:rPr lang="fi-FI" dirty="0"/>
              <a:t>hormonaaliset tekijät</a:t>
            </a:r>
          </a:p>
          <a:p>
            <a:pPr marL="0" indent="0">
              <a:buNone/>
            </a:pPr>
            <a:r>
              <a:rPr lang="fi-FI" dirty="0"/>
              <a:t> </a:t>
            </a:r>
          </a:p>
          <a:p>
            <a:r>
              <a:rPr lang="fi-FI" dirty="0"/>
              <a:t>Miten toimitaan?</a:t>
            </a:r>
          </a:p>
          <a:p>
            <a:pPr lvl="0"/>
            <a:r>
              <a:rPr lang="fi-FI" dirty="0"/>
              <a:t>Korjaa elinolot mahdollisimman hyväksi </a:t>
            </a:r>
          </a:p>
          <a:p>
            <a:pPr lvl="0"/>
            <a:r>
              <a:rPr lang="fi-FI" dirty="0"/>
              <a:t>Jos ei auta, on tehtävä perusteellinen tarkastus sairauden löytämiseksi ja tilan hoitamiseksi -&gt; </a:t>
            </a:r>
            <a:r>
              <a:rPr lang="fi-FI" dirty="0" err="1"/>
              <a:t>ell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287870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Ruuansulatuskanava</a:t>
            </a:r>
            <a:br>
              <a:rPr lang="fi-FI" b="1" dirty="0"/>
            </a:br>
            <a:r>
              <a:rPr lang="fi-FI" b="1" dirty="0"/>
              <a:t>Ripuli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2160589"/>
            <a:ext cx="8963816" cy="4479908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Akuutin syitä:</a:t>
            </a:r>
          </a:p>
          <a:p>
            <a:pPr lvl="0"/>
            <a:r>
              <a:rPr lang="fi-FI" dirty="0"/>
              <a:t>liian alhainen tai korkea </a:t>
            </a:r>
            <a:r>
              <a:rPr lang="fi-FI" dirty="0" err="1"/>
              <a:t>lpt</a:t>
            </a:r>
            <a:r>
              <a:rPr lang="fi-FI" dirty="0"/>
              <a:t> - heikentynyt ruuansulatus</a:t>
            </a:r>
          </a:p>
          <a:p>
            <a:pPr lvl="0"/>
            <a:r>
              <a:rPr lang="fi-FI" dirty="0"/>
              <a:t>stressi</a:t>
            </a:r>
          </a:p>
          <a:p>
            <a:pPr lvl="0"/>
            <a:r>
              <a:rPr lang="fi-FI" dirty="0"/>
              <a:t>ruuan laadun/määrän muutokset (esim. annetaan lintu, kun eläin on syönyt vain jyrsijöitä)</a:t>
            </a:r>
          </a:p>
          <a:p>
            <a:pPr lvl="0"/>
            <a:r>
              <a:rPr lang="fi-FI" dirty="0"/>
              <a:t>ruuan antoajankohdan muutos</a:t>
            </a:r>
          </a:p>
          <a:p>
            <a:pPr lvl="0"/>
            <a:r>
              <a:rPr lang="fi-FI" dirty="0"/>
              <a:t>liiallisen sokerin/liian vähäisen kuidun saanti kasvinsyöjillä (hedelmät)</a:t>
            </a:r>
          </a:p>
          <a:p>
            <a:pPr marL="0" indent="0">
              <a:buNone/>
            </a:pPr>
            <a:r>
              <a:rPr lang="fi-FI" dirty="0"/>
              <a:t>Kroonisen ripulin syitä:</a:t>
            </a:r>
          </a:p>
          <a:p>
            <a:pPr lvl="0"/>
            <a:r>
              <a:rPr lang="fi-FI" dirty="0"/>
              <a:t>Sisäloiset, bakteerit, virukset, hiivat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787187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Ruuansulatuskanava</a:t>
            </a:r>
            <a:br>
              <a:rPr lang="fi-FI" dirty="0"/>
            </a:br>
            <a:r>
              <a:rPr lang="fi-FI" dirty="0"/>
              <a:t>Ripuli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Miten toimitaan:</a:t>
            </a:r>
          </a:p>
          <a:p>
            <a:pPr lvl="0"/>
            <a:r>
              <a:rPr lang="fi-FI" dirty="0"/>
              <a:t>Selvitä, miten kauan oire on jatkunut, onko yleisvoinnissa muutosta</a:t>
            </a:r>
          </a:p>
          <a:p>
            <a:pPr lvl="0"/>
            <a:r>
              <a:rPr lang="fi-FI" dirty="0"/>
              <a:t>Onko ruokahaluttomuutta, oksentelua</a:t>
            </a:r>
          </a:p>
          <a:p>
            <a:pPr lvl="0"/>
            <a:r>
              <a:rPr lang="fi-FI" dirty="0"/>
              <a:t>Jos asia ei korjaannu akuutin ripulin syiden mennessä ohi, on syytä tarkastaa eläin kunnolla tilan korjaamiseksi -&gt; </a:t>
            </a:r>
            <a:r>
              <a:rPr lang="fi-FI" dirty="0" err="1"/>
              <a:t>ell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294989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Ruuansulatuskanava</a:t>
            </a:r>
            <a:br>
              <a:rPr lang="fi-FI" b="1" dirty="0"/>
            </a:br>
            <a:r>
              <a:rPr lang="fi-FI" b="1" dirty="0"/>
              <a:t>Rasvamaksa eli </a:t>
            </a:r>
            <a:r>
              <a:rPr lang="fi-FI" b="1" dirty="0" err="1"/>
              <a:t>hepaattinen</a:t>
            </a:r>
            <a:r>
              <a:rPr lang="fi-FI" b="1" dirty="0"/>
              <a:t> </a:t>
            </a:r>
            <a:r>
              <a:rPr lang="fi-FI" b="1" dirty="0" err="1"/>
              <a:t>lipidoosi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3" y="2160589"/>
            <a:ext cx="8857283" cy="43911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/>
              <a:t>Syitä:</a:t>
            </a:r>
          </a:p>
          <a:p>
            <a:pPr lvl="0"/>
            <a:r>
              <a:rPr lang="fi-FI" dirty="0"/>
              <a:t>liian rasvainen ruokavalio</a:t>
            </a:r>
          </a:p>
          <a:p>
            <a:pPr lvl="0"/>
            <a:r>
              <a:rPr lang="fi-FI" dirty="0"/>
              <a:t>liian vähän liikuntaa/pieni tila liikkua</a:t>
            </a:r>
          </a:p>
          <a:p>
            <a:pPr lvl="0"/>
            <a:r>
              <a:rPr lang="fi-FI" dirty="0"/>
              <a:t>Aikuisen lisääntymättömän naaraan hormonaaliset signaalit johtavat rasvoittumiseen (ei kulu energiaa munien kehittämiseen/ruskuaisen tuotantoon)</a:t>
            </a:r>
          </a:p>
          <a:p>
            <a:pPr lvl="0"/>
            <a:r>
              <a:rPr lang="fi-FI" dirty="0"/>
              <a:t>Puutteelliset terraario-olosuhteet</a:t>
            </a:r>
          </a:p>
          <a:p>
            <a:pPr lvl="0"/>
            <a:r>
              <a:rPr lang="fi-FI" dirty="0"/>
              <a:t>Infektiot</a:t>
            </a:r>
          </a:p>
          <a:p>
            <a:pPr lvl="0"/>
            <a:r>
              <a:rPr lang="fi-FI" dirty="0"/>
              <a:t>Myrkytystilat</a:t>
            </a:r>
          </a:p>
          <a:p>
            <a:pPr marL="0" indent="0">
              <a:buNone/>
            </a:pPr>
            <a:r>
              <a:rPr lang="fi-FI" dirty="0"/>
              <a:t>Oireet: </a:t>
            </a:r>
          </a:p>
          <a:p>
            <a:pPr lvl="0"/>
            <a:r>
              <a:rPr lang="fi-FI" dirty="0"/>
              <a:t>Sairaus etenee hitaasti</a:t>
            </a:r>
          </a:p>
          <a:p>
            <a:pPr lvl="0"/>
            <a:r>
              <a:rPr lang="fi-FI" dirty="0"/>
              <a:t>syömättömyyttä, kuivumista, alipainoa, apaattisuutta.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750227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Ruuansulatuskanava</a:t>
            </a:r>
            <a:br>
              <a:rPr lang="fi-FI" b="1" dirty="0"/>
            </a:br>
            <a:r>
              <a:rPr lang="fi-FI" b="1" dirty="0"/>
              <a:t>Rasvamaksa eli </a:t>
            </a:r>
            <a:r>
              <a:rPr lang="fi-FI" b="1" dirty="0" err="1"/>
              <a:t>hepaattinen</a:t>
            </a:r>
            <a:r>
              <a:rPr lang="fi-FI" b="1" dirty="0"/>
              <a:t> </a:t>
            </a:r>
            <a:r>
              <a:rPr lang="fi-FI" b="1" dirty="0" err="1"/>
              <a:t>lipidoosi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Miten toimitaan? </a:t>
            </a:r>
          </a:p>
          <a:p>
            <a:pPr lvl="0"/>
            <a:r>
              <a:rPr lang="fi-FI" dirty="0"/>
              <a:t>Kun talvihorros loppuu, muista seurata lemmikin ruokahalua ja vireystilaa, laskeeko se asteittain, onko painonnousu hidastunut tai laskeeko se</a:t>
            </a:r>
          </a:p>
          <a:p>
            <a:pPr lvl="0"/>
            <a:r>
              <a:rPr lang="fi-FI" dirty="0"/>
              <a:t>Onko hedelmällisyys heikentynyt</a:t>
            </a:r>
          </a:p>
          <a:p>
            <a:pPr lvl="0"/>
            <a:r>
              <a:rPr lang="fi-FI" dirty="0"/>
              <a:t>Onko ulosteen väri muuttunut</a:t>
            </a:r>
          </a:p>
          <a:p>
            <a:pPr lvl="0"/>
            <a:r>
              <a:rPr lang="fi-FI" dirty="0"/>
              <a:t>Tutkimukset kertovat, onko kyseessä rasvamaksa (</a:t>
            </a:r>
            <a:r>
              <a:rPr lang="fi-FI" dirty="0" err="1"/>
              <a:t>ell</a:t>
            </a:r>
            <a:r>
              <a:rPr lang="fi-FI" dirty="0"/>
              <a:t>)</a:t>
            </a:r>
          </a:p>
          <a:p>
            <a:pPr lvl="0"/>
            <a:r>
              <a:rPr lang="fi-FI" dirty="0"/>
              <a:t>Eläimen yleiskunnon kohottaminen: tukiruokinta, nesteytys, ravinnelisät, lääkitys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361315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Ruuansulatuskanava Herpesvirusinfektio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Syitä:</a:t>
            </a:r>
          </a:p>
          <a:p>
            <a:pPr lvl="0"/>
            <a:r>
              <a:rPr lang="fi-FI" dirty="0"/>
              <a:t>virustartunta</a:t>
            </a:r>
          </a:p>
          <a:p>
            <a:pPr marL="0" indent="0">
              <a:buNone/>
            </a:pPr>
            <a:r>
              <a:rPr lang="fi-FI" dirty="0"/>
              <a:t>Oireet: </a:t>
            </a:r>
          </a:p>
          <a:p>
            <a:pPr lvl="0"/>
            <a:r>
              <a:rPr lang="fi-FI" dirty="0"/>
              <a:t>ruokahaluttomuus, suurin osa esiintyy vesi- ja maakilpikonnilla</a:t>
            </a:r>
          </a:p>
          <a:p>
            <a:pPr lvl="0"/>
            <a:r>
              <a:rPr lang="fi-FI" dirty="0"/>
              <a:t>tulehduspesäkkeitä suun ja kielen limakalvoilla -&gt; verestävät haavaumat</a:t>
            </a:r>
          </a:p>
          <a:p>
            <a:pPr lvl="0"/>
            <a:r>
              <a:rPr lang="fi-FI" dirty="0"/>
              <a:t>edetessä: sierainvuoto, pihisevä hengitysääni ja silmän sidekalvon tulehdukset</a:t>
            </a:r>
          </a:p>
          <a:p>
            <a:pPr lvl="0"/>
            <a:r>
              <a:rPr lang="fi-FI" dirty="0"/>
              <a:t>sekundäärinen bakteeritulehdus</a:t>
            </a:r>
          </a:p>
          <a:p>
            <a:pPr lvl="0"/>
            <a:r>
              <a:rPr lang="fi-FI" dirty="0"/>
              <a:t>aluksi rajut ensioireet, kroonistuessaan elinolot ja eläimen yleistila vaikuttavat oireiden voimakkuuteen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548320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Ruuansulatuskanava Herpesvirusinfektio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Miten toimitaan: </a:t>
            </a:r>
          </a:p>
          <a:p>
            <a:pPr lvl="0"/>
            <a:r>
              <a:rPr lang="fi-FI" dirty="0"/>
              <a:t>ei voi parantaa, hyvä tukihoito</a:t>
            </a:r>
          </a:p>
          <a:p>
            <a:pPr lvl="0"/>
            <a:r>
              <a:rPr lang="fi-FI" dirty="0" err="1"/>
              <a:t>ell</a:t>
            </a:r>
            <a:r>
              <a:rPr lang="fi-FI" dirty="0"/>
              <a:t>, verikoe, vasta-ainemääritys</a:t>
            </a:r>
          </a:p>
          <a:p>
            <a:pPr lvl="0"/>
            <a:r>
              <a:rPr lang="fi-FI" dirty="0"/>
              <a:t>muuttuneilta limakalvoilta todettu akuutti infektio hillitään </a:t>
            </a:r>
            <a:r>
              <a:rPr lang="fi-FI" dirty="0" err="1"/>
              <a:t>Asikloviirilääkityksellä</a:t>
            </a:r>
            <a:endParaRPr lang="fi-FI" dirty="0"/>
          </a:p>
          <a:p>
            <a:pPr lvl="0"/>
            <a:r>
              <a:rPr lang="fi-FI" dirty="0"/>
              <a:t>bakteeritulehdusta hoidetaan antibiootilla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012843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Ruuansulatuskanava </a:t>
            </a:r>
            <a:br>
              <a:rPr lang="fi-FI" b="1" dirty="0"/>
            </a:br>
            <a:r>
              <a:rPr lang="fi-FI" b="1" dirty="0"/>
              <a:t>Kloaakin esiin luiskahdus eli </a:t>
            </a:r>
            <a:r>
              <a:rPr lang="fi-FI" b="1" dirty="0" err="1"/>
              <a:t>kloaakkiprolapsi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2382253"/>
            <a:ext cx="8596668" cy="3659109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Voi olla sukupuolielin, virtsarakko, peräsuoli</a:t>
            </a:r>
          </a:p>
          <a:p>
            <a:pPr marL="0" indent="0">
              <a:buNone/>
            </a:pPr>
            <a:r>
              <a:rPr lang="fi-FI" dirty="0"/>
              <a:t>Syitä:</a:t>
            </a:r>
          </a:p>
          <a:p>
            <a:pPr lvl="0"/>
            <a:r>
              <a:rPr lang="fi-FI" dirty="0"/>
              <a:t>häiritsevä ärsytystila, infektio suolistossa tai virtsateissä</a:t>
            </a:r>
          </a:p>
          <a:p>
            <a:pPr lvl="0"/>
            <a:r>
              <a:rPr lang="fi-FI" dirty="0"/>
              <a:t>peräsuolen/peniksen </a:t>
            </a:r>
            <a:r>
              <a:rPr lang="fi-FI" dirty="0" err="1"/>
              <a:t>prolapsien</a:t>
            </a:r>
            <a:r>
              <a:rPr lang="fi-FI" dirty="0"/>
              <a:t> syynä usein </a:t>
            </a:r>
            <a:r>
              <a:rPr lang="fi-FI" dirty="0" err="1"/>
              <a:t>parasitaaliset</a:t>
            </a:r>
            <a:r>
              <a:rPr lang="fi-FI" dirty="0"/>
              <a:t> syyt</a:t>
            </a:r>
          </a:p>
          <a:p>
            <a:pPr lvl="0"/>
            <a:r>
              <a:rPr lang="fi-FI" dirty="0"/>
              <a:t>virtsarakon </a:t>
            </a:r>
            <a:r>
              <a:rPr lang="fi-FI" dirty="0" err="1"/>
              <a:t>prolapsin</a:t>
            </a:r>
            <a:r>
              <a:rPr lang="fi-FI" dirty="0"/>
              <a:t> syynä on usein virtsakivet</a:t>
            </a:r>
          </a:p>
          <a:p>
            <a:pPr marL="0" lvl="0" indent="0">
              <a:buNone/>
            </a:pPr>
            <a:r>
              <a:rPr lang="fi-FI" dirty="0"/>
              <a:t>Oireet:</a:t>
            </a:r>
          </a:p>
          <a:p>
            <a:pPr lvl="0"/>
            <a:r>
              <a:rPr lang="fi-FI" dirty="0"/>
              <a:t>Näkyy ulospäin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224598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2606842"/>
            <a:ext cx="8596668" cy="3434520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Miten toimitaan:</a:t>
            </a:r>
          </a:p>
          <a:p>
            <a:pPr lvl="0"/>
            <a:r>
              <a:rPr lang="fi-FI" dirty="0"/>
              <a:t>Hoidettava välittömästi! </a:t>
            </a:r>
            <a:r>
              <a:rPr lang="fi-FI" dirty="0" err="1"/>
              <a:t>Ell</a:t>
            </a:r>
            <a:endParaRPr lang="fi-FI" dirty="0"/>
          </a:p>
          <a:p>
            <a:pPr lvl="0"/>
            <a:r>
              <a:rPr lang="fi-FI" dirty="0"/>
              <a:t>Kirurginen hoito</a:t>
            </a:r>
          </a:p>
          <a:p>
            <a:pPr lvl="0"/>
            <a:r>
              <a:rPr lang="fi-FI" dirty="0"/>
              <a:t>pidettävä kosteana (neste, voide) ja suojattuna (sidetaitos ja side)</a:t>
            </a:r>
          </a:p>
          <a:p>
            <a:endParaRPr lang="fi-FI" dirty="0"/>
          </a:p>
        </p:txBody>
      </p:sp>
      <p:sp>
        <p:nvSpPr>
          <p:cNvPr id="4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Ruuansulatuskanava </a:t>
            </a:r>
            <a:br>
              <a:rPr lang="fi-FI" b="1" dirty="0"/>
            </a:br>
            <a:r>
              <a:rPr lang="fi-FI" b="1" dirty="0"/>
              <a:t>Kloaakin esiin luiskahdus eli </a:t>
            </a:r>
            <a:r>
              <a:rPr lang="fi-FI" b="1" dirty="0" err="1"/>
              <a:t>kloaakkiprolapsi</a:t>
            </a:r>
            <a:br>
              <a:rPr lang="fi-FI" dirty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6811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0E11FF-73B8-4CF7-A294-23EDA010E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317"/>
          </a:xfrm>
        </p:spPr>
        <p:txBody>
          <a:bodyPr/>
          <a:lstStyle/>
          <a:p>
            <a:r>
              <a:rPr lang="fi-FI" dirty="0"/>
              <a:t>Ravintoaineet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E0BBA17-E8FE-4D4C-80EA-3DCE99BBF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64311"/>
            <a:ext cx="8596668" cy="4177051"/>
          </a:xfrm>
        </p:spPr>
        <p:txBody>
          <a:bodyPr>
            <a:normAutofit/>
          </a:bodyPr>
          <a:lstStyle/>
          <a:p>
            <a:r>
              <a:rPr lang="fi-FI" sz="2400" dirty="0"/>
              <a:t>Hiilihydraatit - kasviperäinen ravinto</a:t>
            </a:r>
          </a:p>
          <a:p>
            <a:r>
              <a:rPr lang="fi-FI" sz="2400" dirty="0"/>
              <a:t>Valkuaisaineet – kasviperäinen ja eläinperäinen proteiini</a:t>
            </a:r>
          </a:p>
          <a:p>
            <a:r>
              <a:rPr lang="fi-FI" sz="2400" dirty="0"/>
              <a:t>Rasvat – kasviperäiset ja eläinperäiset rasvat</a:t>
            </a:r>
          </a:p>
          <a:p>
            <a:r>
              <a:rPr lang="fi-FI" sz="2400" dirty="0"/>
              <a:t>Mineraalit</a:t>
            </a:r>
          </a:p>
          <a:p>
            <a:r>
              <a:rPr lang="fi-FI" sz="2400" dirty="0"/>
              <a:t>Vitamiinit</a:t>
            </a:r>
          </a:p>
          <a:p>
            <a:r>
              <a:rPr lang="fi-FI" sz="2400" dirty="0"/>
              <a:t>Vesi </a:t>
            </a:r>
          </a:p>
        </p:txBody>
      </p:sp>
    </p:spTree>
    <p:extLst>
      <p:ext uri="{BB962C8B-B14F-4D97-AF65-F5344CB8AC3E}">
        <p14:creationId xmlns:p14="http://schemas.microsoft.com/office/powerpoint/2010/main" val="7138949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Ruuansulatuskanava </a:t>
            </a:r>
            <a:br>
              <a:rPr lang="fi-FI" b="1" dirty="0"/>
            </a:br>
            <a:r>
              <a:rPr lang="fi-FI" b="1" dirty="0"/>
              <a:t>Sisäloiset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Syyt:</a:t>
            </a:r>
          </a:p>
          <a:p>
            <a:pPr lvl="0"/>
            <a:r>
              <a:rPr lang="fi-FI" dirty="0"/>
              <a:t>ravinnon mukana tulleet</a:t>
            </a:r>
          </a:p>
          <a:p>
            <a:pPr lvl="0"/>
            <a:r>
              <a:rPr lang="fi-FI" dirty="0"/>
              <a:t>populaatiossa olevat loiset</a:t>
            </a:r>
          </a:p>
          <a:p>
            <a:pPr marL="0" indent="0">
              <a:buNone/>
            </a:pPr>
            <a:r>
              <a:rPr lang="fi-FI" dirty="0"/>
              <a:t>Oireet:</a:t>
            </a:r>
          </a:p>
          <a:p>
            <a:pPr lvl="0"/>
            <a:r>
              <a:rPr lang="fi-FI" dirty="0"/>
              <a:t>suolisto-oireet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91884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Ruuansulatuskanava </a:t>
            </a:r>
            <a:br>
              <a:rPr lang="fi-FI" b="1" dirty="0"/>
            </a:br>
            <a:r>
              <a:rPr lang="fi-FI" b="1" dirty="0"/>
              <a:t>Sisäloiset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2160589"/>
            <a:ext cx="8795140" cy="43289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b="1" i="1" dirty="0"/>
              <a:t>Alkueliöt:</a:t>
            </a:r>
            <a:endParaRPr lang="fi-FI" dirty="0"/>
          </a:p>
          <a:p>
            <a:pPr marL="0" indent="0">
              <a:buNone/>
            </a:pPr>
            <a:r>
              <a:rPr lang="fi-FI" b="1" i="1" dirty="0" err="1"/>
              <a:t>Entamoeba</a:t>
            </a:r>
            <a:r>
              <a:rPr lang="fi-FI" b="1" i="1" dirty="0"/>
              <a:t> </a:t>
            </a:r>
            <a:r>
              <a:rPr lang="fi-FI" b="1" i="1" dirty="0" err="1"/>
              <a:t>invadens</a:t>
            </a:r>
            <a:r>
              <a:rPr lang="fi-FI" b="1" i="1" dirty="0"/>
              <a:t> -</a:t>
            </a:r>
            <a:r>
              <a:rPr lang="fi-FI" b="1" i="1" dirty="0" err="1"/>
              <a:t>ameeba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Esiintyminen:</a:t>
            </a:r>
          </a:p>
          <a:p>
            <a:pPr lvl="0"/>
            <a:r>
              <a:rPr lang="fi-FI" dirty="0"/>
              <a:t>käärmeissä, liskoissa, kilpikonnissa</a:t>
            </a:r>
          </a:p>
          <a:p>
            <a:pPr marL="0" indent="0">
              <a:buNone/>
            </a:pPr>
            <a:r>
              <a:rPr lang="fi-FI" dirty="0"/>
              <a:t>Oireet: </a:t>
            </a:r>
          </a:p>
          <a:p>
            <a:pPr lvl="0"/>
            <a:r>
              <a:rPr lang="fi-FI" dirty="0"/>
              <a:t>ruokahaluttomuus, kuivuus, riutuminen</a:t>
            </a:r>
          </a:p>
          <a:p>
            <a:pPr marL="0" indent="0">
              <a:buNone/>
            </a:pPr>
            <a:r>
              <a:rPr lang="fi-FI" dirty="0"/>
              <a:t>Seuraukset:</a:t>
            </a:r>
          </a:p>
          <a:p>
            <a:pPr lvl="0"/>
            <a:r>
              <a:rPr lang="fi-FI" dirty="0"/>
              <a:t>mahalaukun tulehdus</a:t>
            </a:r>
          </a:p>
          <a:p>
            <a:pPr lvl="0"/>
            <a:r>
              <a:rPr lang="fi-FI" dirty="0"/>
              <a:t>verinen, limainen paksunsuolen tulehdus</a:t>
            </a:r>
          </a:p>
          <a:p>
            <a:pPr lvl="0"/>
            <a:r>
              <a:rPr lang="fi-FI" dirty="0"/>
              <a:t>muutokset munuaisissa ja maksassa</a:t>
            </a:r>
          </a:p>
          <a:p>
            <a:pPr lvl="0"/>
            <a:r>
              <a:rPr lang="fi-FI" dirty="0"/>
              <a:t>toissijaiset bakteeritulehdukset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126954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Ruuansulatuskanava </a:t>
            </a:r>
            <a:br>
              <a:rPr lang="fi-FI" b="1" dirty="0"/>
            </a:br>
            <a:r>
              <a:rPr lang="fi-FI" b="1" dirty="0"/>
              <a:t>Sisäloiset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756611"/>
            <a:ext cx="8596668" cy="47484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b="1" i="1" dirty="0"/>
              <a:t>Alkueliöt:</a:t>
            </a:r>
            <a:endParaRPr lang="fi-FI" dirty="0"/>
          </a:p>
          <a:p>
            <a:pPr marL="0" indent="0">
              <a:buNone/>
            </a:pPr>
            <a:r>
              <a:rPr lang="fi-FI" b="1" i="1" dirty="0" err="1"/>
              <a:t>Entamoeba</a:t>
            </a:r>
            <a:r>
              <a:rPr lang="fi-FI" b="1" i="1" dirty="0"/>
              <a:t> </a:t>
            </a:r>
            <a:r>
              <a:rPr lang="fi-FI" b="1" i="1" dirty="0" err="1"/>
              <a:t>invadens</a:t>
            </a:r>
            <a:r>
              <a:rPr lang="fi-FI" b="1" i="1" dirty="0"/>
              <a:t> -</a:t>
            </a:r>
            <a:r>
              <a:rPr lang="fi-FI" b="1" i="1" dirty="0" err="1"/>
              <a:t>ameeba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Loisen kehittyminen ja leviäminen:</a:t>
            </a:r>
          </a:p>
          <a:p>
            <a:pPr lvl="0"/>
            <a:r>
              <a:rPr lang="fi-FI" dirty="0"/>
              <a:t>Ei tarvitse väli-isäntää kehittymiseen eikä lisääntymiseen</a:t>
            </a:r>
          </a:p>
          <a:p>
            <a:pPr lvl="0"/>
            <a:r>
              <a:rPr lang="fi-FI" dirty="0"/>
              <a:t>räjähdysmäinen leviäminen populaatiossa</a:t>
            </a:r>
          </a:p>
          <a:p>
            <a:pPr marL="0" indent="0">
              <a:buNone/>
            </a:pPr>
            <a:r>
              <a:rPr lang="fi-FI" dirty="0"/>
              <a:t>Miten toimitaan:</a:t>
            </a:r>
          </a:p>
          <a:p>
            <a:pPr lvl="0"/>
            <a:r>
              <a:rPr lang="fi-FI" dirty="0"/>
              <a:t>Diagnoosi tuoreista ulosteista (</a:t>
            </a:r>
            <a:r>
              <a:rPr lang="fi-FI" dirty="0" err="1"/>
              <a:t>ell</a:t>
            </a:r>
            <a:r>
              <a:rPr lang="fi-FI" dirty="0"/>
              <a:t>)</a:t>
            </a:r>
          </a:p>
          <a:p>
            <a:pPr lvl="0"/>
            <a:r>
              <a:rPr lang="fi-FI" dirty="0"/>
              <a:t>kuolemanjälkeiset koepalat</a:t>
            </a:r>
          </a:p>
          <a:p>
            <a:pPr lvl="0"/>
            <a:r>
              <a:rPr lang="fi-FI" dirty="0"/>
              <a:t>Huono ennuste</a:t>
            </a:r>
          </a:p>
          <a:p>
            <a:pPr lvl="0"/>
            <a:r>
              <a:rPr lang="fi-FI" dirty="0" err="1"/>
              <a:t>metrodinatsoli</a:t>
            </a:r>
            <a:r>
              <a:rPr lang="fi-FI" dirty="0"/>
              <a:t>-antibioottihoito ja hyvä tukihoito: lämpö, nesteytys, </a:t>
            </a:r>
            <a:r>
              <a:rPr lang="fi-FI" dirty="0" err="1"/>
              <a:t>D-</a:t>
            </a:r>
            <a:r>
              <a:rPr lang="fi-FI" dirty="0"/>
              <a:t> ja C-vitamiini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57132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Ruuansulatuskanava </a:t>
            </a:r>
            <a:br>
              <a:rPr lang="fi-FI" b="1" dirty="0"/>
            </a:br>
            <a:r>
              <a:rPr lang="fi-FI" b="1" dirty="0"/>
              <a:t>Sisäloiset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2160589"/>
            <a:ext cx="8795140" cy="4533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b="1" i="1" dirty="0"/>
              <a:t>Isospora-, </a:t>
            </a:r>
            <a:r>
              <a:rPr lang="fi-FI" b="1" i="1" dirty="0" err="1"/>
              <a:t>Eimeria</a:t>
            </a:r>
            <a:r>
              <a:rPr lang="fi-FI" b="1" i="1" dirty="0"/>
              <a:t>- ja </a:t>
            </a:r>
            <a:r>
              <a:rPr lang="fi-FI" b="1" i="1" dirty="0" err="1"/>
              <a:t>Sarcocytis</a:t>
            </a:r>
            <a:r>
              <a:rPr lang="fi-FI" b="1" i="1" dirty="0"/>
              <a:t>-alkueliöt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Esiintyminen:</a:t>
            </a:r>
          </a:p>
          <a:p>
            <a:pPr lvl="0"/>
            <a:r>
              <a:rPr lang="fi-FI" dirty="0"/>
              <a:t>Matelijoilla yleisiä </a:t>
            </a:r>
            <a:r>
              <a:rPr lang="fi-FI" dirty="0" err="1"/>
              <a:t>kokkideja</a:t>
            </a:r>
            <a:endParaRPr lang="fi-FI" dirty="0"/>
          </a:p>
          <a:p>
            <a:pPr lvl="0"/>
            <a:r>
              <a:rPr lang="fi-FI" dirty="0"/>
              <a:t>voi löytyä terveenkin matelijan ulosteesta, sairastuminen riippuu matelijan vastustuskyvystä ja nieltyjen alkuelijöiden määrästä</a:t>
            </a:r>
          </a:p>
          <a:p>
            <a:pPr lvl="0"/>
            <a:r>
              <a:rPr lang="fi-FI" dirty="0"/>
              <a:t>nuoret eläimet herkempiä sairastumaan</a:t>
            </a:r>
          </a:p>
          <a:p>
            <a:pPr marL="0" indent="0">
              <a:buNone/>
            </a:pPr>
            <a:r>
              <a:rPr lang="fi-FI" dirty="0"/>
              <a:t>Oireet:</a:t>
            </a:r>
          </a:p>
          <a:p>
            <a:pPr lvl="0"/>
            <a:r>
              <a:rPr lang="fi-FI" dirty="0"/>
              <a:t>kasvun hidastuminen</a:t>
            </a:r>
          </a:p>
          <a:p>
            <a:r>
              <a:rPr lang="fi-FI" dirty="0"/>
              <a:t>Loisen kehittyminen ja lisääntyminen:</a:t>
            </a:r>
          </a:p>
          <a:p>
            <a:pPr lvl="0"/>
            <a:r>
              <a:rPr lang="fi-FI" dirty="0"/>
              <a:t>voi kehittyä yhden lajin sisällä tai olla pääisännät ja väli-isännät</a:t>
            </a:r>
          </a:p>
          <a:p>
            <a:pPr lvl="0"/>
            <a:r>
              <a:rPr lang="fi-FI" dirty="0"/>
              <a:t>kehittävät vastustuskykyisen kuoren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70240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Ruuansulatuskanava </a:t>
            </a:r>
            <a:br>
              <a:rPr lang="fi-FI" b="1" dirty="0"/>
            </a:br>
            <a:r>
              <a:rPr lang="fi-FI" b="1" dirty="0"/>
              <a:t>Sisäloiset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b="1" i="1" dirty="0"/>
              <a:t>Isospora-, </a:t>
            </a:r>
            <a:r>
              <a:rPr lang="fi-FI" b="1" i="1" dirty="0" err="1"/>
              <a:t>Eimeria</a:t>
            </a:r>
            <a:r>
              <a:rPr lang="fi-FI" b="1" i="1" dirty="0"/>
              <a:t>- ja </a:t>
            </a:r>
            <a:r>
              <a:rPr lang="fi-FI" b="1" i="1" dirty="0" err="1"/>
              <a:t>Sarcocytis</a:t>
            </a:r>
            <a:r>
              <a:rPr lang="fi-FI" b="1" i="1" dirty="0"/>
              <a:t>-alkueliöt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Miten toimitaan:</a:t>
            </a:r>
          </a:p>
          <a:p>
            <a:pPr lvl="0"/>
            <a:r>
              <a:rPr lang="fi-FI" dirty="0"/>
              <a:t>tutkimus todetusta tartunnasta</a:t>
            </a:r>
          </a:p>
          <a:p>
            <a:pPr lvl="0"/>
            <a:r>
              <a:rPr lang="fi-FI" dirty="0"/>
              <a:t>antibiootti ja loislääkitys</a:t>
            </a:r>
          </a:p>
          <a:p>
            <a:pPr lvl="0"/>
            <a:r>
              <a:rPr lang="fi-FI" dirty="0"/>
              <a:t>Terraarion tyhjentäminen ja huolellinen desinfiointi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359147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Ruuansulatuskanava </a:t>
            </a:r>
            <a:br>
              <a:rPr lang="fi-FI" b="1" dirty="0"/>
            </a:br>
            <a:r>
              <a:rPr lang="fi-FI" b="1" dirty="0"/>
              <a:t>Sisäloiset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2160589"/>
            <a:ext cx="8724118" cy="45686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b="1" i="1" dirty="0" err="1"/>
              <a:t>Kryptosporidioosi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Esiintyminen:</a:t>
            </a:r>
          </a:p>
          <a:p>
            <a:pPr lvl="0"/>
            <a:r>
              <a:rPr lang="fi-FI" dirty="0"/>
              <a:t>yleensä käärmeillä</a:t>
            </a:r>
          </a:p>
          <a:p>
            <a:pPr marL="0" indent="0">
              <a:buNone/>
            </a:pPr>
            <a:r>
              <a:rPr lang="fi-FI" dirty="0"/>
              <a:t>Oireet:</a:t>
            </a:r>
          </a:p>
          <a:p>
            <a:pPr lvl="0"/>
            <a:r>
              <a:rPr lang="fi-FI" dirty="0"/>
              <a:t>painon lasku, ruokahaluttomuus, maha-suolikanavan oireet</a:t>
            </a:r>
          </a:p>
          <a:p>
            <a:pPr lvl="0"/>
            <a:r>
              <a:rPr lang="fi-FI" dirty="0"/>
              <a:t>kroonisuus, oireet eivät katoa itsestään</a:t>
            </a:r>
          </a:p>
          <a:p>
            <a:pPr lvl="0"/>
            <a:r>
              <a:rPr lang="fi-FI" dirty="0"/>
              <a:t>syödyn ravinnon oksentaminen 3-4 vrk syömisen jälkeen</a:t>
            </a:r>
          </a:p>
          <a:p>
            <a:pPr lvl="0"/>
            <a:r>
              <a:rPr lang="fi-FI" dirty="0"/>
              <a:t>liskoilla oireet rajoittuvat usein suoliston ja kloaakin alueelle</a:t>
            </a:r>
          </a:p>
          <a:p>
            <a:pPr lvl="0"/>
            <a:r>
              <a:rPr lang="fi-FI" dirty="0"/>
              <a:t>voi olla </a:t>
            </a:r>
            <a:r>
              <a:rPr lang="fi-FI" dirty="0" err="1"/>
              <a:t>subkliininen</a:t>
            </a:r>
            <a:r>
              <a:rPr lang="fi-FI" dirty="0"/>
              <a:t> (piileväoireinen)</a:t>
            </a:r>
          </a:p>
          <a:p>
            <a:pPr lvl="0"/>
            <a:r>
              <a:rPr lang="fi-FI" dirty="0"/>
              <a:t>Käärmeillä sairaus aiheuttaa edetessään mahalaukun ja mahakalvon paksuuntumista - tukos!</a:t>
            </a:r>
          </a:p>
        </p:txBody>
      </p:sp>
    </p:spTree>
    <p:extLst>
      <p:ext uri="{BB962C8B-B14F-4D97-AF65-F5344CB8AC3E}">
        <p14:creationId xmlns:p14="http://schemas.microsoft.com/office/powerpoint/2010/main" val="34206439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Ruuansulatuskanava </a:t>
            </a:r>
            <a:br>
              <a:rPr lang="fi-FI" b="1" dirty="0"/>
            </a:br>
            <a:r>
              <a:rPr lang="fi-FI" b="1" dirty="0"/>
              <a:t>Sisäloiset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3" y="2160589"/>
            <a:ext cx="8768507" cy="43201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b="1" i="1" dirty="0" err="1"/>
              <a:t>Kryptosporidioosi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Loisen kehittyminen ja leviäminen:</a:t>
            </a:r>
          </a:p>
          <a:p>
            <a:pPr lvl="0"/>
            <a:r>
              <a:rPr lang="fi-FI" i="1" dirty="0" err="1"/>
              <a:t>Cryptosporidium</a:t>
            </a:r>
            <a:r>
              <a:rPr lang="fi-FI" i="1" dirty="0"/>
              <a:t> </a:t>
            </a:r>
            <a:r>
              <a:rPr lang="fi-FI" i="1" dirty="0" err="1"/>
              <a:t>serpentis</a:t>
            </a:r>
            <a:r>
              <a:rPr lang="fi-FI" i="1" dirty="0"/>
              <a:t> </a:t>
            </a:r>
            <a:r>
              <a:rPr lang="fi-FI" dirty="0"/>
              <a:t>ei tartu ihmiseen</a:t>
            </a:r>
          </a:p>
          <a:p>
            <a:pPr lvl="0"/>
            <a:r>
              <a:rPr lang="fi-FI" i="1" dirty="0" err="1"/>
              <a:t>Cryptosporidium</a:t>
            </a:r>
            <a:r>
              <a:rPr lang="fi-FI" i="1" dirty="0"/>
              <a:t> </a:t>
            </a:r>
            <a:r>
              <a:rPr lang="fi-FI" i="1" dirty="0" err="1"/>
              <a:t>parvum</a:t>
            </a:r>
            <a:r>
              <a:rPr lang="fi-FI" i="1" dirty="0"/>
              <a:t> </a:t>
            </a:r>
            <a:r>
              <a:rPr lang="fi-FI" dirty="0"/>
              <a:t>tarttuu ihmiseen karjaeläinten välityksellä = Zoonoosi!</a:t>
            </a:r>
          </a:p>
          <a:p>
            <a:pPr lvl="0"/>
            <a:r>
              <a:rPr lang="fi-FI" dirty="0"/>
              <a:t>tartunta matelijoilla sairastuneiden eläinten välityksellä</a:t>
            </a:r>
          </a:p>
          <a:p>
            <a:pPr marL="0" indent="0">
              <a:buNone/>
            </a:pPr>
            <a:r>
              <a:rPr lang="fi-FI" dirty="0"/>
              <a:t>Miten toimitaan:</a:t>
            </a:r>
          </a:p>
          <a:p>
            <a:pPr lvl="0"/>
            <a:r>
              <a:rPr lang="fi-FI" dirty="0" err="1"/>
              <a:t>Ell</a:t>
            </a:r>
            <a:r>
              <a:rPr lang="fi-FI" dirty="0"/>
              <a:t>, mahalaukun huuhtelunäyte 3 vrk ruokinnan jälkeen ja veren vasta-ainenäyte</a:t>
            </a:r>
          </a:p>
          <a:p>
            <a:pPr lvl="0"/>
            <a:r>
              <a:rPr lang="fi-FI" dirty="0"/>
              <a:t>ei voida parantaa, lääkityksellä saadaan vain helpotusta akuuttiin sairauteen</a:t>
            </a:r>
          </a:p>
          <a:p>
            <a:pPr lvl="0"/>
            <a:r>
              <a:rPr lang="fi-FI" dirty="0"/>
              <a:t>huonokuntoiset eläimet on lopetettava ja uusia eläimiä ei pidä ottaa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868328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Ruuansulatuskanava </a:t>
            </a:r>
            <a:br>
              <a:rPr lang="fi-FI" b="1" dirty="0"/>
            </a:br>
            <a:r>
              <a:rPr lang="fi-FI" b="1" dirty="0"/>
              <a:t>Sisäloiset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i="1" dirty="0" err="1"/>
              <a:t>Hexamita</a:t>
            </a:r>
            <a:r>
              <a:rPr lang="fi-FI" b="1" i="1" dirty="0"/>
              <a:t>- ja Giardia-alkueliöt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Esiintyminen:</a:t>
            </a:r>
          </a:p>
          <a:p>
            <a:pPr lvl="0"/>
            <a:r>
              <a:rPr lang="fi-FI" dirty="0"/>
              <a:t>Usein kilpikonnilla</a:t>
            </a:r>
          </a:p>
          <a:p>
            <a:pPr marL="0" indent="0">
              <a:buNone/>
            </a:pPr>
            <a:r>
              <a:rPr lang="fi-FI" dirty="0"/>
              <a:t>Oireet:</a:t>
            </a:r>
          </a:p>
          <a:p>
            <a:pPr lvl="0"/>
            <a:r>
              <a:rPr lang="fi-FI" dirty="0"/>
              <a:t>yleistä, ettei ole oireita</a:t>
            </a:r>
          </a:p>
          <a:p>
            <a:pPr lvl="0"/>
            <a:r>
              <a:rPr lang="fi-FI" dirty="0"/>
              <a:t>puutteellisissa elinoloissa suolisto-oireita, sappitie- ja munuaistulehdukset</a:t>
            </a:r>
          </a:p>
          <a:p>
            <a:pPr lvl="0"/>
            <a:r>
              <a:rPr lang="fi-FI" dirty="0"/>
              <a:t>raajojen ja kaulan turvotukset</a:t>
            </a:r>
          </a:p>
          <a:p>
            <a:pPr marL="0" indent="0">
              <a:buNone/>
            </a:pPr>
            <a:r>
              <a:rPr lang="fi-FI" dirty="0"/>
              <a:t>Miten toimitaan: </a:t>
            </a:r>
          </a:p>
          <a:p>
            <a:pPr lvl="0"/>
            <a:r>
              <a:rPr lang="fi-FI" dirty="0"/>
              <a:t>Huolehdi hyvistä elinoloista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359049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Ruuansulatuskanava </a:t>
            </a:r>
            <a:br>
              <a:rPr lang="fi-FI" b="1" dirty="0"/>
            </a:br>
            <a:r>
              <a:rPr lang="fi-FI" b="1" dirty="0"/>
              <a:t>Sisäloiset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3" y="2121763"/>
            <a:ext cx="8883917" cy="4554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b="1" i="1" dirty="0"/>
              <a:t>Kihomadot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Esiintyminen:</a:t>
            </a:r>
          </a:p>
          <a:p>
            <a:pPr lvl="0"/>
            <a:r>
              <a:rPr lang="fi-FI" dirty="0"/>
              <a:t>Yleisiä sukkulamatoja liskojen ja kilpikonnien suolistossa</a:t>
            </a:r>
          </a:p>
          <a:p>
            <a:pPr lvl="0"/>
            <a:r>
              <a:rPr lang="fi-FI" dirty="0"/>
              <a:t>Yleisimpiä: </a:t>
            </a:r>
            <a:r>
              <a:rPr lang="fi-FI" dirty="0" err="1"/>
              <a:t>Oxyuris</a:t>
            </a:r>
            <a:r>
              <a:rPr lang="fi-FI" dirty="0"/>
              <a:t>-madot</a:t>
            </a:r>
          </a:p>
          <a:p>
            <a:pPr marL="0" indent="0">
              <a:buNone/>
            </a:pPr>
            <a:r>
              <a:rPr lang="fi-FI" dirty="0"/>
              <a:t>Oireet:</a:t>
            </a:r>
          </a:p>
          <a:p>
            <a:pPr lvl="0"/>
            <a:r>
              <a:rPr lang="fi-FI" dirty="0"/>
              <a:t>munat ulostenäytteessä (ei aina näy)</a:t>
            </a:r>
          </a:p>
          <a:p>
            <a:pPr lvl="0"/>
            <a:r>
              <a:rPr lang="fi-FI" dirty="0"/>
              <a:t>paksunsuolen tulehdukset (jopa vakavat)</a:t>
            </a:r>
          </a:p>
          <a:p>
            <a:pPr marL="0" indent="0">
              <a:buNone/>
            </a:pPr>
            <a:r>
              <a:rPr lang="fi-FI" dirty="0"/>
              <a:t>Miten toimitaan:</a:t>
            </a:r>
          </a:p>
          <a:p>
            <a:pPr lvl="0"/>
            <a:r>
              <a:rPr lang="fi-FI" dirty="0"/>
              <a:t>säännöllinen kontrolli, kun todetaan (ulostenäytteet vähintään ennen talvilepoa)</a:t>
            </a:r>
          </a:p>
          <a:p>
            <a:pPr lvl="0"/>
            <a:r>
              <a:rPr lang="fi-FI" dirty="0"/>
              <a:t>matolääkitys helpottaa oireita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78747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B4AD62-E4F9-4F55-BABF-DD840735C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17359"/>
          </a:xfrm>
        </p:spPr>
        <p:txBody>
          <a:bodyPr/>
          <a:lstStyle/>
          <a:p>
            <a:r>
              <a:rPr lang="fi-FI" dirty="0"/>
              <a:t>Matelijan aineenvaihdunta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C2E9374-81E2-4C16-98E6-2B315FE56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6959"/>
            <a:ext cx="8830650" cy="4856086"/>
          </a:xfrm>
        </p:spPr>
        <p:txBody>
          <a:bodyPr>
            <a:normAutofit lnSpcReduction="10000"/>
          </a:bodyPr>
          <a:lstStyle/>
          <a:p>
            <a:r>
              <a:rPr lang="fi-FI" sz="2400" dirty="0"/>
              <a:t>Riippuvainen ympäristön lämpötilasta</a:t>
            </a:r>
          </a:p>
          <a:p>
            <a:r>
              <a:rPr lang="fi-FI" sz="2400" dirty="0"/>
              <a:t>Liian alhainen </a:t>
            </a:r>
            <a:r>
              <a:rPr lang="fi-FI" sz="2400" dirty="0" err="1"/>
              <a:t>lpt</a:t>
            </a:r>
            <a:endParaRPr lang="fi-FI" sz="2400" dirty="0"/>
          </a:p>
          <a:p>
            <a:pPr lvl="1"/>
            <a:r>
              <a:rPr lang="fi-FI" sz="2400" dirty="0"/>
              <a:t>Ruokahalu heikkenee</a:t>
            </a:r>
          </a:p>
          <a:p>
            <a:pPr lvl="1"/>
            <a:r>
              <a:rPr lang="fi-FI" sz="2400" dirty="0"/>
              <a:t>Aineenvaihdunta hidastuu 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→ vastustuskyky heikkenee, vakavat tulehdukset, munuaisten vajaatoiminta</a:t>
            </a:r>
          </a:p>
          <a:p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Liian korkea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lpt</a:t>
            </a:r>
            <a:endParaRPr lang="fi-FI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Aineenvaihdunta kiihtyy → aliravitsemus</a:t>
            </a:r>
          </a:p>
          <a:p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Pienillä lajeilla on nopeampi aineenvaihdunta</a:t>
            </a:r>
          </a:p>
          <a:p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Aineenvaihduntaan vaikuttaa myös: aktiivisuus, onko yö- vai päiväaktiivinen laji</a:t>
            </a:r>
          </a:p>
          <a:p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Ravinnontarve nisäkkäitä pienempi suhteutettuna painoon 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789874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17BB39-6D29-459D-9FAD-83AAEE50B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3072"/>
          </a:xfrm>
        </p:spPr>
        <p:txBody>
          <a:bodyPr/>
          <a:lstStyle/>
          <a:p>
            <a:r>
              <a:rPr lang="fi-FI" dirty="0"/>
              <a:t>Kasvinsyöjät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402B6E81-6BBF-4E84-BF63-99ADC02F8B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694" y="0"/>
            <a:ext cx="5145254" cy="6860339"/>
          </a:xfrm>
        </p:spPr>
      </p:pic>
    </p:spTree>
    <p:extLst>
      <p:ext uri="{BB962C8B-B14F-4D97-AF65-F5344CB8AC3E}">
        <p14:creationId xmlns:p14="http://schemas.microsoft.com/office/powerpoint/2010/main" val="3426133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17BB39-6D29-459D-9FAD-83AAEE50B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3072"/>
          </a:xfrm>
        </p:spPr>
        <p:txBody>
          <a:bodyPr/>
          <a:lstStyle/>
          <a:p>
            <a:r>
              <a:rPr lang="fi-FI" dirty="0"/>
              <a:t>Kasvinsyöjät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9DB690-1C5A-4B24-A7BE-04AC09F09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2672"/>
            <a:ext cx="8596668" cy="5211191"/>
          </a:xfrm>
        </p:spPr>
        <p:txBody>
          <a:bodyPr>
            <a:normAutofit lnSpcReduction="10000"/>
          </a:bodyPr>
          <a:lstStyle/>
          <a:p>
            <a:r>
              <a:rPr lang="fi-FI" sz="2400" dirty="0"/>
              <a:t>Suuri ja tilava suolisto</a:t>
            </a:r>
          </a:p>
          <a:p>
            <a:r>
              <a:rPr lang="fi-FI" sz="2400" dirty="0"/>
              <a:t>Ruuansulatuksen pääpaino paksussa suolessa (ravintokuidun pilkkominen - mikrobit)</a:t>
            </a:r>
          </a:p>
          <a:p>
            <a:r>
              <a:rPr lang="fi-FI" sz="2400" dirty="0"/>
              <a:t>Energian saanti </a:t>
            </a:r>
          </a:p>
          <a:p>
            <a:pPr lvl="1"/>
            <a:r>
              <a:rPr lang="fi-FI" sz="2400" dirty="0"/>
              <a:t>pääasiassa hiilihydraateista (osuus 75%)</a:t>
            </a:r>
          </a:p>
          <a:p>
            <a:pPr lvl="1"/>
            <a:r>
              <a:rPr lang="fi-FI" sz="2400" dirty="0"/>
              <a:t>Proteiinien osuus 20%</a:t>
            </a:r>
          </a:p>
          <a:p>
            <a:pPr lvl="1"/>
            <a:r>
              <a:rPr lang="fi-FI" sz="2400" dirty="0"/>
              <a:t>Rasvojen osuus 5% (määrä ravinnossa ei saa ylittää 12%)</a:t>
            </a:r>
          </a:p>
          <a:p>
            <a:pPr lvl="1"/>
            <a:r>
              <a:rPr lang="fi-FI" sz="2400" dirty="0"/>
              <a:t>Ravintokuidun tarve vähintään 15%</a:t>
            </a:r>
          </a:p>
          <a:p>
            <a:r>
              <a:rPr lang="fi-FI" sz="2400" dirty="0"/>
              <a:t>Paksusuolen toiminnan seurauksena syntyy tärkeitä rasvahappoja</a:t>
            </a:r>
          </a:p>
          <a:p>
            <a:r>
              <a:rPr lang="fi-FI" sz="2400" dirty="0"/>
              <a:t>Vesi tärkeää</a:t>
            </a:r>
          </a:p>
        </p:txBody>
      </p:sp>
    </p:spTree>
    <p:extLst>
      <p:ext uri="{BB962C8B-B14F-4D97-AF65-F5344CB8AC3E}">
        <p14:creationId xmlns:p14="http://schemas.microsoft.com/office/powerpoint/2010/main" val="1564441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528596-293C-48D3-A2DC-A8570BB3B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3173"/>
          </a:xfrm>
        </p:spPr>
        <p:txBody>
          <a:bodyPr/>
          <a:lstStyle/>
          <a:p>
            <a:r>
              <a:rPr lang="fi-FI" dirty="0"/>
              <a:t>Kasvisravinto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31D73DD-5BAE-481A-88A7-1A82C44CF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35837"/>
            <a:ext cx="8596668" cy="5322163"/>
          </a:xfrm>
        </p:spPr>
        <p:txBody>
          <a:bodyPr>
            <a:normAutofit/>
          </a:bodyPr>
          <a:lstStyle/>
          <a:p>
            <a:r>
              <a:rPr lang="fi-FI" sz="2400" dirty="0"/>
              <a:t>Salaatit, lehdekset, kesäkurpitsa, porkkana, paprika, bataatti, idut, sienet, voikukka, apila, nokkonen..</a:t>
            </a:r>
          </a:p>
          <a:p>
            <a:r>
              <a:rPr lang="fi-FI" sz="2400" dirty="0"/>
              <a:t>Kosteikkoeläimille hedelmät; banaani, kiivi, viikunat, melonit, päärynä, omena, ananas ja myös marjat</a:t>
            </a:r>
          </a:p>
          <a:p>
            <a:r>
              <a:rPr lang="fi-FI" sz="2400" dirty="0"/>
              <a:t>Kuivien alueiden eläimille kuivattuja kasveja myös</a:t>
            </a:r>
          </a:p>
          <a:p>
            <a:r>
              <a:rPr lang="fi-FI" sz="2400" dirty="0"/>
              <a:t>Monelle lajille hedelmien liika sokeripitoisuus ei sovi – suoliston </a:t>
            </a:r>
            <a:r>
              <a:rPr lang="fi-FI" sz="2400" dirty="0" err="1"/>
              <a:t>bakteeritasapaino</a:t>
            </a:r>
            <a:r>
              <a:rPr lang="fi-FI" sz="2400" dirty="0"/>
              <a:t> horjuu – ripuli, </a:t>
            </a:r>
            <a:r>
              <a:rPr lang="fi-FI" sz="2400" dirty="0" err="1"/>
              <a:t>asidoosi</a:t>
            </a:r>
            <a:r>
              <a:rPr lang="fi-FI" sz="2400" dirty="0"/>
              <a:t> (elimistön happamoituminen)</a:t>
            </a:r>
          </a:p>
          <a:p>
            <a:r>
              <a:rPr lang="fi-FI" sz="2400" dirty="0"/>
              <a:t>Hedelmien osuus maakilpikonnilla </a:t>
            </a:r>
            <a:r>
              <a:rPr lang="fi-FI" sz="2400" dirty="0" err="1"/>
              <a:t>max</a:t>
            </a:r>
            <a:r>
              <a:rPr lang="fi-FI" sz="2400" dirty="0"/>
              <a:t> 5% iguaanilla </a:t>
            </a:r>
            <a:r>
              <a:rPr lang="fi-FI" sz="2400" dirty="0" err="1"/>
              <a:t>max</a:t>
            </a:r>
            <a:r>
              <a:rPr lang="fi-FI" sz="2400" dirty="0"/>
              <a:t> 20%</a:t>
            </a:r>
          </a:p>
          <a:p>
            <a:r>
              <a:rPr lang="fi-FI" sz="2400" dirty="0"/>
              <a:t>Heinää ja ruohoja aina tarjolla (</a:t>
            </a:r>
            <a:r>
              <a:rPr lang="fi-FI" sz="2400" dirty="0" err="1"/>
              <a:t>kuitupit</a:t>
            </a:r>
            <a:r>
              <a:rPr lang="fi-FI" sz="2400" dirty="0"/>
              <a:t>. 25-40%)</a:t>
            </a:r>
          </a:p>
        </p:txBody>
      </p:sp>
    </p:spTree>
    <p:extLst>
      <p:ext uri="{BB962C8B-B14F-4D97-AF65-F5344CB8AC3E}">
        <p14:creationId xmlns:p14="http://schemas.microsoft.com/office/powerpoint/2010/main" val="776607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27713-4BE5-487F-A070-03A45A85E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946060" cy="1121546"/>
          </a:xfrm>
        </p:spPr>
        <p:txBody>
          <a:bodyPr>
            <a:normAutofit fontScale="90000"/>
          </a:bodyPr>
          <a:lstStyle/>
          <a:p>
            <a:r>
              <a:rPr lang="fi-FI" dirty="0"/>
              <a:t>Miksi jotkut kasvinsyöjät syövät vankeudessa myös lihaa, vaikka se ei niille sopisi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E6D6E91-64E8-4079-9433-18CF014B1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64311"/>
            <a:ext cx="8596668" cy="4177051"/>
          </a:xfrm>
        </p:spPr>
        <p:txBody>
          <a:bodyPr>
            <a:normAutofit/>
          </a:bodyPr>
          <a:lstStyle/>
          <a:p>
            <a:r>
              <a:rPr lang="fi-FI" sz="2400" dirty="0"/>
              <a:t>Kasvavat ja tiineet eläimet tarvitsevat paljon valkuaista, joten kasvinsyöjätkin voivat syödä myös pieniä määriä eläinperäistä ravintoa luonnossa (hyönteisiä yms.)</a:t>
            </a:r>
          </a:p>
          <a:p>
            <a:r>
              <a:rPr lang="fi-FI" sz="2400" dirty="0"/>
              <a:t>ne saattavat kelpuuttaa siksi niille sopimatonta eläinproteiiniakin</a:t>
            </a:r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928340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3F7AC7-A142-4E39-8462-B30BBF3E7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317"/>
          </a:xfrm>
        </p:spPr>
        <p:txBody>
          <a:bodyPr/>
          <a:lstStyle/>
          <a:p>
            <a:r>
              <a:rPr lang="fi-FI" dirty="0"/>
              <a:t>Kasvien valkuais- ja sokeripitoisuus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84AD695-78F9-4FDC-888E-BF0A57637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4917"/>
            <a:ext cx="8596668" cy="4656445"/>
          </a:xfrm>
        </p:spPr>
        <p:txBody>
          <a:bodyPr>
            <a:normAutofit/>
          </a:bodyPr>
          <a:lstStyle/>
          <a:p>
            <a:r>
              <a:rPr lang="fi-FI" sz="2400" dirty="0"/>
              <a:t>Keväällä paljon proteiineja ja sokeria</a:t>
            </a:r>
          </a:p>
          <a:p>
            <a:r>
              <a:rPr lang="fi-FI" sz="2400" dirty="0"/>
              <a:t>Myöhemmin enemmän kuitua</a:t>
            </a:r>
          </a:p>
          <a:p>
            <a:r>
              <a:rPr lang="fi-FI" sz="2400" dirty="0" err="1"/>
              <a:t>Roomansalaatti</a:t>
            </a:r>
            <a:r>
              <a:rPr lang="fi-FI" sz="2400" dirty="0"/>
              <a:t>, pinaatti, palkokasvit (herne, apilat, pavut), idut, sienet nuoren matelijan kasvuun!</a:t>
            </a:r>
          </a:p>
          <a:p>
            <a:r>
              <a:rPr lang="fi-FI" sz="2400" dirty="0"/>
              <a:t>Vältä oksalaattia: vihreät pavut, tomaatti, persilja, raparperi, punajuurikas</a:t>
            </a:r>
          </a:p>
        </p:txBody>
      </p:sp>
    </p:spTree>
    <p:extLst>
      <p:ext uri="{BB962C8B-B14F-4D97-AF65-F5344CB8AC3E}">
        <p14:creationId xmlns:p14="http://schemas.microsoft.com/office/powerpoint/2010/main" val="1987663567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Pin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Pin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160</TotalTime>
  <Words>1471</Words>
  <Application>Microsoft Office PowerPoint</Application>
  <PresentationFormat>Laajakuva</PresentationFormat>
  <Paragraphs>289</Paragraphs>
  <Slides>38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38</vt:i4>
      </vt:variant>
    </vt:vector>
  </HeadingPairs>
  <TitlesOfParts>
    <vt:vector size="43" baseType="lpstr">
      <vt:lpstr>Arial</vt:lpstr>
      <vt:lpstr>Calibri</vt:lpstr>
      <vt:lpstr>Trebuchet MS</vt:lpstr>
      <vt:lpstr>Wingdings 3</vt:lpstr>
      <vt:lpstr>Pinta</vt:lpstr>
      <vt:lpstr>Matelijoiden ruokinta ja ruuansulatuselinten sairaudet</vt:lpstr>
      <vt:lpstr>Ruokavaliot</vt:lpstr>
      <vt:lpstr>Ravintoaineet</vt:lpstr>
      <vt:lpstr>Matelijan aineenvaihdunta</vt:lpstr>
      <vt:lpstr>Kasvinsyöjät</vt:lpstr>
      <vt:lpstr>Kasvinsyöjät</vt:lpstr>
      <vt:lpstr>Kasvisravinto</vt:lpstr>
      <vt:lpstr>Miksi jotkut kasvinsyöjät syövät vankeudessa myös lihaa, vaikka se ei niille sopisi</vt:lpstr>
      <vt:lpstr>Kasvien valkuais- ja sokeripitoisuus</vt:lpstr>
      <vt:lpstr>Mineraalit ja vitamiinit</vt:lpstr>
      <vt:lpstr>Lihansyöjät</vt:lpstr>
      <vt:lpstr>Lihansyöjät</vt:lpstr>
      <vt:lpstr>Proteiini ja rasva</vt:lpstr>
      <vt:lpstr>Selkärankaiset lihansyöjien ravintona</vt:lpstr>
      <vt:lpstr>Ruokaeläin</vt:lpstr>
      <vt:lpstr>Selkärangattomat lihansyöjien ravintona</vt:lpstr>
      <vt:lpstr>Sekasyöjät </vt:lpstr>
      <vt:lpstr>Veden saanti</vt:lpstr>
      <vt:lpstr>Ruokailutapoja</vt:lpstr>
      <vt:lpstr>Ruuansulatuskanava Ruokahaluttomuus, anoreksia</vt:lpstr>
      <vt:lpstr>Ruuansulatuskanava Ruokahaluttomuus, anoreksia</vt:lpstr>
      <vt:lpstr>Ruuansulatuskanava Ripuli</vt:lpstr>
      <vt:lpstr>Ruuansulatuskanava Ripuli</vt:lpstr>
      <vt:lpstr>Ruuansulatuskanava Rasvamaksa eli hepaattinen lipidoosi</vt:lpstr>
      <vt:lpstr>Ruuansulatuskanava Rasvamaksa eli hepaattinen lipidoosi</vt:lpstr>
      <vt:lpstr>Ruuansulatuskanava Herpesvirusinfektio</vt:lpstr>
      <vt:lpstr>Ruuansulatuskanava Herpesvirusinfektio</vt:lpstr>
      <vt:lpstr>Ruuansulatuskanava  Kloaakin esiin luiskahdus eli kloaakkiprolapsi </vt:lpstr>
      <vt:lpstr>Ruuansulatuskanava  Kloaakin esiin luiskahdus eli kloaakkiprolapsi </vt:lpstr>
      <vt:lpstr>Ruuansulatuskanava  Sisäloiset</vt:lpstr>
      <vt:lpstr>Ruuansulatuskanava  Sisäloiset</vt:lpstr>
      <vt:lpstr>Ruuansulatuskanava  Sisäloiset</vt:lpstr>
      <vt:lpstr>Ruuansulatuskanava  Sisäloiset</vt:lpstr>
      <vt:lpstr>Ruuansulatuskanava  Sisäloiset</vt:lpstr>
      <vt:lpstr>Ruuansulatuskanava  Sisäloiset</vt:lpstr>
      <vt:lpstr>Ruuansulatuskanava  Sisäloiset</vt:lpstr>
      <vt:lpstr>Ruuansulatuskanava  Sisäloiset</vt:lpstr>
      <vt:lpstr>Ruuansulatuskanava  Sisäloiset</vt:lpstr>
    </vt:vector>
  </TitlesOfParts>
  <Company>Äänekosken ammatillisen koulutuksen kuntayhtymä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Matelijoiden sairauksista</dc:title>
  <dc:creator>Taina Perkiö</dc:creator>
  <cp:lastModifiedBy>Taina Perkiö</cp:lastModifiedBy>
  <cp:revision>18</cp:revision>
  <dcterms:created xsi:type="dcterms:W3CDTF">2018-02-08T07:53:41Z</dcterms:created>
  <dcterms:modified xsi:type="dcterms:W3CDTF">2021-02-14T22:13:11Z</dcterms:modified>
</cp:coreProperties>
</file>