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7" r:id="rId2"/>
    <p:sldId id="375" r:id="rId3"/>
    <p:sldId id="372" r:id="rId4"/>
    <p:sldId id="390" r:id="rId5"/>
    <p:sldId id="378" r:id="rId6"/>
    <p:sldId id="391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89" r:id="rId1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4378"/>
    <a:srgbClr val="E2CDCF"/>
    <a:srgbClr val="B88FAD"/>
    <a:srgbClr val="F8BF56"/>
    <a:srgbClr val="46A17D"/>
    <a:srgbClr val="C66635"/>
    <a:srgbClr val="E8D8DA"/>
    <a:srgbClr val="E2CED0"/>
    <a:srgbClr val="E1C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64" autoAdjust="0"/>
    <p:restoredTop sz="94660"/>
  </p:normalViewPr>
  <p:slideViewPr>
    <p:cSldViewPr snapToGrid="0">
      <p:cViewPr varScale="1">
        <p:scale>
          <a:sx n="89" d="100"/>
          <a:sy n="89" d="100"/>
        </p:scale>
        <p:origin x="1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3DBE2-ED77-E346-8F6D-18379FEEF9F5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AF1D7-BC04-C54F-ADF2-23A1796137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23415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306BF-6C36-4713-8CF1-A45142A4F996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DB288-8C91-42C8-A2AC-D849D6A02E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47867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4508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0233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>
              <a:solidFill>
                <a:srgbClr val="FF0000"/>
              </a:solidFill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250EAD-F869-4C4E-A213-E75391B33475}" type="slidenum">
              <a:rPr lang="fi-FI" altLang="fi-FI"/>
              <a:pPr/>
              <a:t>5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96539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28676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7AF38AE-1944-44EB-8276-6C949EF8AE6E}" type="slidenum">
              <a:rPr lang="fi-FI" altLang="fi-FI"/>
              <a:pPr/>
              <a:t>14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4072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6. Murrosiän muutokset 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434898" cy="501649"/>
          </a:xfrm>
        </p:spPr>
        <p:txBody>
          <a:bodyPr/>
          <a:lstStyle/>
          <a:p>
            <a:fld id="{7D776A67-7E99-4CE7-97BF-B014AE41D7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4268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xx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6. Murrosiän muutokset 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6A67-7E99-4CE7-97BF-B014AE41D7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725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xx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6. Murrosiän muutokset 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6A67-7E99-4CE7-97BF-B014AE41D7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06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319" y="265890"/>
            <a:ext cx="6438457" cy="889516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B74378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318" y="1410586"/>
            <a:ext cx="6710031" cy="4766377"/>
          </a:xfrm>
        </p:spPr>
        <p:txBody>
          <a:bodyPr/>
          <a:lstStyle>
            <a:lvl1pPr>
              <a:defRPr sz="2400">
                <a:latin typeface="Cambria" panose="02040503050406030204" pitchFamily="18" charset="0"/>
              </a:defRPr>
            </a:lvl1pPr>
            <a:lvl2pPr>
              <a:defRPr baseline="0">
                <a:latin typeface="cambria" charset="0"/>
              </a:defRPr>
            </a:lvl2pPr>
            <a:lvl3pPr>
              <a:defRPr baseline="0">
                <a:latin typeface="cambria" charset="0"/>
              </a:defRPr>
            </a:lvl3pPr>
            <a:lvl4pPr>
              <a:defRPr baseline="0">
                <a:latin typeface="cambria" charset="0"/>
              </a:defRPr>
            </a:lvl4pPr>
            <a:lvl5pPr>
              <a:defRPr baseline="0">
                <a:latin typeface="cambria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xx</a:t>
            </a:r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6. Murrosiän muutokset 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0973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xx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6. Murrosiän muutokset 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6A67-7E99-4CE7-97BF-B014AE41D7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8110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044" y="365126"/>
            <a:ext cx="6742306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B74378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3043" y="1825625"/>
            <a:ext cx="3378820" cy="4351338"/>
          </a:xfrm>
        </p:spPr>
        <p:txBody>
          <a:bodyPr/>
          <a:lstStyle>
            <a:lvl1pPr>
              <a:defRPr sz="2400">
                <a:latin typeface="Cambria" charset="0"/>
                <a:ea typeface="Cambria" charset="0"/>
                <a:cs typeface="Cambria" charset="0"/>
              </a:defRPr>
            </a:lvl1pPr>
            <a:lvl2pPr>
              <a:defRPr sz="2000">
                <a:latin typeface="Cambria" charset="0"/>
                <a:ea typeface="Cambria" charset="0"/>
                <a:cs typeface="Cambria" charset="0"/>
              </a:defRPr>
            </a:lvl2pPr>
            <a:lvl3pPr>
              <a:defRPr>
                <a:latin typeface="Cambria" charset="0"/>
                <a:ea typeface="Cambria" charset="0"/>
                <a:cs typeface="Cambria" charset="0"/>
              </a:defRPr>
            </a:lvl3pPr>
            <a:lvl4pPr>
              <a:defRPr>
                <a:latin typeface="Cambria" charset="0"/>
                <a:ea typeface="Cambria" charset="0"/>
                <a:cs typeface="Cambria" charset="0"/>
              </a:defRPr>
            </a:lvl4pPr>
            <a:lvl5pPr>
              <a:defRPr>
                <a:latin typeface="Cambria" charset="0"/>
                <a:ea typeface="Cambria" charset="0"/>
                <a:cs typeface="Cambria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4528" y="1825625"/>
            <a:ext cx="3240822" cy="4351338"/>
          </a:xfrm>
        </p:spPr>
        <p:txBody>
          <a:bodyPr/>
          <a:lstStyle>
            <a:lvl1pPr>
              <a:defRPr sz="2400">
                <a:latin typeface="Cambria" charset="0"/>
                <a:ea typeface="Cambria" charset="0"/>
                <a:cs typeface="Cambria" charset="0"/>
              </a:defRPr>
            </a:lvl1pPr>
            <a:lvl2pPr>
              <a:defRPr sz="2000">
                <a:latin typeface="Cambria" charset="0"/>
                <a:ea typeface="Cambria" charset="0"/>
                <a:cs typeface="Cambria" charset="0"/>
              </a:defRPr>
            </a:lvl2pPr>
            <a:lvl3pPr>
              <a:defRPr>
                <a:latin typeface="Cambria" charset="0"/>
                <a:ea typeface="Cambria" charset="0"/>
                <a:cs typeface="Cambria" charset="0"/>
              </a:defRPr>
            </a:lvl3pPr>
            <a:lvl4pPr>
              <a:defRPr>
                <a:latin typeface="Cambria" charset="0"/>
                <a:ea typeface="Cambria" charset="0"/>
                <a:cs typeface="Cambria" charset="0"/>
              </a:defRPr>
            </a:lvl4pPr>
            <a:lvl5pPr>
              <a:defRPr>
                <a:latin typeface="Cambria" charset="0"/>
                <a:ea typeface="Cambria" charset="0"/>
                <a:cs typeface="Cambria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xx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6. Murrosiän muutokset 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6A67-7E99-4CE7-97BF-B014AE41D7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9528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xx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6. Murrosiän muutokset 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6A67-7E99-4CE7-97BF-B014AE41D7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4087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706" y="365126"/>
            <a:ext cx="6619643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B74378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xx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6. Murrosiän muutokset 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6A67-7E99-4CE7-97BF-B014AE41D7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166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xx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6. Murrosiän muutokset 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6A67-7E99-4CE7-97BF-B014AE41D7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0325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xx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6. Murrosiän muutokset 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6A67-7E99-4CE7-97BF-B014AE41D7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9669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xx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6. Murrosiän muutokset 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6A67-7E99-4CE7-97BF-B014AE41D7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991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xx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6. Murrosiän muutokset 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76A67-7E99-4CE7-97BF-B014AE41D7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385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657350" y="1496699"/>
            <a:ext cx="5829300" cy="1730754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5400" b="1" dirty="0" smtClean="0">
                <a:solidFill>
                  <a:srgbClr val="B74378"/>
                </a:solidFill>
                <a:latin typeface="Cambria" panose="02040503050406030204" pitchFamily="18" charset="0"/>
              </a:rPr>
              <a:t>6. Murrosiän muutokset</a:t>
            </a:r>
            <a:endParaRPr lang="fi-FI" altLang="fi-FI" sz="5400" b="1" dirty="0">
              <a:solidFill>
                <a:srgbClr val="B74378"/>
              </a:solidFill>
              <a:latin typeface="Cambria" panose="02040503050406030204" pitchFamily="18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171700" y="3408686"/>
            <a:ext cx="4800600" cy="1314450"/>
          </a:xfrm>
        </p:spPr>
        <p:txBody>
          <a:bodyPr>
            <a:normAutofit/>
          </a:bodyPr>
          <a:lstStyle/>
          <a:p>
            <a:r>
              <a:rPr lang="fi-FI" altLang="fi-FI" sz="2800" b="1" dirty="0" smtClean="0">
                <a:latin typeface="Cambria" panose="02040503050406030204" pitchFamily="18" charset="0"/>
              </a:rPr>
              <a:t>s. 42</a:t>
            </a:r>
            <a:r>
              <a:rPr lang="fi-FI" sz="2800" b="1" dirty="0" smtClean="0"/>
              <a:t>–</a:t>
            </a:r>
            <a:r>
              <a:rPr lang="fi-FI" sz="2800" b="1" dirty="0" smtClean="0">
                <a:latin typeface="Cambria" panose="02040503050406030204" pitchFamily="18" charset="0"/>
              </a:rPr>
              <a:t>49</a:t>
            </a:r>
            <a:endParaRPr lang="fi-FI" altLang="fi-FI" sz="28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45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utostytto_shutterstock_hi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701" y="2854712"/>
            <a:ext cx="2285299" cy="341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altLang="fi-FI" dirty="0"/>
              <a:t>Murrosiän muutokset </a:t>
            </a:r>
            <a:r>
              <a:rPr lang="fi-FI" altLang="fi-FI" dirty="0" smtClean="0"/>
              <a:t>tytöillä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altLang="fi-FI" dirty="0"/>
              <a:t>Rasvakudos lisääntyy, ja naiselliset muodot kehittyvät.</a:t>
            </a:r>
          </a:p>
          <a:p>
            <a:r>
              <a:rPr lang="fi-FI" dirty="0"/>
              <a:t>Rinnat alkavat kasvaa. </a:t>
            </a:r>
          </a:p>
          <a:p>
            <a:r>
              <a:rPr lang="fi-FI" dirty="0"/>
              <a:t>Lantio levenee. </a:t>
            </a:r>
          </a:p>
          <a:p>
            <a:r>
              <a:rPr lang="fi-FI" dirty="0"/>
              <a:t>Häpyhuulet kasvavat ja tummuvat. </a:t>
            </a:r>
          </a:p>
          <a:p>
            <a:r>
              <a:rPr lang="fi-FI" dirty="0"/>
              <a:t>Naissukuhormonien tuotanto käynnistyy. </a:t>
            </a:r>
          </a:p>
          <a:p>
            <a:r>
              <a:rPr lang="fi-FI" dirty="0"/>
              <a:t>Valkovuotoa erittyy.</a:t>
            </a:r>
          </a:p>
          <a:p>
            <a:r>
              <a:rPr lang="fi-FI" dirty="0"/>
              <a:t>Kuukautiset alkavat. 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117904" y="6420645"/>
            <a:ext cx="2057400" cy="365125"/>
          </a:xfrm>
        </p:spPr>
        <p:txBody>
          <a:bodyPr/>
          <a:lstStyle/>
          <a:p>
            <a:r>
              <a:rPr lang="fi-FI" dirty="0" smtClean="0"/>
              <a:t>10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954809" y="6420645"/>
            <a:ext cx="3086100" cy="365125"/>
          </a:xfrm>
        </p:spPr>
        <p:txBody>
          <a:bodyPr/>
          <a:lstStyle/>
          <a:p>
            <a:r>
              <a:rPr lang="fi-FI" dirty="0" smtClean="0"/>
              <a:t>6. Murrosiän muutokset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53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 oppikirjasta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fi-FI" b="1" dirty="0"/>
              <a:t>Mitä muutoksia murrosiässä tapahtuu?</a:t>
            </a:r>
          </a:p>
          <a:p>
            <a:pPr marL="914400" lvl="1" indent="-457200">
              <a:buFont typeface="+mj-lt"/>
              <a:buAutoNum type="alphaLcPeriod"/>
            </a:pPr>
            <a:r>
              <a:rPr lang="fi-FI" dirty="0" smtClean="0"/>
              <a:t>Piirrä </a:t>
            </a:r>
            <a:r>
              <a:rPr lang="fi-FI" dirty="0"/>
              <a:t>taulukko, jossa jaottelet muutokset fyysisiin, psyykkisiin ja sosiaalisiin.</a:t>
            </a:r>
          </a:p>
          <a:p>
            <a:pPr marL="914400" lvl="1" indent="-457200">
              <a:buFont typeface="+mj-lt"/>
              <a:buAutoNum type="alphaLcPeriod"/>
            </a:pPr>
            <a:r>
              <a:rPr lang="fi-FI" dirty="0" smtClean="0"/>
              <a:t>Mitkä </a:t>
            </a:r>
            <a:r>
              <a:rPr lang="fi-FI" dirty="0"/>
              <a:t>murrosiän muutokset ovat yhteisiä sekä tytöille että </a:t>
            </a:r>
            <a:r>
              <a:rPr lang="fi-FI" dirty="0" smtClean="0"/>
              <a:t>pojille? Ympyröi </a:t>
            </a:r>
            <a:r>
              <a:rPr lang="fi-FI" dirty="0"/>
              <a:t>ne taulukosta.</a:t>
            </a:r>
          </a:p>
          <a:p>
            <a:pPr marL="914400" lvl="1" indent="-457200">
              <a:buFont typeface="+mj-lt"/>
              <a:buAutoNum type="alphaLcPeriod"/>
            </a:pPr>
            <a:r>
              <a:rPr lang="fi-FI" dirty="0" smtClean="0"/>
              <a:t>Pohdi</a:t>
            </a:r>
            <a:r>
              <a:rPr lang="fi-FI" dirty="0"/>
              <a:t>, minkä vuoksi tyttöjen on tärkeää tietää keskeiset piirteet myös poikien murrosiän kehityksestä ja päinvastoin.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428" y="6420644"/>
            <a:ext cx="2057400" cy="365125"/>
          </a:xfrm>
        </p:spPr>
        <p:txBody>
          <a:bodyPr/>
          <a:lstStyle/>
          <a:p>
            <a:r>
              <a:rPr lang="fi-FI" dirty="0" smtClean="0"/>
              <a:t>11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028950" y="6420645"/>
            <a:ext cx="3086100" cy="365125"/>
          </a:xfrm>
        </p:spPr>
        <p:txBody>
          <a:bodyPr/>
          <a:lstStyle/>
          <a:p>
            <a:r>
              <a:rPr lang="fi-FI" dirty="0" smtClean="0"/>
              <a:t>6. Murrosiän muutokset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315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Tehtäviä oppikirjasta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b="1" dirty="0"/>
              <a:t>Määrittele käsitteet ja selitä, miten parit liittyvät toisiinsa.</a:t>
            </a:r>
          </a:p>
          <a:p>
            <a:pPr marL="914400" lvl="1" indent="-457200">
              <a:buFont typeface="+mj-lt"/>
              <a:buAutoNum type="alphaLcPeriod"/>
            </a:pPr>
            <a:r>
              <a:rPr lang="fi-FI" dirty="0" smtClean="0"/>
              <a:t>puberteetti </a:t>
            </a:r>
            <a:r>
              <a:rPr lang="fi-FI" dirty="0"/>
              <a:t>ja kasvupyrähdys</a:t>
            </a:r>
          </a:p>
          <a:p>
            <a:pPr marL="914400" lvl="1" indent="-457200">
              <a:buFont typeface="+mj-lt"/>
              <a:buAutoNum type="alphaLcPeriod"/>
            </a:pPr>
            <a:r>
              <a:rPr lang="fi-FI" dirty="0" smtClean="0"/>
              <a:t>munasolu </a:t>
            </a:r>
            <a:r>
              <a:rPr lang="fi-FI" dirty="0"/>
              <a:t>ja ovulaatio</a:t>
            </a:r>
          </a:p>
          <a:p>
            <a:pPr marL="914400" lvl="1" indent="-457200">
              <a:buFont typeface="+mj-lt"/>
              <a:buAutoNum type="alphaLcPeriod"/>
            </a:pPr>
            <a:r>
              <a:rPr lang="fi-FI" dirty="0" smtClean="0"/>
              <a:t>siittiö </a:t>
            </a:r>
            <a:r>
              <a:rPr lang="fi-FI" dirty="0"/>
              <a:t>ja kivekset</a:t>
            </a:r>
          </a:p>
          <a:p>
            <a:endParaRPr lang="fi-FI" dirty="0"/>
          </a:p>
          <a:p>
            <a:pPr marL="457200" indent="-457200">
              <a:buFont typeface="+mj-lt"/>
              <a:buAutoNum type="arabicPeriod" startAt="2"/>
            </a:pPr>
            <a:r>
              <a:rPr lang="fi-FI" b="1" dirty="0" smtClean="0"/>
              <a:t>Jatka </a:t>
            </a:r>
            <a:r>
              <a:rPr lang="fi-FI" b="1" dirty="0"/>
              <a:t>lauseita niin, että niistä tulee tosia.</a:t>
            </a:r>
          </a:p>
          <a:p>
            <a:pPr marL="914400" lvl="1" indent="-457200">
              <a:buFont typeface="+mj-lt"/>
              <a:buAutoNum type="alphaLcPeriod"/>
            </a:pPr>
            <a:r>
              <a:rPr lang="fi-FI" dirty="0" smtClean="0"/>
              <a:t>Murrosiän </a:t>
            </a:r>
            <a:r>
              <a:rPr lang="fi-FI" dirty="0"/>
              <a:t>muutokset johtuvat...</a:t>
            </a:r>
          </a:p>
          <a:p>
            <a:pPr marL="914400" lvl="1" indent="-457200">
              <a:buFont typeface="+mj-lt"/>
              <a:buAutoNum type="alphaLcPeriod"/>
            </a:pPr>
            <a:r>
              <a:rPr lang="fi-FI" dirty="0" smtClean="0"/>
              <a:t>Sukukypsyys </a:t>
            </a:r>
            <a:r>
              <a:rPr lang="fi-FI" dirty="0"/>
              <a:t>on saavutettu silloin, kun tytöllä alkaa... ja pojalla alkaa...</a:t>
            </a:r>
          </a:p>
          <a:p>
            <a:pPr marL="914400" lvl="1" indent="-457200">
              <a:buFont typeface="+mj-lt"/>
              <a:buAutoNum type="alphaLcPeriod"/>
            </a:pPr>
            <a:r>
              <a:rPr lang="fi-FI" dirty="0" smtClean="0"/>
              <a:t>Murrosiässä </a:t>
            </a:r>
            <a:r>
              <a:rPr lang="fi-FI" dirty="0"/>
              <a:t>ystävien merkitys...</a:t>
            </a:r>
          </a:p>
          <a:p>
            <a:pPr marL="914400" lvl="1" indent="-457200">
              <a:buFont typeface="+mj-lt"/>
              <a:buAutoNum type="alphaLcPeriod"/>
            </a:pPr>
            <a:r>
              <a:rPr lang="fi-FI" dirty="0" smtClean="0"/>
              <a:t>Estrogeeni</a:t>
            </a:r>
            <a:r>
              <a:rPr lang="fi-FI" dirty="0"/>
              <a:t>, progesteroni ja testosteroni ovat...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0616" y="6432143"/>
            <a:ext cx="2057400" cy="365125"/>
          </a:xfrm>
        </p:spPr>
        <p:txBody>
          <a:bodyPr/>
          <a:lstStyle/>
          <a:p>
            <a:r>
              <a:rPr lang="fi-FI" dirty="0" smtClean="0"/>
              <a:t>12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979523" y="6432142"/>
            <a:ext cx="3086100" cy="365125"/>
          </a:xfrm>
        </p:spPr>
        <p:txBody>
          <a:bodyPr/>
          <a:lstStyle/>
          <a:p>
            <a:r>
              <a:rPr lang="fi-FI" dirty="0" smtClean="0"/>
              <a:t>6. Murrosiän muutokset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412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Tiedonhakutehtävä oppikirjasta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05318" y="1410586"/>
            <a:ext cx="6970692" cy="476637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fi-FI" b="1" dirty="0"/>
              <a:t>Tutustu Väestöliiton nuorten nettisivujen </a:t>
            </a:r>
            <a:r>
              <a:rPr lang="fi-FI" b="1" dirty="0" smtClean="0"/>
              <a:t>murrosikä-sivuihin (</a:t>
            </a:r>
            <a:r>
              <a:rPr lang="fi-FI" b="1" dirty="0" err="1" smtClean="0"/>
              <a:t>www.vaestoliitto.fi</a:t>
            </a:r>
            <a:r>
              <a:rPr lang="fi-FI" b="1" dirty="0" smtClean="0"/>
              <a:t>/nuoret</a:t>
            </a:r>
            <a:r>
              <a:rPr lang="fi-FI" b="1" dirty="0"/>
              <a:t>).</a:t>
            </a:r>
          </a:p>
          <a:p>
            <a:pPr marL="914400" lvl="1" indent="-457200">
              <a:buFont typeface="+mj-lt"/>
              <a:buAutoNum type="alphaLcPeriod"/>
            </a:pPr>
            <a:r>
              <a:rPr lang="fi-FI" dirty="0" smtClean="0"/>
              <a:t>Mitä </a:t>
            </a:r>
            <a:r>
              <a:rPr lang="fi-FI" dirty="0"/>
              <a:t>sellaista tietoa löydät, jota ei ole oppikirjassa?</a:t>
            </a:r>
          </a:p>
          <a:p>
            <a:pPr marL="914400" lvl="1" indent="-457200">
              <a:buFont typeface="+mj-lt"/>
              <a:buAutoNum type="alphaLcPeriod"/>
            </a:pPr>
            <a:r>
              <a:rPr lang="fi-FI" dirty="0" smtClean="0"/>
              <a:t>Mistä </a:t>
            </a:r>
            <a:r>
              <a:rPr lang="fi-FI" dirty="0"/>
              <a:t>voit päätellä, että Väestöliitto on luotettava tietolähde?</a:t>
            </a:r>
          </a:p>
          <a:p>
            <a:pPr marL="914400" lvl="1" indent="-457200">
              <a:buFont typeface="+mj-lt"/>
              <a:buAutoNum type="alphaLcPeriod"/>
            </a:pPr>
            <a:r>
              <a:rPr lang="fi-FI" dirty="0" smtClean="0"/>
              <a:t>Mistä </a:t>
            </a:r>
            <a:r>
              <a:rPr lang="fi-FI" dirty="0"/>
              <a:t>muualta nuoret saavat luotettavaa tietoa murrosikään ja seksuaalisuuteen liittyvistä asioista?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428" y="6412408"/>
            <a:ext cx="2057400" cy="365125"/>
          </a:xfrm>
        </p:spPr>
        <p:txBody>
          <a:bodyPr/>
          <a:lstStyle/>
          <a:p>
            <a:r>
              <a:rPr lang="fi-FI" dirty="0" smtClean="0"/>
              <a:t>13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855956" y="6412408"/>
            <a:ext cx="3086100" cy="365125"/>
          </a:xfrm>
        </p:spPr>
        <p:txBody>
          <a:bodyPr/>
          <a:lstStyle/>
          <a:p>
            <a:r>
              <a:rPr lang="fi-FI" dirty="0" smtClean="0"/>
              <a:t>6. Murrosiän muutokset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98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/>
              <a:t>Ydinasiat</a:t>
            </a:r>
            <a:endParaRPr lang="fi-FI" alt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Sukuhormonit käynnistävät murrosiän muutokset. Muutosten voimakkuus ja nopeus ovat yksilöllisiä.</a:t>
            </a:r>
          </a:p>
          <a:p>
            <a:r>
              <a:rPr lang="fi-FI" dirty="0" smtClean="0"/>
              <a:t>Fyysiset muutokset tapahtuvat muutaman vuoden aikana, mutta henkinen kypsyminen vie kauemmin. </a:t>
            </a:r>
          </a:p>
          <a:p>
            <a:r>
              <a:rPr lang="fi-FI" dirty="0" smtClean="0"/>
              <a:t>Myös sosiaalisissa suhteissa tapahtuu usein muutoksia. Monella riippuvuus vanhemmista vähenee ja ystävien merkitys kasvaa.</a:t>
            </a:r>
          </a:p>
          <a:p>
            <a:r>
              <a:rPr lang="fi-FI" dirty="0" smtClean="0"/>
              <a:t>Aikuistuminen tuo tullessaan lisää vastuuta omasta hyvinvoinnista.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107116" y="6397541"/>
            <a:ext cx="2057400" cy="365125"/>
          </a:xfrm>
        </p:spPr>
        <p:txBody>
          <a:bodyPr/>
          <a:lstStyle/>
          <a:p>
            <a:r>
              <a:rPr lang="fi-FI" dirty="0" smtClean="0"/>
              <a:t>14</a:t>
            </a:r>
            <a:endParaRPr lang="fi-FI" dirty="0"/>
          </a:p>
        </p:txBody>
      </p:sp>
      <p:sp>
        <p:nvSpPr>
          <p:cNvPr id="22535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012475" y="6397541"/>
            <a:ext cx="30861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i-FI" altLang="fi-FI" dirty="0" smtClean="0"/>
              <a:t>6. Murrosiän muutokset </a:t>
            </a:r>
            <a:endParaRPr lang="fi-FI" altLang="fi-FI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47" y="0"/>
            <a:ext cx="1667057" cy="1653378"/>
          </a:xfrm>
          <a:prstGeom prst="rect">
            <a:avLst/>
          </a:prstGeom>
        </p:spPr>
      </p:pic>
      <p:sp>
        <p:nvSpPr>
          <p:cNvPr id="11" name="Suorakulmio 10"/>
          <p:cNvSpPr/>
          <p:nvPr/>
        </p:nvSpPr>
        <p:spPr>
          <a:xfrm>
            <a:off x="131830" y="5487428"/>
            <a:ext cx="2722077" cy="751865"/>
          </a:xfrm>
          <a:prstGeom prst="rect">
            <a:avLst/>
          </a:prstGeom>
          <a:solidFill>
            <a:srgbClr val="B74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smtClean="0">
                <a:latin typeface="Cambria" charset="0"/>
                <a:ea typeface="Cambria" charset="0"/>
                <a:cs typeface="Cambria" charset="0"/>
              </a:rPr>
              <a:t>Naissukuhormoneja ovat estrogeeni ja progesteroni eli keltarauhashormoni.</a:t>
            </a:r>
            <a:endParaRPr lang="fi-FI" sz="16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14" name="Suorakulmio 13"/>
          <p:cNvSpPr/>
          <p:nvPr/>
        </p:nvSpPr>
        <p:spPr>
          <a:xfrm>
            <a:off x="6290017" y="5425098"/>
            <a:ext cx="2722077" cy="751865"/>
          </a:xfrm>
          <a:prstGeom prst="rect">
            <a:avLst/>
          </a:prstGeom>
          <a:solidFill>
            <a:srgbClr val="B74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smtClean="0">
                <a:latin typeface="Cambria" charset="0"/>
                <a:ea typeface="Cambria" charset="0"/>
                <a:cs typeface="Cambria" charset="0"/>
              </a:rPr>
              <a:t>Testosteroni on miessukuhormoni.</a:t>
            </a:r>
            <a:endParaRPr lang="fi-FI" sz="1600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08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Loppukertaus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Tee tekstistä noin kymmenen lauseen tiivistelmä. </a:t>
            </a:r>
          </a:p>
          <a:p>
            <a:r>
              <a:rPr lang="fi-FI" dirty="0"/>
              <a:t>Pyri kokoamaan siihen mielestäsi keskeiset asiat.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962" y="6432143"/>
            <a:ext cx="2057400" cy="365125"/>
          </a:xfrm>
        </p:spPr>
        <p:txBody>
          <a:bodyPr/>
          <a:lstStyle/>
          <a:p>
            <a:r>
              <a:rPr lang="fi-FI" dirty="0" smtClean="0"/>
              <a:t>15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028950" y="6432142"/>
            <a:ext cx="3086100" cy="365125"/>
          </a:xfrm>
        </p:spPr>
        <p:txBody>
          <a:bodyPr/>
          <a:lstStyle/>
          <a:p>
            <a:r>
              <a:rPr lang="fi-FI" dirty="0" smtClean="0"/>
              <a:t>6. Murrosiän muutokset 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62" y="3068003"/>
            <a:ext cx="3980688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1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Alatunnisteen paikkamerkki 4"/>
          <p:cNvSpPr>
            <a:spLocks noGrp="1"/>
          </p:cNvSpPr>
          <p:nvPr>
            <p:ph type="ftr" sz="quarter" idx="11"/>
          </p:nvPr>
        </p:nvSpPr>
        <p:spPr bwMode="auto">
          <a:xfrm>
            <a:off x="2823003" y="6403848"/>
            <a:ext cx="30861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 dirty="0" smtClean="0"/>
              <a:t>6. Murrosiän muutokset </a:t>
            </a:r>
            <a:endParaRPr lang="fi-FI" alt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126142" y="6403847"/>
            <a:ext cx="2057400" cy="365125"/>
          </a:xfrm>
        </p:spPr>
        <p:txBody>
          <a:bodyPr/>
          <a:lstStyle/>
          <a:p>
            <a:r>
              <a:rPr lang="fi-FI" dirty="0" smtClean="0"/>
              <a:t>16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449" y="1066231"/>
            <a:ext cx="6830067" cy="4538459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3386953" y="5450271"/>
            <a:ext cx="57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(8A)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48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Tavoitteet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Osata kertoa murrosiän fyysisistä, psyykkisistä ja sosiaalisista muutoksista.</a:t>
            </a:r>
          </a:p>
          <a:p>
            <a:r>
              <a:rPr lang="fi-FI" dirty="0"/>
              <a:t>Osata nimetä sekä naisen että miehen sukuelimet.</a:t>
            </a:r>
          </a:p>
          <a:p>
            <a:r>
              <a:rPr lang="fi-FI" dirty="0"/>
              <a:t>Tietää kuukautiskierron vaiheet pääpiirteittäin.</a:t>
            </a:r>
          </a:p>
          <a:p>
            <a:r>
              <a:rPr lang="fi-FI" dirty="0"/>
              <a:t>Osata huolehtia omasta hygieniastasi murrosiän alettua.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4952" y="6432142"/>
            <a:ext cx="2057400" cy="365125"/>
          </a:xfrm>
        </p:spPr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028950" y="6432143"/>
            <a:ext cx="3086100" cy="365125"/>
          </a:xfrm>
        </p:spPr>
        <p:txBody>
          <a:bodyPr/>
          <a:lstStyle/>
          <a:p>
            <a:r>
              <a:rPr lang="fi-FI" dirty="0" smtClean="0"/>
              <a:t>6. Murrosiän muutokset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388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820260" y="308565"/>
            <a:ext cx="6134615" cy="805141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4000" b="1" smtClean="0">
                <a:solidFill>
                  <a:srgbClr val="B74378"/>
                </a:solidFill>
                <a:latin typeface="Cambria" panose="02040503050406030204" pitchFamily="18" charset="0"/>
              </a:rPr>
              <a:t>Pariporina</a:t>
            </a:r>
            <a:endParaRPr lang="fi-FI" altLang="fi-FI" sz="4000" b="1" dirty="0">
              <a:solidFill>
                <a:srgbClr val="B74378"/>
              </a:solidFill>
              <a:latin typeface="Cambria" panose="02040503050406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0" y="1650228"/>
            <a:ext cx="4219575" cy="3319463"/>
          </a:xfrm>
        </p:spPr>
        <p:txBody>
          <a:bodyPr>
            <a:normAutofit/>
          </a:bodyPr>
          <a:lstStyle/>
          <a:p>
            <a:pPr eaLnBrk="1" hangingPunct="1">
              <a:buBlip>
                <a:blip r:embed="rId3"/>
              </a:buBlip>
            </a:pPr>
            <a:r>
              <a:rPr lang="fi-FI" altLang="fi-FI" dirty="0" smtClean="0"/>
              <a:t> Mikä murrosiässä on parasta ja mikä ikävintä?</a:t>
            </a:r>
            <a:endParaRPr lang="fi-FI" altLang="fi-FI" sz="2400" dirty="0" smtClean="0">
              <a:latin typeface="Cambria" panose="02040503050406030204" pitchFamily="18" charset="0"/>
            </a:endParaRPr>
          </a:p>
          <a:p>
            <a:pPr eaLnBrk="1" hangingPunct="1">
              <a:buBlip>
                <a:blip r:embed="rId3"/>
              </a:buBlip>
            </a:pPr>
            <a:r>
              <a:rPr lang="fi-FI" altLang="fi-FI" dirty="0" smtClean="0"/>
              <a:t> Kenen kanssa on helppo keskustella murrosikään liittyvistä asioista?</a:t>
            </a:r>
          </a:p>
          <a:p>
            <a:pPr eaLnBrk="1" hangingPunct="1">
              <a:buBlip>
                <a:blip r:embed="rId3"/>
              </a:buBlip>
            </a:pPr>
            <a:r>
              <a:rPr lang="fi-FI" altLang="fi-FI" sz="2400" dirty="0" smtClean="0">
                <a:latin typeface="Cambria" panose="02040503050406030204" pitchFamily="18" charset="0"/>
              </a:rPr>
              <a:t> Millaisia muutoksia olet huomannut tunne-elämässäsi murrosiässä? </a:t>
            </a:r>
            <a:r>
              <a:rPr lang="fi-FI" altLang="fi-FI" sz="2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(8C) </a:t>
            </a:r>
            <a:endParaRPr lang="fi-FI" altLang="fi-FI" sz="2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>
          <a:xfrm>
            <a:off x="3028950" y="6414017"/>
            <a:ext cx="3086100" cy="365125"/>
          </a:xfrm>
        </p:spPr>
        <p:txBody>
          <a:bodyPr/>
          <a:lstStyle/>
          <a:p>
            <a:r>
              <a:rPr lang="fi-FI" dirty="0" smtClean="0"/>
              <a:t>6. Murrosiän muutokset </a:t>
            </a:r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>
          <a:xfrm>
            <a:off x="60239" y="6414017"/>
            <a:ext cx="2057400" cy="365125"/>
          </a:xfrm>
        </p:spPr>
        <p:txBody>
          <a:bodyPr/>
          <a:lstStyle/>
          <a:p>
            <a:r>
              <a:rPr lang="fi-FI" dirty="0" smtClean="0"/>
              <a:t>3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9438"/>
            <a:ext cx="4408876" cy="273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1828800" y="0"/>
            <a:ext cx="6664248" cy="1325563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B74378"/>
                </a:solidFill>
                <a:latin typeface="Cambria" charset="0"/>
                <a:ea typeface="Cambria" charset="0"/>
                <a:cs typeface="Cambria" charset="0"/>
              </a:rPr>
              <a:t>Naisen sukuelimet</a:t>
            </a:r>
            <a:endParaRPr lang="fi-FI" sz="4000" b="1" dirty="0">
              <a:solidFill>
                <a:srgbClr val="B74378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39665" y="6407236"/>
            <a:ext cx="2057400" cy="365125"/>
          </a:xfrm>
        </p:spPr>
        <p:txBody>
          <a:bodyPr/>
          <a:lstStyle/>
          <a:p>
            <a:r>
              <a:rPr lang="fi-FI" dirty="0" smtClean="0"/>
              <a:t>4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012474" y="6407236"/>
            <a:ext cx="3086100" cy="365125"/>
          </a:xfrm>
        </p:spPr>
        <p:txBody>
          <a:bodyPr/>
          <a:lstStyle/>
          <a:p>
            <a:r>
              <a:rPr lang="fi-FI" dirty="0" smtClean="0"/>
              <a:t>6. Murrosiän muutokset 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65" y="2073956"/>
            <a:ext cx="2321814" cy="2770041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357" y="2069625"/>
            <a:ext cx="2252546" cy="2774372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081" y="1519113"/>
            <a:ext cx="2303967" cy="386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0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altLang="fi-FI" dirty="0"/>
              <a:t>Kuukautiskierron </a:t>
            </a:r>
            <a:r>
              <a:rPr lang="fi-FI" altLang="fi-FI" dirty="0" smtClean="0"/>
              <a:t>vaiheet</a:t>
            </a:r>
            <a:endParaRPr lang="fi-FI" altLang="fi-FI" dirty="0"/>
          </a:p>
        </p:txBody>
      </p:sp>
      <p:sp>
        <p:nvSpPr>
          <p:cNvPr id="13" name="Sisällön paikkamerkki 12"/>
          <p:cNvSpPr>
            <a:spLocks noGrp="1"/>
          </p:cNvSpPr>
          <p:nvPr>
            <p:ph idx="1"/>
          </p:nvPr>
        </p:nvSpPr>
        <p:spPr>
          <a:xfrm>
            <a:off x="5086011" y="1337339"/>
            <a:ext cx="3598214" cy="48181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altLang="fi-FI" sz="1300" b="1" dirty="0"/>
              <a:t>Kuukautisvuoto</a:t>
            </a:r>
          </a:p>
          <a:p>
            <a:pPr marL="0" indent="0">
              <a:buNone/>
            </a:pPr>
            <a:r>
              <a:rPr lang="fi-FI" altLang="fi-FI" sz="1300" dirty="0"/>
              <a:t>Jos munasolu ei ole hedelmöittynyt, kuukautiset alkavat. Kuukautiskierto alkaa ensimmäisestä vuotopäivästä. Se on hyvä merkitä muistiin kalenteriin.</a:t>
            </a:r>
          </a:p>
          <a:p>
            <a:pPr marL="0" indent="0">
              <a:buNone/>
            </a:pPr>
            <a:r>
              <a:rPr lang="fi-FI" altLang="fi-FI" sz="1300" b="1" dirty="0"/>
              <a:t>Munasolun kypsyminen</a:t>
            </a:r>
          </a:p>
          <a:p>
            <a:pPr marL="0" indent="0">
              <a:buNone/>
            </a:pPr>
            <a:r>
              <a:rPr lang="fi-FI" altLang="fi-FI" sz="1300" dirty="0"/>
              <a:t>Kierron alkupuolella kypsyy uusi munasolu ja kohdun limakalvo turpoaa ja paksuuntuu.</a:t>
            </a:r>
          </a:p>
          <a:p>
            <a:pPr marL="0" indent="0">
              <a:buNone/>
            </a:pPr>
            <a:r>
              <a:rPr lang="fi-FI" altLang="fi-FI" sz="1300" b="1" dirty="0"/>
              <a:t>Ovulaatio</a:t>
            </a:r>
          </a:p>
          <a:p>
            <a:pPr marL="0" indent="0">
              <a:buNone/>
            </a:pPr>
            <a:r>
              <a:rPr lang="fi-FI" altLang="fi-FI" sz="1300" dirty="0"/>
              <a:t>Ovulaatio tapahtuu noin kahden viikon kuluttua kuukautisten alkamisesta. Sen ajankohta vaihtelee kuitenkin yksilöllisesti ja eri kiertojen välillä. Raskaaksi tuleminen on todennäköisintä ovulaation </a:t>
            </a:r>
            <a:r>
              <a:rPr lang="fi-FI" altLang="fi-FI" sz="1300" dirty="0" smtClean="0"/>
              <a:t>aikaan. Munasolun </a:t>
            </a:r>
            <a:r>
              <a:rPr lang="fi-FI" altLang="fi-FI" sz="1300" dirty="0"/>
              <a:t>irtoaminen voi olla epäsäännöllistä, joten raskauden ehkäisystä on huolehdittava koko kuukautiskierron ajan</a:t>
            </a:r>
            <a:r>
              <a:rPr lang="fi-FI" altLang="fi-FI" sz="1300" dirty="0" smtClean="0"/>
              <a:t>.</a:t>
            </a:r>
          </a:p>
          <a:p>
            <a:pPr marL="0" indent="0">
              <a:buNone/>
            </a:pPr>
            <a:r>
              <a:rPr lang="fi-FI" altLang="fi-FI" sz="1300" b="1" dirty="0" smtClean="0"/>
              <a:t>Raskauteen valmistautuminen</a:t>
            </a:r>
          </a:p>
          <a:p>
            <a:pPr marL="0" indent="0">
              <a:buNone/>
            </a:pPr>
            <a:r>
              <a:rPr lang="fi-FI" altLang="fi-FI" sz="1300" dirty="0" smtClean="0"/>
              <a:t>Munasolu kulkee munanjohdinta pitkin kohti kohtua, ja kohtu valmistautuu mahdolliseen raskauteen.</a:t>
            </a:r>
            <a:endParaRPr lang="fi-FI" altLang="fi-FI" sz="1300" dirty="0"/>
          </a:p>
        </p:txBody>
      </p:sp>
      <p:sp>
        <p:nvSpPr>
          <p:cNvPr id="16388" name="Alatunnisteen paikkamerkki 5"/>
          <p:cNvSpPr>
            <a:spLocks noGrp="1"/>
          </p:cNvSpPr>
          <p:nvPr>
            <p:ph type="ftr" sz="quarter" idx="11"/>
          </p:nvPr>
        </p:nvSpPr>
        <p:spPr bwMode="auto">
          <a:xfrm>
            <a:off x="3020712" y="6405654"/>
            <a:ext cx="30861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 dirty="0" smtClean="0"/>
              <a:t>6. Murrosiän muutokset </a:t>
            </a:r>
            <a:endParaRPr lang="fi-FI" altLang="fi-FI" dirty="0"/>
          </a:p>
        </p:txBody>
      </p:sp>
      <p:sp>
        <p:nvSpPr>
          <p:cNvPr id="14" name="Suorakulmio 13"/>
          <p:cNvSpPr/>
          <p:nvPr/>
        </p:nvSpPr>
        <p:spPr>
          <a:xfrm>
            <a:off x="4754275" y="1368514"/>
            <a:ext cx="270272" cy="270272"/>
          </a:xfrm>
          <a:prstGeom prst="rect">
            <a:avLst/>
          </a:prstGeom>
          <a:solidFill>
            <a:srgbClr val="C66635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i-FI" sz="2100" dirty="0">
              <a:solidFill>
                <a:schemeClr val="tx1"/>
              </a:solidFill>
            </a:endParaRPr>
          </a:p>
        </p:txBody>
      </p:sp>
      <p:sp>
        <p:nvSpPr>
          <p:cNvPr id="15" name="Suorakulmio 14"/>
          <p:cNvSpPr/>
          <p:nvPr/>
        </p:nvSpPr>
        <p:spPr>
          <a:xfrm>
            <a:off x="4754275" y="2504273"/>
            <a:ext cx="270272" cy="270272"/>
          </a:xfrm>
          <a:prstGeom prst="rect">
            <a:avLst/>
          </a:prstGeom>
          <a:solidFill>
            <a:srgbClr val="46A17D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i-FI" sz="2100" dirty="0">
              <a:solidFill>
                <a:schemeClr val="tx1"/>
              </a:solidFill>
            </a:endParaRPr>
          </a:p>
        </p:txBody>
      </p:sp>
      <p:sp>
        <p:nvSpPr>
          <p:cNvPr id="16" name="Suorakulmio 15"/>
          <p:cNvSpPr/>
          <p:nvPr/>
        </p:nvSpPr>
        <p:spPr>
          <a:xfrm>
            <a:off x="4754275" y="3294553"/>
            <a:ext cx="270272" cy="270272"/>
          </a:xfrm>
          <a:prstGeom prst="rect">
            <a:avLst/>
          </a:prstGeom>
          <a:solidFill>
            <a:srgbClr val="F8BF56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i-FI" sz="2100" dirty="0">
              <a:solidFill>
                <a:schemeClr val="tx1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113823" y="6405653"/>
            <a:ext cx="2057400" cy="365125"/>
          </a:xfrm>
        </p:spPr>
        <p:txBody>
          <a:bodyPr/>
          <a:lstStyle/>
          <a:p>
            <a:r>
              <a:rPr lang="fi-FI" dirty="0" smtClean="0"/>
              <a:t>5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23" y="1344373"/>
            <a:ext cx="3087054" cy="3049748"/>
          </a:xfrm>
          <a:prstGeom prst="rect">
            <a:avLst/>
          </a:prstGeom>
        </p:spPr>
      </p:pic>
      <p:sp>
        <p:nvSpPr>
          <p:cNvPr id="17" name="Suorakulmio 16"/>
          <p:cNvSpPr/>
          <p:nvPr/>
        </p:nvSpPr>
        <p:spPr>
          <a:xfrm>
            <a:off x="4754275" y="4988565"/>
            <a:ext cx="270272" cy="270272"/>
          </a:xfrm>
          <a:prstGeom prst="rect">
            <a:avLst/>
          </a:prstGeom>
          <a:solidFill>
            <a:srgbClr val="B88FAD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i-FI" sz="2100" dirty="0">
              <a:solidFill>
                <a:schemeClr val="tx1"/>
              </a:solidFill>
            </a:endParaRPr>
          </a:p>
        </p:txBody>
      </p:sp>
      <p:sp>
        <p:nvSpPr>
          <p:cNvPr id="18" name="Sektori 17"/>
          <p:cNvSpPr/>
          <p:nvPr/>
        </p:nvSpPr>
        <p:spPr>
          <a:xfrm>
            <a:off x="1448904" y="1606705"/>
            <a:ext cx="2474292" cy="2512354"/>
          </a:xfrm>
          <a:prstGeom prst="pie">
            <a:avLst>
              <a:gd name="adj1" fmla="val 16145825"/>
              <a:gd name="adj2" fmla="val 19250912"/>
            </a:avLst>
          </a:prstGeom>
          <a:solidFill>
            <a:srgbClr val="C66635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i-FI" sz="2800" dirty="0">
              <a:solidFill>
                <a:schemeClr val="tx1"/>
              </a:solidFill>
            </a:endParaRPr>
          </a:p>
        </p:txBody>
      </p:sp>
      <p:sp>
        <p:nvSpPr>
          <p:cNvPr id="20" name="Sektori 19"/>
          <p:cNvSpPr/>
          <p:nvPr/>
        </p:nvSpPr>
        <p:spPr>
          <a:xfrm>
            <a:off x="1373944" y="1606705"/>
            <a:ext cx="2624211" cy="2512354"/>
          </a:xfrm>
          <a:prstGeom prst="pie">
            <a:avLst>
              <a:gd name="adj1" fmla="val 19252984"/>
              <a:gd name="adj2" fmla="val 4641071"/>
            </a:avLst>
          </a:prstGeom>
          <a:solidFill>
            <a:srgbClr val="46A17D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i-FI" sz="2800" dirty="0">
              <a:solidFill>
                <a:schemeClr val="tx1"/>
              </a:solidFill>
            </a:endParaRPr>
          </a:p>
        </p:txBody>
      </p:sp>
      <p:sp>
        <p:nvSpPr>
          <p:cNvPr id="21" name="Sektori 20"/>
          <p:cNvSpPr/>
          <p:nvPr/>
        </p:nvSpPr>
        <p:spPr>
          <a:xfrm>
            <a:off x="970156" y="1516565"/>
            <a:ext cx="3408168" cy="2602493"/>
          </a:xfrm>
          <a:prstGeom prst="pie">
            <a:avLst>
              <a:gd name="adj1" fmla="val 4645984"/>
              <a:gd name="adj2" fmla="val 5468068"/>
            </a:avLst>
          </a:prstGeom>
          <a:solidFill>
            <a:srgbClr val="F8BF56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i-FI" sz="2800" dirty="0">
              <a:solidFill>
                <a:schemeClr val="tx1"/>
              </a:solidFill>
            </a:endParaRPr>
          </a:p>
        </p:txBody>
      </p:sp>
      <p:sp>
        <p:nvSpPr>
          <p:cNvPr id="22" name="Sektori 21"/>
          <p:cNvSpPr/>
          <p:nvPr/>
        </p:nvSpPr>
        <p:spPr>
          <a:xfrm>
            <a:off x="1387440" y="1606706"/>
            <a:ext cx="2535755" cy="2537144"/>
          </a:xfrm>
          <a:prstGeom prst="pie">
            <a:avLst>
              <a:gd name="adj1" fmla="val 5474611"/>
              <a:gd name="adj2" fmla="val 16169766"/>
            </a:avLst>
          </a:prstGeom>
          <a:solidFill>
            <a:srgbClr val="B88FAD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3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Miehen </a:t>
            </a:r>
            <a:r>
              <a:rPr lang="fi-FI" dirty="0" smtClean="0"/>
              <a:t>sukuelimet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4953" y="6422253"/>
            <a:ext cx="2057400" cy="365125"/>
          </a:xfrm>
        </p:spPr>
        <p:txBody>
          <a:bodyPr/>
          <a:lstStyle/>
          <a:p>
            <a:r>
              <a:rPr lang="fi-FI" dirty="0"/>
              <a:t>6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028949" y="6422253"/>
            <a:ext cx="3086100" cy="365125"/>
          </a:xfrm>
        </p:spPr>
        <p:txBody>
          <a:bodyPr/>
          <a:lstStyle/>
          <a:p>
            <a:r>
              <a:rPr lang="fi-FI" dirty="0" smtClean="0"/>
              <a:t>6. Murrosiän muutokset 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57" y="1584261"/>
            <a:ext cx="2304542" cy="3648858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877" y="1817194"/>
            <a:ext cx="2738245" cy="3182992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122" y="1584261"/>
            <a:ext cx="2907346" cy="366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5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805318" y="259866"/>
            <a:ext cx="7137959" cy="889516"/>
          </a:xfrm>
        </p:spPr>
        <p:txBody>
          <a:bodyPr>
            <a:noAutofit/>
          </a:bodyPr>
          <a:lstStyle/>
          <a:p>
            <a:r>
              <a:rPr lang="fi-FI" altLang="fi-FI" sz="3600" dirty="0" smtClean="0"/>
              <a:t>Tytöille ja pojille yhteiset murrosiän muutokset</a:t>
            </a:r>
            <a:endParaRPr lang="fi-FI" sz="3600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1805318" y="1316731"/>
            <a:ext cx="6710031" cy="4872270"/>
          </a:xfrm>
        </p:spPr>
        <p:txBody>
          <a:bodyPr>
            <a:normAutofit fontScale="85000" lnSpcReduction="20000"/>
          </a:bodyPr>
          <a:lstStyle/>
          <a:p>
            <a:r>
              <a:rPr lang="fi-FI" dirty="0" smtClean="0"/>
              <a:t>Pituuskasvu on voimakasta. </a:t>
            </a:r>
          </a:p>
          <a:p>
            <a:r>
              <a:rPr lang="fi-FI" dirty="0" smtClean="0"/>
              <a:t>Hormonitoiminta vilkastuu. </a:t>
            </a:r>
          </a:p>
          <a:p>
            <a:r>
              <a:rPr lang="fi-FI" dirty="0" smtClean="0"/>
              <a:t>Saavutetaan sukukypsyys. </a:t>
            </a:r>
          </a:p>
          <a:p>
            <a:r>
              <a:rPr lang="fi-FI" dirty="0" smtClean="0"/>
              <a:t>Ulkonäkö muuttuu. </a:t>
            </a:r>
          </a:p>
          <a:p>
            <a:r>
              <a:rPr lang="fi-FI" dirty="0" smtClean="0"/>
              <a:t>Hiki- ja talirauhaset aktivoituvat. </a:t>
            </a:r>
          </a:p>
          <a:p>
            <a:r>
              <a:rPr lang="fi-FI" dirty="0" smtClean="0"/>
              <a:t>Iho ja hiukset rasvoittuvat. </a:t>
            </a:r>
          </a:p>
          <a:p>
            <a:r>
              <a:rPr lang="fi-FI" dirty="0" smtClean="0"/>
              <a:t>Finnit ja mustapäät lisääntyvät. </a:t>
            </a:r>
          </a:p>
          <a:p>
            <a:r>
              <a:rPr lang="fi-FI" dirty="0" smtClean="0"/>
              <a:t>Karvoitus lisääntyy.</a:t>
            </a:r>
          </a:p>
          <a:p>
            <a:r>
              <a:rPr lang="fi-FI" dirty="0"/>
              <a:t>Äänenmurros alkaa. </a:t>
            </a:r>
          </a:p>
          <a:p>
            <a:r>
              <a:rPr lang="fi-FI" dirty="0"/>
              <a:t>Mielialat vaihtelevat. </a:t>
            </a:r>
          </a:p>
          <a:p>
            <a:r>
              <a:rPr lang="fi-FI" dirty="0"/>
              <a:t>Ajattelutaidot kehittyvät. </a:t>
            </a:r>
          </a:p>
          <a:p>
            <a:r>
              <a:rPr lang="fi-FI" dirty="0"/>
              <a:t>Riippuvuus vanhemmista vähenee. </a:t>
            </a:r>
          </a:p>
          <a:p>
            <a:r>
              <a:rPr lang="fi-FI" dirty="0"/>
              <a:t>Ystävien merkitys korostuu. </a:t>
            </a:r>
          </a:p>
          <a:p>
            <a:r>
              <a:rPr lang="fi-FI" dirty="0"/>
              <a:t>Ristiriidat vanhempien kanssa voivat lisääntyä</a:t>
            </a:r>
            <a:r>
              <a:rPr lang="fi-FI" dirty="0" smtClean="0">
                <a:solidFill>
                  <a:srgbClr val="FF0000"/>
                </a:solidFill>
              </a:rPr>
              <a:t>. (8B)</a:t>
            </a:r>
            <a:endParaRPr lang="fi-FI" dirty="0">
              <a:solidFill>
                <a:srgbClr val="FF0000"/>
              </a:solidFill>
            </a:endParaRPr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8477" y="6397541"/>
            <a:ext cx="2057400" cy="365125"/>
          </a:xfrm>
        </p:spPr>
        <p:txBody>
          <a:bodyPr/>
          <a:lstStyle/>
          <a:p>
            <a:r>
              <a:rPr lang="fi-FI" dirty="0"/>
              <a:t>7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2987761" y="6418994"/>
            <a:ext cx="3086100" cy="365125"/>
          </a:xfrm>
        </p:spPr>
        <p:txBody>
          <a:bodyPr/>
          <a:lstStyle/>
          <a:p>
            <a:r>
              <a:rPr lang="fi-FI" dirty="0" smtClean="0"/>
              <a:t>6. Murrosiän muutokset </a:t>
            </a:r>
            <a:endParaRPr lang="fi-FI" dirty="0"/>
          </a:p>
        </p:txBody>
      </p:sp>
      <p:sp>
        <p:nvSpPr>
          <p:cNvPr id="12" name="Suorakulmio 11"/>
          <p:cNvSpPr/>
          <p:nvPr/>
        </p:nvSpPr>
        <p:spPr>
          <a:xfrm>
            <a:off x="6601522" y="1471961"/>
            <a:ext cx="2341755" cy="1282390"/>
          </a:xfrm>
          <a:prstGeom prst="rect">
            <a:avLst/>
          </a:prstGeom>
          <a:solidFill>
            <a:srgbClr val="E2C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Jaottele muutokset fyysisiin, psyykkisiin ja sosiaalisiin.</a:t>
            </a:r>
            <a:endParaRPr lang="fi-FI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0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utospoika_shutterstock_hi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374" y="2653506"/>
            <a:ext cx="2409626" cy="361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05319" y="127500"/>
            <a:ext cx="6438457" cy="889516"/>
          </a:xfrm>
        </p:spPr>
        <p:txBody>
          <a:bodyPr>
            <a:normAutofit fontScale="90000"/>
          </a:bodyPr>
          <a:lstStyle/>
          <a:p>
            <a:r>
              <a:rPr lang="fi-FI" altLang="fi-FI" dirty="0"/>
              <a:t>Murrosiän muutokset pojilla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05319" y="1303495"/>
            <a:ext cx="6710031" cy="4766377"/>
          </a:xfrm>
        </p:spPr>
        <p:txBody>
          <a:bodyPr>
            <a:normAutofit/>
          </a:bodyPr>
          <a:lstStyle/>
          <a:p>
            <a:r>
              <a:rPr lang="fi-FI" dirty="0"/>
              <a:t>Parta alkaa kasvaa. </a:t>
            </a:r>
          </a:p>
          <a:p>
            <a:r>
              <a:rPr lang="fi-FI" dirty="0"/>
              <a:t>Lihakset vahvistuvat. </a:t>
            </a:r>
          </a:p>
          <a:p>
            <a:r>
              <a:rPr lang="fi-FI" dirty="0"/>
              <a:t>Hartiat levenevät. </a:t>
            </a:r>
          </a:p>
          <a:p>
            <a:r>
              <a:rPr lang="fi-FI" altLang="fi-FI" dirty="0"/>
              <a:t>Ääni madaltuu.</a:t>
            </a:r>
          </a:p>
          <a:p>
            <a:r>
              <a:rPr lang="fi-FI" dirty="0"/>
              <a:t>Miessukuhormonin tuotanto käynnistyy. </a:t>
            </a:r>
          </a:p>
          <a:p>
            <a:r>
              <a:rPr lang="fi-FI" altLang="fi-FI" dirty="0"/>
              <a:t>Kivespussit ja penis suurenevat.</a:t>
            </a:r>
          </a:p>
          <a:p>
            <a:r>
              <a:rPr lang="fi-FI" altLang="fi-FI" dirty="0"/>
              <a:t>Siemenneste alkaa erittyä.</a:t>
            </a:r>
          </a:p>
          <a:p>
            <a:r>
              <a:rPr lang="fi-FI" dirty="0"/>
              <a:t>Siittiöiden tuotanto käynnistyy. </a:t>
            </a:r>
          </a:p>
          <a:p>
            <a:r>
              <a:rPr lang="fi-FI" dirty="0"/>
              <a:t>Siemensyöksyt alkavat.</a:t>
            </a:r>
          </a:p>
          <a:p>
            <a:r>
              <a:rPr lang="fi-FI" altLang="fi-FI" dirty="0"/>
              <a:t>Rintarauhaset voivat kasvaa ja aristaa.</a:t>
            </a:r>
            <a:endParaRPr lang="fi-FI" altLang="fi-FI" dirty="0">
              <a:solidFill>
                <a:srgbClr val="FF0000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126141" y="6369566"/>
            <a:ext cx="2057400" cy="365125"/>
          </a:xfrm>
        </p:spPr>
        <p:txBody>
          <a:bodyPr/>
          <a:lstStyle/>
          <a:p>
            <a:r>
              <a:rPr lang="fi-FI" dirty="0"/>
              <a:t>8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028950" y="6430491"/>
            <a:ext cx="3086100" cy="365125"/>
          </a:xfrm>
        </p:spPr>
        <p:txBody>
          <a:bodyPr/>
          <a:lstStyle/>
          <a:p>
            <a:r>
              <a:rPr lang="fi-FI" dirty="0" smtClean="0"/>
              <a:t>6. Murrosiän muutokset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508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620" y="1662114"/>
            <a:ext cx="2618185" cy="392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973015" y="1248937"/>
            <a:ext cx="3426069" cy="3170286"/>
          </a:xfrm>
          <a:prstGeom prst="ellipse">
            <a:avLst/>
          </a:prstGeom>
          <a:solidFill>
            <a:srgbClr val="E2CDCF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sz="2000" dirty="0">
                <a:latin typeface="Cambria" charset="0"/>
                <a:ea typeface="Cambria" charset="0"/>
                <a:cs typeface="Cambria" charset="0"/>
              </a:rPr>
              <a:t>Murrosikä tuo tullessaan monia muutoksia. Mitä murrosiän tyypillisiä piirteitä havaitset kuvan henkilöllä?</a:t>
            </a:r>
            <a:endParaRPr lang="fi-FI" sz="2000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20485" name="Alatunnisteen paikkamerkki 6"/>
          <p:cNvSpPr>
            <a:spLocks noGrp="1"/>
          </p:cNvSpPr>
          <p:nvPr>
            <p:ph type="ftr" sz="quarter" idx="11"/>
          </p:nvPr>
        </p:nvSpPr>
        <p:spPr bwMode="auto">
          <a:xfrm>
            <a:off x="2987761" y="6422253"/>
            <a:ext cx="30861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 dirty="0" smtClean="0"/>
              <a:t>6. Murrosiän muutokset </a:t>
            </a:r>
            <a:endParaRPr lang="fi-FI" alt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126142" y="6422252"/>
            <a:ext cx="2057400" cy="365125"/>
          </a:xfrm>
        </p:spPr>
        <p:txBody>
          <a:bodyPr/>
          <a:lstStyle/>
          <a:p>
            <a:r>
              <a:rPr lang="fi-FI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2320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syke8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8" id="{7528A686-BCCE-4361-B170-9C910436B14E}" vid="{B9929F57-917F-4B7E-98F4-571657F03C0B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syke8</Template>
  <TotalTime>1495</TotalTime>
  <Words>635</Words>
  <Application>Microsoft Office PowerPoint</Application>
  <PresentationFormat>Näytössä katseltava diaesitys (4:3)</PresentationFormat>
  <Paragraphs>122</Paragraphs>
  <Slides>16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Cambria</vt:lpstr>
      <vt:lpstr>syke8</vt:lpstr>
      <vt:lpstr>6. Murrosiän muutokset</vt:lpstr>
      <vt:lpstr>Tavoitteet</vt:lpstr>
      <vt:lpstr>Pariporina</vt:lpstr>
      <vt:lpstr>Naisen sukuelimet</vt:lpstr>
      <vt:lpstr>Kuukautiskierron vaiheet</vt:lpstr>
      <vt:lpstr>Miehen sukuelimet</vt:lpstr>
      <vt:lpstr>Tytöille ja pojille yhteiset murrosiän muutokset</vt:lpstr>
      <vt:lpstr>Murrosiän muutokset pojilla</vt:lpstr>
      <vt:lpstr>PowerPoint-esitys</vt:lpstr>
      <vt:lpstr>Murrosiän muutokset tytöillä</vt:lpstr>
      <vt:lpstr>Tehtävä oppikirjasta</vt:lpstr>
      <vt:lpstr>Tehtäviä oppikirjasta</vt:lpstr>
      <vt:lpstr>Tiedonhakutehtävä oppikirjasta</vt:lpstr>
      <vt:lpstr>Ydinasiat</vt:lpstr>
      <vt:lpstr>Loppukertaus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Tiina Lehtinen</dc:creator>
  <cp:lastModifiedBy>Tölli Maria</cp:lastModifiedBy>
  <cp:revision>95</cp:revision>
  <dcterms:created xsi:type="dcterms:W3CDTF">2017-05-25T10:37:08Z</dcterms:created>
  <dcterms:modified xsi:type="dcterms:W3CDTF">2023-11-17T11:56:00Z</dcterms:modified>
</cp:coreProperties>
</file>