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90" r:id="rId3"/>
    <p:sldId id="259" r:id="rId4"/>
    <p:sldId id="260" r:id="rId5"/>
    <p:sldId id="292" r:id="rId6"/>
    <p:sldId id="293" r:id="rId7"/>
    <p:sldId id="284" r:id="rId8"/>
    <p:sldId id="285" r:id="rId9"/>
    <p:sldId id="261" r:id="rId10"/>
    <p:sldId id="269" r:id="rId11"/>
    <p:sldId id="262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91" r:id="rId21"/>
    <p:sldId id="286" r:id="rId22"/>
    <p:sldId id="273" r:id="rId23"/>
    <p:sldId id="274" r:id="rId24"/>
    <p:sldId id="275" r:id="rId25"/>
    <p:sldId id="276" r:id="rId26"/>
    <p:sldId id="277" r:id="rId27"/>
    <p:sldId id="278" r:id="rId28"/>
    <p:sldId id="300" r:id="rId29"/>
    <p:sldId id="279" r:id="rId30"/>
    <p:sldId id="281" r:id="rId31"/>
    <p:sldId id="298" r:id="rId32"/>
    <p:sldId id="280" r:id="rId33"/>
    <p:sldId id="282" r:id="rId34"/>
    <p:sldId id="295" r:id="rId35"/>
    <p:sldId id="299" r:id="rId36"/>
    <p:sldId id="297" r:id="rId37"/>
    <p:sldId id="283" r:id="rId3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8DA"/>
    <a:srgbClr val="E2CED0"/>
    <a:srgbClr val="E1CDCF"/>
    <a:srgbClr val="B74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06BF-6C36-4713-8CF1-A45142A4F996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B288-8C91-42C8-A2AC-D849D6A02E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7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5060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CF8C0-A82B-445C-90D4-1F7D85ECB04E}" type="slidenum">
              <a:rPr lang="fi-FI" altLang="fi-FI">
                <a:latin typeface="Calibri" panose="020F0502020204030204" pitchFamily="34" charset="0"/>
              </a:rPr>
              <a:pPr eaLnBrk="1" hangingPunct="1"/>
              <a:t>9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4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E323A1-3FF9-409F-9865-8BAD4DDC4787}" type="slidenum">
              <a:rPr lang="fi-FI" altLang="fi-FI">
                <a:latin typeface="Calibri" panose="020F0502020204030204" pitchFamily="34" charset="0"/>
              </a:rPr>
              <a:pPr eaLnBrk="1" hangingPunct="1"/>
              <a:t>26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4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D3DFE5-FD05-4D82-AFEC-D9EAF0012D87}" type="slidenum">
              <a:rPr lang="fi-FI" altLang="fi-FI">
                <a:latin typeface="Calibri" panose="020F0502020204030204" pitchFamily="34" charset="0"/>
              </a:rPr>
              <a:pPr eaLnBrk="1" hangingPunct="1"/>
              <a:t>27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D3DFE5-FD05-4D82-AFEC-D9EAF0012D87}" type="slidenum">
              <a:rPr lang="fi-FI" altLang="fi-FI">
                <a:latin typeface="Calibri" panose="020F0502020204030204" pitchFamily="34" charset="0"/>
              </a:rPr>
              <a:pPr eaLnBrk="1" hangingPunct="1"/>
              <a:t>28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7108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D14B54-0B01-45FA-B2E3-378F278C3387}" type="slidenum">
              <a:rPr lang="fi-FI" altLang="fi-FI">
                <a:latin typeface="Calibri" panose="020F0502020204030204" pitchFamily="34" charset="0"/>
              </a:rPr>
              <a:pPr eaLnBrk="1" hangingPunct="1"/>
              <a:t>10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1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6084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A2FD62-032C-47BB-A052-670EAEB160FF}" type="slidenum">
              <a:rPr lang="fi-FI" altLang="fi-FI">
                <a:latin typeface="Calibri" panose="020F0502020204030204" pitchFamily="34" charset="0"/>
              </a:rPr>
              <a:pPr eaLnBrk="1" hangingPunct="1"/>
              <a:t>16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8132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6839BE-2989-4215-A016-0D56E67406AD}" type="slidenum">
              <a:rPr lang="fi-FI" altLang="fi-FI">
                <a:latin typeface="Calibri" panose="020F0502020204030204" pitchFamily="34" charset="0"/>
              </a:rPr>
              <a:pPr eaLnBrk="1" hangingPunct="1"/>
              <a:t>17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0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9156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0CEC3C-F2DB-47E7-B123-E3AB2525A7EF}" type="slidenum">
              <a:rPr lang="fi-FI" altLang="fi-FI">
                <a:latin typeface="Calibri" panose="020F0502020204030204" pitchFamily="34" charset="0"/>
              </a:rPr>
              <a:pPr eaLnBrk="1" hangingPunct="1"/>
              <a:t>18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4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8EFC22-A661-4B47-86E7-3489D1862269}" type="slidenum">
              <a:rPr lang="fi-FI" altLang="fi-FI">
                <a:latin typeface="Calibri" panose="020F0502020204030204" pitchFamily="34" charset="0"/>
              </a:rPr>
              <a:pPr eaLnBrk="1" hangingPunct="1"/>
              <a:t>19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3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127608-B3B2-4DE0-B469-53EC1FDC5581}" type="slidenum">
              <a:rPr lang="fi-FI" altLang="fi-FI">
                <a:latin typeface="Calibri" panose="020F0502020204030204" pitchFamily="34" charset="0"/>
              </a:rPr>
              <a:pPr eaLnBrk="1" hangingPunct="1"/>
              <a:t>23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86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BC79E5-E20F-4EB7-91B9-11EE8EAEC92D}" type="slidenum">
              <a:rPr lang="fi-FI" altLang="fi-FI">
                <a:latin typeface="Calibri" panose="020F0502020204030204" pitchFamily="34" charset="0"/>
              </a:rPr>
              <a:pPr eaLnBrk="1" hangingPunct="1"/>
              <a:t>24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3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89885A-6826-414F-8C44-EBD75ECA3625}" type="slidenum">
              <a:rPr lang="fi-FI" altLang="fi-FI">
                <a:latin typeface="Calibri" panose="020F0502020204030204" pitchFamily="34" charset="0"/>
              </a:rPr>
              <a:pPr eaLnBrk="1" hangingPunct="1"/>
              <a:t>25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69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8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1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6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28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13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61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3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6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496F-A80B-4C8A-A919-49BC7656282F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7142" y="2074844"/>
            <a:ext cx="5829300" cy="102751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54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1. Tunne </a:t>
            </a:r>
            <a:r>
              <a:rPr lang="fi-FI" altLang="fi-FI" sz="5400" b="1" dirty="0">
                <a:solidFill>
                  <a:srgbClr val="B74378"/>
                </a:solidFill>
                <a:latin typeface="Cambria" panose="02040503050406030204" pitchFamily="18" charset="0"/>
              </a:rPr>
              <a:t>itsesi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31492" y="3227453"/>
            <a:ext cx="4800600" cy="1314450"/>
          </a:xfrm>
        </p:spPr>
        <p:txBody>
          <a:bodyPr>
            <a:normAutofit/>
          </a:bodyPr>
          <a:lstStyle/>
          <a:p>
            <a:r>
              <a:rPr lang="fi-FI" altLang="fi-FI" sz="2800" b="1" dirty="0" smtClean="0">
                <a:latin typeface="Cambria" panose="02040503050406030204" pitchFamily="18" charset="0"/>
              </a:rPr>
              <a:t>s. 10</a:t>
            </a:r>
            <a:r>
              <a:rPr lang="fi-FI" sz="2800" b="1" dirty="0" smtClean="0"/>
              <a:t>–</a:t>
            </a:r>
            <a:r>
              <a:rPr lang="fi-FI" altLang="fi-FI" sz="2800" b="1" dirty="0" smtClean="0">
                <a:latin typeface="Cambria" panose="02040503050406030204" pitchFamily="18" charset="0"/>
              </a:rPr>
              <a:t> 14</a:t>
            </a:r>
            <a:endParaRPr lang="fi-FI" altLang="fi-FI" sz="2800" b="1" dirty="0">
              <a:latin typeface="Cambria" panose="02040503050406030204" pitchFamily="18" charset="0"/>
            </a:endParaRP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1290" y="646419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8C50929A-9102-4B2F-975D-11976A8C4084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0" y="2702741"/>
            <a:ext cx="2590465" cy="36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1919416" y="142705"/>
            <a:ext cx="6595934" cy="911738"/>
          </a:xfrm>
        </p:spPr>
        <p:txBody>
          <a:bodyPr>
            <a:normAutofit/>
          </a:bodyPr>
          <a:lstStyle/>
          <a:p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Ydinasiat</a:t>
            </a:r>
            <a:endParaRPr lang="fi-FI" altLang="fi-FI" sz="40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5676" y="1413733"/>
            <a:ext cx="6892496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Nuoruudessa keho on voimakkaassa muutostilassa.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Epävarmuus omasta olemuksesta on luonnollista. 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Kasvun ja kehittymisen aikataulu on yksilöllinen. Sen vuoksi vertailu muihin on turhaa.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Omalle kasvulle tulee antaa aikaa, sillä aikuiseen kehoon tottuminen vie oman aikansa.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52701" y="641401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4815" y="6414016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CEB7CEEE-3D99-4483-9E7A-BA1DD3471276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10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67" y="0"/>
            <a:ext cx="1791410" cy="17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960605" y="192132"/>
            <a:ext cx="6554745" cy="91173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Hyvä itsetunto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9816" y="1647568"/>
            <a:ext cx="7205534" cy="414221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Millainen on ihminen, jolla on hyvä itsetunto?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Millä tavalla hyvä itsetunto näkyy käytöksessä?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Millä tavalla hyvä itsetunto voi näkyä ihmisen olemuksessa?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Miten hyvä itsetunto voi näkyä tavassa suhtautua itseensä ja toisiin ihmisiin?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4814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35C55A20-78DE-4DA7-9C34-A012F0CDE0B9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11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1869988" y="266272"/>
            <a:ext cx="6554745" cy="79640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Huono itsetunto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76865" y="1619679"/>
            <a:ext cx="7238485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Millainen on ihminen, jolla on huono itsetunto?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Millä tavalla huono itsetunto näkyy käytöksessä?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Millä tavalla huono itsetunto voi näkyä ihmisen olemuksessa?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Miten huono itsetunto voi näkyä tavassa suhtautua itseensä ja toisiin ihmisiin?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93325" y="64038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14016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13F64A1C-3835-405D-83CC-F2AAE2C9DDC7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12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2001795" y="266271"/>
            <a:ext cx="6678312" cy="73874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5718" y="1413733"/>
            <a:ext cx="6950161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Arvioi, minkälainen itsetunto kuvan henkilöillä voisi ulkopuolisen silmin olla.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Mitkä seikat vaikuttavat mielikuvan syntyyn?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Miten valokuvaajan ratkaisut vaikuttavat mielikuvan syntyyn (esim. kuvakulma, valaistus, suhde muihin kuvassa oleviin)?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3873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CA4C9560-6BB0-41E0-B070-A4FFE68B8E27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13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261853"/>
            <a:ext cx="3308968" cy="3094498"/>
          </a:xfrm>
          <a:prstGeom prst="rect">
            <a:avLst/>
          </a:prstGeom>
        </p:spPr>
      </p:pic>
      <p:sp>
        <p:nvSpPr>
          <p:cNvPr id="19458" name="Otsikko 12"/>
          <p:cNvSpPr>
            <a:spLocks noGrp="1"/>
          </p:cNvSpPr>
          <p:nvPr>
            <p:ph type="title"/>
          </p:nvPr>
        </p:nvSpPr>
        <p:spPr>
          <a:xfrm>
            <a:off x="2067697" y="209549"/>
            <a:ext cx="5970807" cy="594122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ECFA0509-C1AB-42D7-8211-1494A669A4BB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14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6" y="1489858"/>
            <a:ext cx="2674716" cy="267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/>
          <p:cNvSpPr/>
          <p:nvPr/>
        </p:nvSpPr>
        <p:spPr>
          <a:xfrm>
            <a:off x="257303" y="1602294"/>
            <a:ext cx="377429" cy="377428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3" y="2386684"/>
            <a:ext cx="2524253" cy="32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i 8"/>
          <p:cNvSpPr/>
          <p:nvPr/>
        </p:nvSpPr>
        <p:spPr>
          <a:xfrm>
            <a:off x="3426916" y="2468613"/>
            <a:ext cx="378619" cy="377429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6" name="Ellipsi 15"/>
          <p:cNvSpPr/>
          <p:nvPr/>
        </p:nvSpPr>
        <p:spPr>
          <a:xfrm>
            <a:off x="6511060" y="3253615"/>
            <a:ext cx="377428" cy="377428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" name="Ellipsi 1"/>
          <p:cNvSpPr/>
          <p:nvPr/>
        </p:nvSpPr>
        <p:spPr>
          <a:xfrm>
            <a:off x="6115050" y="574366"/>
            <a:ext cx="2331308" cy="2055856"/>
          </a:xfrm>
          <a:prstGeom prst="ellipse">
            <a:avLst/>
          </a:prstGeom>
          <a:solidFill>
            <a:srgbClr val="B7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dirty="0">
                <a:solidFill>
                  <a:schemeClr val="bg1"/>
                </a:solidFill>
                <a:latin typeface="Cambria" panose="02040503050406030204" pitchFamily="18" charset="0"/>
              </a:rPr>
              <a:t>Minkälainen itsetunto kuvan henkilöillä voisi olla</a:t>
            </a:r>
            <a:r>
              <a:rPr lang="fi-FI" altLang="fi-FI" dirty="0">
                <a:solidFill>
                  <a:schemeClr val="bg1"/>
                </a:solidFill>
              </a:rPr>
              <a:t>? </a:t>
            </a:r>
            <a:endParaRPr lang="fi-FI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51" y="2765146"/>
            <a:ext cx="4544228" cy="303277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865" y="-5035"/>
            <a:ext cx="3908135" cy="26054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" y="1966497"/>
            <a:ext cx="2553232" cy="383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tsikko 12"/>
          <p:cNvSpPr>
            <a:spLocks noGrp="1"/>
          </p:cNvSpPr>
          <p:nvPr>
            <p:ph type="title"/>
          </p:nvPr>
        </p:nvSpPr>
        <p:spPr>
          <a:xfrm>
            <a:off x="2078221" y="206375"/>
            <a:ext cx="6163865" cy="594122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3053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29ACA2D1-E7E0-457B-9D3F-53E348AE659D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15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3153222" y="2862850"/>
            <a:ext cx="378619" cy="377428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9" name="Ellipsi 8"/>
          <p:cNvSpPr/>
          <p:nvPr/>
        </p:nvSpPr>
        <p:spPr>
          <a:xfrm>
            <a:off x="293087" y="2075630"/>
            <a:ext cx="377429" cy="377428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2" name="Ellipsi 11"/>
          <p:cNvSpPr/>
          <p:nvPr/>
        </p:nvSpPr>
        <p:spPr>
          <a:xfrm>
            <a:off x="5391537" y="41618"/>
            <a:ext cx="377428" cy="378619"/>
          </a:xfrm>
          <a:prstGeom prst="ellipse">
            <a:avLst/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" name="Ellipsi 1"/>
          <p:cNvSpPr/>
          <p:nvPr/>
        </p:nvSpPr>
        <p:spPr>
          <a:xfrm>
            <a:off x="6796217" y="4080720"/>
            <a:ext cx="2084173" cy="2029905"/>
          </a:xfrm>
          <a:prstGeom prst="ellipse">
            <a:avLst/>
          </a:prstGeom>
          <a:solidFill>
            <a:srgbClr val="B7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fi-FI" altLang="fi-FI" dirty="0">
                <a:latin typeface="Cambria" panose="02040503050406030204" pitchFamily="18" charset="0"/>
              </a:rPr>
              <a:t>Minkälainen itsetunto kuvan henkilöillä voisi olla?</a:t>
            </a:r>
          </a:p>
        </p:txBody>
      </p:sp>
    </p:spTree>
    <p:extLst>
      <p:ext uri="{BB962C8B-B14F-4D97-AF65-F5344CB8AC3E}">
        <p14:creationId xmlns:p14="http://schemas.microsoft.com/office/powerpoint/2010/main" val="41620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1812324" y="134467"/>
            <a:ext cx="6703026" cy="86231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Ulkonäkö ja itsetunto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42767" y="1405495"/>
            <a:ext cx="6804455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Muistele, minkälaisia kauneusihanteita historian eri vaiheissa on ollut eri kulttuureissa?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Millainen muodin luoma kauneusihanne mielestäsi on tällä hetkellä naisilla ja miehillä? 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Kuinka paljon kauneusihanteet mielestäsi vaikuttavat nuorten ulkonäkökäsityksiin?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Minkä näköisiä henkilöhahmoja tietokonepeleissä ja muissa peleissä esiintyy? Miten paljon ne mielestäsi vaikuttavat nuorten ulkonäköihanteisiin?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Mitkä tekijät vaikuttavat siihen, minkälaiseksi nuori kokee oman ulkonäkönsä?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1572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8339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7860BDB5-A0ED-4D8E-A471-78F41A099CEE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16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82560" y="148282"/>
            <a:ext cx="7171969" cy="121096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Miten voi lisätä tyytyväisyyttä</a:t>
            </a:r>
            <a:b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</a:br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omaan ulkonäköönsä?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787611"/>
            <a:ext cx="6172200" cy="36642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Peilaa itseäsi ja tutustu ulkoiseen olemukseesi rauhassa.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Se, mikä tuntuu omassa ulkonäössä ikävältä, voi toisten mielestä olla kiinnostava ja persoonallinen piirre.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Meikkaamisella voi korostaa tai häivyttää omia piirteitään.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Valitse vaatteita, joissa viihdyt. Silloin on mukava olla eikä ulkonäkö saa liian suurta roolia.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E2BDA17-12E4-476A-A25A-68AE4F82DF7F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17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799036" y="131805"/>
            <a:ext cx="6801267" cy="110393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Miten voi lisätä tyytyväisyyttä</a:t>
            </a:r>
            <a:b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</a:br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omaan ulkonäköönsä?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754659"/>
            <a:ext cx="6172200" cy="36972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Poimi muotivirtauksista vain se, mikä sopii tyyliisi, persoonaasi ja kukkarollesi.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Liikunnan avulla voit oppia tuntemaan kehoasi ja muokata sitä.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Kun syö terveellisesti, se näkyy myönteisesti myös ulkonäössä.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Kun on sinut itsensä kanssa, se heijastuu myös itsetuntoon.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Suhtaudu kriittisesti mainosmaailmaan.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1572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0101" y="6394281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4B36B80C-48EB-44A4-9841-13428444C35E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18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6686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Tehtävä: 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Itsetunto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ja ulkonäkö</a:t>
            </a:r>
            <a:endParaRPr lang="fi-FI" altLang="fi-FI" sz="4000" b="1" i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46909" y="1911179"/>
            <a:ext cx="7386452" cy="3540696"/>
          </a:xfrm>
        </p:spPr>
        <p:txBody>
          <a:bodyPr rtlCol="0">
            <a:normAutofit fontScale="92500"/>
          </a:bodyPr>
          <a:lstStyle/>
          <a:p>
            <a:pPr>
              <a:buNone/>
              <a:defRPr/>
            </a:pPr>
            <a:r>
              <a:rPr lang="fi-FI" sz="2400" dirty="0" smtClean="0">
                <a:latin typeface="Cambria" panose="02040503050406030204" pitchFamily="18" charset="0"/>
              </a:rPr>
              <a:t>	</a:t>
            </a:r>
            <a:r>
              <a:rPr lang="fi-FI" sz="2600" dirty="0" smtClean="0">
                <a:latin typeface="Cambria" panose="02040503050406030204" pitchFamily="18" charset="0"/>
              </a:rPr>
              <a:t>Lue </a:t>
            </a:r>
            <a:r>
              <a:rPr lang="fi-FI" sz="2600" dirty="0">
                <a:latin typeface="Cambria" panose="02040503050406030204" pitchFamily="18" charset="0"/>
              </a:rPr>
              <a:t>katkelma Timo </a:t>
            </a:r>
            <a:r>
              <a:rPr lang="fi-FI" sz="2600" dirty="0" err="1" smtClean="0">
                <a:latin typeface="Cambria" panose="02040503050406030204" pitchFamily="18" charset="0"/>
              </a:rPr>
              <a:t>Parvelan</a:t>
            </a:r>
            <a:r>
              <a:rPr lang="fi-FI" sz="2600" dirty="0" smtClean="0">
                <a:latin typeface="Cambria" panose="02040503050406030204" pitchFamily="18" charset="0"/>
              </a:rPr>
              <a:t> nuortenromaanista </a:t>
            </a:r>
            <a:r>
              <a:rPr lang="fi-FI" sz="2600" i="1" dirty="0">
                <a:latin typeface="Cambria" panose="02040503050406030204" pitchFamily="18" charset="0"/>
              </a:rPr>
              <a:t>Poika</a:t>
            </a:r>
            <a:r>
              <a:rPr lang="fi-FI" sz="2600" dirty="0">
                <a:latin typeface="Cambria" panose="02040503050406030204" pitchFamily="18" charset="0"/>
              </a:rPr>
              <a:t>.</a:t>
            </a:r>
          </a:p>
          <a:p>
            <a:pPr marL="385763" indent="-385763">
              <a:buFont typeface="+mj-lt"/>
              <a:buAutoNum type="alphaLcPeriod"/>
              <a:defRPr/>
            </a:pPr>
            <a:r>
              <a:rPr lang="fi-FI" sz="2400" dirty="0">
                <a:latin typeface="Cambria" panose="02040503050406030204" pitchFamily="18" charset="0"/>
              </a:rPr>
              <a:t>Millaisia ulkonäköön liittyviä seikkoja Poika arvostaa?</a:t>
            </a:r>
          </a:p>
          <a:p>
            <a:pPr marL="385763" indent="-385763">
              <a:buFont typeface="+mj-lt"/>
              <a:buAutoNum type="alphaLcPeriod"/>
              <a:defRPr/>
            </a:pPr>
            <a:r>
              <a:rPr lang="fi-FI" sz="2400" dirty="0">
                <a:latin typeface="Cambria" panose="02040503050406030204" pitchFamily="18" charset="0"/>
              </a:rPr>
              <a:t>Millaisia ulkonäköön liittyviä seikkoja sinä arvostat itsessäsi ja toisissa?</a:t>
            </a:r>
          </a:p>
          <a:p>
            <a:pPr marL="385763" indent="-385763">
              <a:buFont typeface="+mj-lt"/>
              <a:buAutoNum type="alphaLcPeriod"/>
              <a:defRPr/>
            </a:pPr>
            <a:r>
              <a:rPr lang="fi-FI" sz="2400" dirty="0">
                <a:latin typeface="Cambria" panose="02040503050406030204" pitchFamily="18" charset="0"/>
              </a:rPr>
              <a:t>Miksi Poika ei halunnut, että tyttö meikkaa?</a:t>
            </a:r>
          </a:p>
          <a:p>
            <a:pPr marL="385763" indent="-385763">
              <a:buFont typeface="+mj-lt"/>
              <a:buAutoNum type="alphaLcPeriod"/>
              <a:defRPr/>
            </a:pPr>
            <a:r>
              <a:rPr lang="fi-FI" sz="2400" dirty="0">
                <a:latin typeface="Cambria" panose="02040503050406030204" pitchFamily="18" charset="0"/>
              </a:rPr>
              <a:t>Ota kantaa väitteeseen: ”Ihminen huolittelee ulkonäköään enemmän muiden kuin itsensä vuoksi.” Perustele.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52701" y="641401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863" y="6414016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25F7383A-D94B-4D84-B316-AC1133A3DD98}" type="slidenum">
              <a:rPr lang="fi-FI" altLang="fi-FI">
                <a:latin typeface="Calibri" panose="020F0502020204030204" pitchFamily="34" charset="0"/>
              </a:rPr>
              <a:pPr algn="l" eaLnBrk="1" hangingPunct="1"/>
              <a:t>19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68843" y="365126"/>
            <a:ext cx="6546506" cy="714031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Tavoitteet</a:t>
            </a:r>
            <a:endParaRPr lang="fi-FI" sz="40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3340" y="1680519"/>
            <a:ext cx="7222009" cy="4356401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mbria" panose="02040503050406030204" pitchFamily="18" charset="0"/>
              </a:rPr>
              <a:t>Tietää, mitkä tekijät vaikuttavat itsetunnon kehittymiseen.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Tunnistaa omia vahvuuksia ja heikkouksia.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Osata antaa esimerkkejä psyykkisen itsesäätelyn keinoista.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Osata nimetä erilaisia tapoja puolustaa sisäistä tasapainoa.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1290" y="6381065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2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3219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53512" y="183894"/>
            <a:ext cx="6752453" cy="1076496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Katkelma Timo </a:t>
            </a:r>
            <a:r>
              <a:rPr lang="fi-FI" sz="4000" b="1" dirty="0" err="1">
                <a:solidFill>
                  <a:srgbClr val="B74378"/>
                </a:solidFill>
                <a:latin typeface="Cambria" panose="02040503050406030204" pitchFamily="18" charset="0"/>
              </a:rPr>
              <a:t>Parvelan</a:t>
            </a:r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 nuortenromaanista </a:t>
            </a:r>
            <a:r>
              <a:rPr lang="fi-FI" sz="4000" b="1" i="1" dirty="0">
                <a:solidFill>
                  <a:srgbClr val="B74378"/>
                </a:solidFill>
                <a:latin typeface="Cambria" panose="02040503050406030204" pitchFamily="18" charset="0"/>
              </a:rPr>
              <a:t>Poika</a:t>
            </a:r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8540" y="1825625"/>
            <a:ext cx="7526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latin typeface="Cambria" panose="02040503050406030204" pitchFamily="18" charset="0"/>
              </a:rPr>
              <a:t>Sillä on aika iso nenä. Se näyttää musta komealta, se tekee tytöstä jotenkin arvokkaan näköisen, </a:t>
            </a:r>
            <a:r>
              <a:rPr lang="fi-FI" sz="2000" dirty="0" err="1">
                <a:latin typeface="Cambria" panose="02040503050406030204" pitchFamily="18" charset="0"/>
              </a:rPr>
              <a:t>niinkun</a:t>
            </a:r>
            <a:r>
              <a:rPr lang="fi-FI" sz="2000" dirty="0">
                <a:latin typeface="Cambria" panose="02040503050406030204" pitchFamily="18" charset="0"/>
              </a:rPr>
              <a:t> aatelisen tai intiaanin. Suussa on tänään jotain outoa, jotain mitä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en ole huomannut aikaisemmin, ja kun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tarkemmin katon, niin koko naamakin näyttää jotenkin erilaiselta. Se on meikannut. Tyttö on meikannut.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en ole koskaan aikaisemmin huomannut, että se </a:t>
            </a:r>
            <a:r>
              <a:rPr lang="fi-FI" sz="2000" dirty="0" err="1">
                <a:latin typeface="Cambria" panose="02040503050406030204" pitchFamily="18" charset="0"/>
              </a:rPr>
              <a:t>meikkais</a:t>
            </a:r>
            <a:r>
              <a:rPr lang="fi-FI" sz="2000" dirty="0">
                <a:latin typeface="Cambria" panose="02040503050406030204" pitchFamily="18" charset="0"/>
              </a:rPr>
              <a:t>. En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</a:t>
            </a:r>
            <a:r>
              <a:rPr lang="fi-FI" sz="2000" dirty="0" smtClean="0">
                <a:latin typeface="Cambria" panose="02040503050406030204" pitchFamily="18" charset="0"/>
              </a:rPr>
              <a:t>kylläkään </a:t>
            </a:r>
            <a:r>
              <a:rPr lang="fi-FI" sz="2000" dirty="0">
                <a:latin typeface="Cambria" panose="02040503050406030204" pitchFamily="18" charset="0"/>
              </a:rPr>
              <a:t>mikään asiantuntija ole.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olen järkyttynyt. Tytölle ei sovi meikki. Ihan kuin tyttö </a:t>
            </a:r>
            <a:r>
              <a:rPr lang="fi-FI" sz="2000" dirty="0" err="1">
                <a:latin typeface="Cambria" panose="02040503050406030204" pitchFamily="18" charset="0"/>
              </a:rPr>
              <a:t>olis</a:t>
            </a:r>
            <a:r>
              <a:rPr lang="fi-FI" sz="2000" dirty="0">
                <a:latin typeface="Cambria" panose="02040503050406030204" pitchFamily="18" charset="0"/>
              </a:rPr>
              <a:t> tehnyt pyhäinhäväistyksen. Sille ei käy meikki. Meikki tekee sen jotenkin halvan tai säälittävän näköisen. Säälittävän, se on oikea sana. Mulla on äkkiä hirveä halu nuhdella sitä.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haluaisin ottaa sen syliin ja pyyhkiä sen naaman </a:t>
            </a:r>
            <a:r>
              <a:rPr lang="fi-FI" sz="2000" dirty="0" err="1">
                <a:latin typeface="Cambria" panose="02040503050406030204" pitchFamily="18" charset="0"/>
              </a:rPr>
              <a:t>puhtaaks</a:t>
            </a:r>
            <a:r>
              <a:rPr lang="fi-FI" sz="2000" dirty="0">
                <a:latin typeface="Cambria" panose="02040503050406030204" pitchFamily="18" charset="0"/>
              </a:rPr>
              <a:t>. </a:t>
            </a:r>
            <a:r>
              <a:rPr lang="fi-FI" sz="2000" dirty="0" err="1">
                <a:latin typeface="Cambria" panose="02040503050406030204" pitchFamily="18" charset="0"/>
              </a:rPr>
              <a:t>Mä</a:t>
            </a:r>
            <a:r>
              <a:rPr lang="fi-FI" sz="2000" dirty="0">
                <a:latin typeface="Cambria" panose="02040503050406030204" pitchFamily="18" charset="0"/>
              </a:rPr>
              <a:t> olen epämääräisesti pettynytkin. Ei sen </a:t>
            </a:r>
            <a:r>
              <a:rPr lang="fi-FI" sz="2000" dirty="0" err="1">
                <a:latin typeface="Cambria" panose="02040503050406030204" pitchFamily="18" charset="0"/>
              </a:rPr>
              <a:t>olis</a:t>
            </a:r>
            <a:r>
              <a:rPr lang="fi-FI" sz="2000" dirty="0">
                <a:latin typeface="Cambria" panose="02040503050406030204" pitchFamily="18" charset="0"/>
              </a:rPr>
              <a:t> tarvinnut, sehän on kaunis nimenomaan ilman maalia. </a:t>
            </a:r>
          </a:p>
          <a:p>
            <a:pPr marL="0" indent="0">
              <a:buNone/>
            </a:pPr>
            <a:r>
              <a:rPr lang="fi-FI" sz="2000" dirty="0">
                <a:latin typeface="Cambria" panose="02040503050406030204" pitchFamily="18" charset="0"/>
              </a:rPr>
              <a:t>Timo </a:t>
            </a:r>
            <a:r>
              <a:rPr lang="fi-FI" sz="2000" dirty="0" err="1">
                <a:latin typeface="Cambria" panose="02040503050406030204" pitchFamily="18" charset="0"/>
              </a:rPr>
              <a:t>Parvela</a:t>
            </a:r>
            <a:r>
              <a:rPr lang="fi-FI" sz="2000" dirty="0">
                <a:latin typeface="Cambria" panose="02040503050406030204" pitchFamily="18" charset="0"/>
              </a:rPr>
              <a:t>: </a:t>
            </a:r>
            <a:r>
              <a:rPr lang="fi-FI" sz="2000" i="1" dirty="0" smtClean="0">
                <a:latin typeface="Cambria" panose="02040503050406030204" pitchFamily="18" charset="0"/>
              </a:rPr>
              <a:t>Poika</a:t>
            </a:r>
            <a:r>
              <a:rPr lang="fi-FI" sz="2000" dirty="0">
                <a:latin typeface="Cambria" panose="02040503050406030204" pitchFamily="18" charset="0"/>
              </a:rPr>
              <a:t>.</a:t>
            </a:r>
            <a:r>
              <a:rPr lang="fi-FI" sz="2000" dirty="0" smtClean="0">
                <a:latin typeface="Cambria" panose="02040503050406030204" pitchFamily="18" charset="0"/>
              </a:rPr>
              <a:t> </a:t>
            </a:r>
            <a:r>
              <a:rPr lang="fi-FI" sz="2000" dirty="0">
                <a:latin typeface="Cambria" panose="02040503050406030204" pitchFamily="18" charset="0"/>
              </a:rPr>
              <a:t>Tammi </a:t>
            </a:r>
            <a:r>
              <a:rPr lang="fi-FI" sz="2000" dirty="0" smtClean="0">
                <a:latin typeface="Cambria" panose="02040503050406030204" pitchFamily="18" charset="0"/>
              </a:rPr>
              <a:t>1989.</a:t>
            </a:r>
            <a:endParaRPr lang="fi-FI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12109"/>
            <a:ext cx="4382459" cy="432283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5" y="2681884"/>
            <a:ext cx="4279227" cy="350489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21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19531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1804087" y="150943"/>
            <a:ext cx="6801880" cy="87878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0571" y="1651783"/>
            <a:ext cx="6172200" cy="621860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Itsetunto on itsensä hyväksymistä.</a:t>
            </a: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3028950" y="64038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90102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CE418886-18F6-4778-9674-026E0EA32DC7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22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833816" y="3352800"/>
            <a:ext cx="4277789" cy="2010032"/>
          </a:xfrm>
          <a:prstGeom prst="wedgeEllipseCallout">
            <a:avLst>
              <a:gd name="adj1" fmla="val 44594"/>
              <a:gd name="adj2" fmla="val 60886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Kirjoita itsestäsi kolme myönteistä asiaa. </a:t>
            </a:r>
          </a:p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Tee jokaisesta oma lause.</a:t>
            </a:r>
          </a:p>
        </p:txBody>
      </p:sp>
    </p:spTree>
    <p:extLst>
      <p:ext uri="{BB962C8B-B14F-4D97-AF65-F5344CB8AC3E}">
        <p14:creationId xmlns:p14="http://schemas.microsoft.com/office/powerpoint/2010/main" val="14709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Otsikko 1"/>
          <p:cNvSpPr>
            <a:spLocks noGrp="1"/>
          </p:cNvSpPr>
          <p:nvPr>
            <p:ph type="title"/>
          </p:nvPr>
        </p:nvSpPr>
        <p:spPr>
          <a:xfrm>
            <a:off x="1762125" y="189470"/>
            <a:ext cx="6753225" cy="78025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470551"/>
            <a:ext cx="6172200" cy="490054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Lahjakkuutta on monenlaista.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14017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0102" y="641547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8CF16DFC-6A5A-4F69-BF29-ADD4E69753C3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23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2030498" y="2943225"/>
            <a:ext cx="3024188" cy="2214563"/>
          </a:xfrm>
          <a:prstGeom prst="wedgeEllipseCallout">
            <a:avLst>
              <a:gd name="adj1" fmla="val 50030"/>
              <a:gd name="adj2" fmla="val 61854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Kirjoita kaksi asiaa, joissa sinä olet hyvä. </a:t>
            </a:r>
          </a:p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Tee molemmista oma lause.</a:t>
            </a:r>
          </a:p>
        </p:txBody>
      </p:sp>
    </p:spTree>
    <p:extLst>
      <p:ext uri="{BB962C8B-B14F-4D97-AF65-F5344CB8AC3E}">
        <p14:creationId xmlns:p14="http://schemas.microsoft.com/office/powerpoint/2010/main" val="8000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Otsikko 1"/>
          <p:cNvSpPr>
            <a:spLocks noGrp="1"/>
          </p:cNvSpPr>
          <p:nvPr>
            <p:ph type="title"/>
          </p:nvPr>
        </p:nvSpPr>
        <p:spPr>
          <a:xfrm>
            <a:off x="1779374" y="126230"/>
            <a:ext cx="6670074" cy="878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648889"/>
            <a:ext cx="6172200" cy="1119025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Opettele tekemään valintoja. Päätä ja tahdo asioita itse.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0101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97C550D5-4503-4F85-803A-6B71BAFE833A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24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330180" y="2943226"/>
            <a:ext cx="3888581" cy="2321719"/>
          </a:xfrm>
          <a:prstGeom prst="wedgeEllipseCallout">
            <a:avLst>
              <a:gd name="adj1" fmla="val 46274"/>
              <a:gd name="adj2" fmla="val 56325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Mistä asioista joudut tekemään päätöksiä nuoruusiässä? Kirjoita: ”Nuoruudessa joudun päättämään…”</a:t>
            </a:r>
          </a:p>
        </p:txBody>
      </p:sp>
    </p:spTree>
    <p:extLst>
      <p:ext uri="{BB962C8B-B14F-4D97-AF65-F5344CB8AC3E}">
        <p14:creationId xmlns:p14="http://schemas.microsoft.com/office/powerpoint/2010/main" val="34733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tsikko 1"/>
          <p:cNvSpPr>
            <a:spLocks noGrp="1"/>
          </p:cNvSpPr>
          <p:nvPr>
            <p:ph type="title"/>
          </p:nvPr>
        </p:nvSpPr>
        <p:spPr>
          <a:xfrm>
            <a:off x="1820562" y="142704"/>
            <a:ext cx="6826593" cy="79640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466335"/>
            <a:ext cx="6172200" cy="840259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Uskalla ottaa vastaan haasteita ja asettaa itsellesi tavoitteita.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39197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5490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B1475886-6B56-4D86-81DC-5CB17CD43176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25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2172890" y="2996805"/>
            <a:ext cx="4285059" cy="2430065"/>
          </a:xfrm>
          <a:prstGeom prst="wedgeEllipseCallout">
            <a:avLst>
              <a:gd name="adj1" fmla="val 55686"/>
              <a:gd name="adj2" fmla="val 47427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Aseta itsellesi yksi opiskeluusi liittyvä tavoite tälle lukuvuodelle. Kirjoita: ”Tänä lukuvuonna tavoittelen…”</a:t>
            </a:r>
          </a:p>
        </p:txBody>
      </p:sp>
    </p:spTree>
    <p:extLst>
      <p:ext uri="{BB962C8B-B14F-4D97-AF65-F5344CB8AC3E}">
        <p14:creationId xmlns:p14="http://schemas.microsoft.com/office/powerpoint/2010/main" val="15126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Otsikko 1"/>
          <p:cNvSpPr>
            <a:spLocks noGrp="1"/>
          </p:cNvSpPr>
          <p:nvPr>
            <p:ph type="title"/>
          </p:nvPr>
        </p:nvSpPr>
        <p:spPr>
          <a:xfrm>
            <a:off x="1804086" y="85040"/>
            <a:ext cx="6818355" cy="854074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36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442653"/>
            <a:ext cx="6172200" cy="1267306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Ole ystävällinen muille, sillä se vaikuttaa myönteisesti mielialaan.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1 Tunne </a:t>
            </a:r>
            <a:r>
              <a:rPr lang="fi-FI" dirty="0"/>
              <a:t>itsesi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8339" y="6414016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40845EB6-24B7-4CB7-8867-A509EE03A76E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26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652584" y="2883243"/>
            <a:ext cx="4890027" cy="2490049"/>
          </a:xfrm>
          <a:prstGeom prst="wedgeEllipseCallout">
            <a:avLst>
              <a:gd name="adj1" fmla="val 49629"/>
              <a:gd name="adj2" fmla="val 50772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Valitse yksi henkilö, jota kohtaan olet tämän päivän erityisen ystävällinen. Kirjoita: ”Tänään olen erityisen ystävällinen…”, ”Osoitan sen hänelle…”.</a:t>
            </a:r>
          </a:p>
        </p:txBody>
      </p:sp>
    </p:spTree>
    <p:extLst>
      <p:ext uri="{BB962C8B-B14F-4D97-AF65-F5344CB8AC3E}">
        <p14:creationId xmlns:p14="http://schemas.microsoft.com/office/powerpoint/2010/main" val="11761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Otsikko 1"/>
          <p:cNvSpPr>
            <a:spLocks noGrp="1"/>
          </p:cNvSpPr>
          <p:nvPr>
            <p:ph type="title"/>
          </p:nvPr>
        </p:nvSpPr>
        <p:spPr>
          <a:xfrm>
            <a:off x="1886465" y="117991"/>
            <a:ext cx="6628885" cy="8952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</a:t>
            </a:r>
            <a:r>
              <a:rPr lang="fi-FI" altLang="fi-FI" sz="36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: Kehitä </a:t>
            </a:r>
            <a:r>
              <a:rPr lang="fi-FI" alt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itsetuntoasi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410521"/>
            <a:ext cx="6172200" cy="1189016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Ota vastuuta itsestäsi, toisista ihmisistä ja ympäristöstä</a:t>
            </a:r>
            <a:r>
              <a:rPr lang="fi-FI" altLang="fi-FI" dirty="0"/>
              <a:t>.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038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4814" y="6441989"/>
            <a:ext cx="2057400" cy="34539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D7EBEDD8-6899-47E1-B7DE-6685C75A2252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27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2106890" y="2996804"/>
            <a:ext cx="3659595" cy="2291601"/>
          </a:xfrm>
          <a:prstGeom prst="wedgeEllipseCallout">
            <a:avLst>
              <a:gd name="adj1" fmla="val 49689"/>
              <a:gd name="adj2" fmla="val 60694"/>
            </a:avLst>
          </a:prstGeom>
          <a:solidFill>
            <a:srgbClr val="E2CED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panose="02040503050406030204" pitchFamily="18" charset="0"/>
              </a:rPr>
              <a:t>Suunnittele yksi vastuullinen teko ja toteuta se. Kirjoita: ”Minun vastuullinen tekoni on…”</a:t>
            </a:r>
          </a:p>
        </p:txBody>
      </p:sp>
    </p:spTree>
    <p:extLst>
      <p:ext uri="{BB962C8B-B14F-4D97-AF65-F5344CB8AC3E}">
        <p14:creationId xmlns:p14="http://schemas.microsoft.com/office/powerpoint/2010/main" val="39949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Otsikko 1"/>
          <p:cNvSpPr>
            <a:spLocks noGrp="1"/>
          </p:cNvSpPr>
          <p:nvPr>
            <p:ph type="title"/>
          </p:nvPr>
        </p:nvSpPr>
        <p:spPr>
          <a:xfrm>
            <a:off x="1886465" y="117991"/>
            <a:ext cx="6628885" cy="8952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Minäkuvan nelikenttä</a:t>
            </a:r>
            <a:endParaRPr lang="fi-FI" altLang="fi-FI" sz="36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3212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4814" y="6441989"/>
            <a:ext cx="2057400" cy="34539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D7EBEDD8-6899-47E1-B7DE-6685C75A2252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28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35513"/>
              </p:ext>
            </p:extLst>
          </p:nvPr>
        </p:nvGraphicFramePr>
        <p:xfrm>
          <a:off x="950026" y="1258785"/>
          <a:ext cx="7707086" cy="463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091"/>
                <a:gridCol w="3906995"/>
              </a:tblGrid>
              <a:tr h="2449686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Suoritusminä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Missä kouluaineissa olen hyvä?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Missä koulun ulkopuolisissa asioissa olen hyvä?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Mitkä ovat vahvuuksiani?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Mitkä ovat asioita, joissa voisin kehittyä paremmaksi?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>
                    <a:lnL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8D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Sosiaalinen minä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Millainen olen koulussa, vapaa-ajalla ja perheeni parissa?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Millainen olen ystävänä ja vieraiden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seurassa?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Mitä teen ja tunnen, kun olen yksin?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Millaisten ihmisten seurassa viihdyn parhaiten?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528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>
                    <a:lnL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8DA"/>
                    </a:solidFill>
                  </a:tcPr>
                </a:tc>
              </a:tr>
              <a:tr h="2181690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Sisäinen minä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Mitkä ovat hallitsevat luonteenpiirteeni?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Millaisia asioita arvostan ja pidän tärkeänä?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Mitä tavoittelen elämässäni?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>
                    <a:lnL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8D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Ihanneminä</a:t>
                      </a:r>
                      <a:endParaRPr lang="fi-FI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Millainen haluaisin olla luonteeltani?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Millainen haluaisin olla ulkonäöltäni?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•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Mitä haluaisin osata?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>
                    <a:lnL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74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8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>
          <a:xfrm>
            <a:off x="2051222" y="123567"/>
            <a:ext cx="6018771" cy="11409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Miten toimia ristiriitatilanteessa?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0432" y="1496111"/>
            <a:ext cx="7007826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vaihtoehtojen selvittäminen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vaihtoehtojen asettaminen paremmuusjärjestykseen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kompromissien tekeminen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toisten mielipiteiden kuunteleminen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toisten mielipiteiden vertaaminen omiin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huumori avuksi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aikaisempien kokemusten hyödyntäminen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1572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4814" y="64095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2FE68FB5-69D9-4EFF-8D1E-9839F9770051}" type="slidenum">
              <a:rPr lang="fi-FI" altLang="fi-FI">
                <a:latin typeface="Calibri" panose="020F0502020204030204" pitchFamily="34" charset="0"/>
              </a:rPr>
              <a:pPr algn="l" eaLnBrk="1" hangingPunct="1"/>
              <a:t>29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88972" y="257969"/>
            <a:ext cx="6134615" cy="80514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Pariporina</a:t>
            </a:r>
            <a:endParaRPr lang="fi-FI" altLang="fi-FI" sz="40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20880" y="1671022"/>
            <a:ext cx="4219575" cy="3319463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fi-FI" altLang="fi-FI" sz="2400" dirty="0" smtClean="0">
                <a:latin typeface="Cambria" panose="02040503050406030204" pitchFamily="18" charset="0"/>
              </a:rPr>
              <a:t> Mihin </a:t>
            </a:r>
            <a:r>
              <a:rPr lang="fi-FI" altLang="fi-FI" sz="2400" dirty="0">
                <a:latin typeface="Cambria" panose="02040503050406030204" pitchFamily="18" charset="0"/>
              </a:rPr>
              <a:t>kolmeen asiaan olet tyytyväinen itsessäsi?</a:t>
            </a:r>
          </a:p>
          <a:p>
            <a:pPr eaLnBrk="1" hangingPunct="1">
              <a:buBlip>
                <a:blip r:embed="rId2"/>
              </a:buBlip>
            </a:pPr>
            <a:r>
              <a:rPr lang="fi-FI" altLang="fi-FI" sz="2400" dirty="0" smtClean="0">
                <a:latin typeface="Cambria" panose="02040503050406030204" pitchFamily="18" charset="0"/>
              </a:rPr>
              <a:t> Milloin </a:t>
            </a:r>
            <a:r>
              <a:rPr lang="fi-FI" altLang="fi-FI" sz="2400" dirty="0">
                <a:latin typeface="Cambria" panose="02040503050406030204" pitchFamily="18" charset="0"/>
              </a:rPr>
              <a:t>viimeksi sanoit läheisellesi jotain myönteistä?</a:t>
            </a:r>
          </a:p>
          <a:p>
            <a:pPr eaLnBrk="1" hangingPunct="1">
              <a:buBlip>
                <a:blip r:embed="rId2"/>
              </a:buBlip>
            </a:pPr>
            <a:r>
              <a:rPr lang="fi-FI" altLang="fi-FI" sz="2400" dirty="0" smtClean="0">
                <a:latin typeface="Cambria" panose="02040503050406030204" pitchFamily="18" charset="0"/>
              </a:rPr>
              <a:t> Mikä </a:t>
            </a:r>
            <a:r>
              <a:rPr lang="fi-FI" altLang="fi-FI" sz="2400" dirty="0">
                <a:latin typeface="Cambria" panose="02040503050406030204" pitchFamily="18" charset="0"/>
              </a:rPr>
              <a:t>asia on aiheuttanut sinulle pettymyksen?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1401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itsesi</a:t>
            </a:r>
            <a:endParaRPr lang="fi-FI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301" y="6414015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95DF244F-2CF0-44E7-B599-7B801CA6E789}" type="slidenum">
              <a:rPr lang="fi-FI" altLang="fi-FI">
                <a:latin typeface="Calibri" panose="020F0502020204030204" pitchFamily="34" charset="0"/>
              </a:rPr>
              <a:pPr algn="l" eaLnBrk="1" hangingPunct="1"/>
              <a:t>3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2371309"/>
            <a:ext cx="4267852" cy="39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4366" y="191369"/>
            <a:ext cx="6397613" cy="11431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Puolustusmekanismeja ristiriitatilanteissa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680519"/>
            <a:ext cx="6172200" cy="377135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kielteisten tunteiden kohdistaminen toiseen ihmiseen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vetoaminen auktoriteettiin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hyvien ominaisuuksien siirtäminen itselle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huonojen ominaisuuksien siirtäminen toiselle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kostaminen 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asian vähätteleminen, kieltäminen tai torjuminen </a:t>
            </a:r>
          </a:p>
          <a:p>
            <a:pPr>
              <a:defRPr/>
            </a:pPr>
            <a:r>
              <a:rPr lang="fi-FI" sz="2000" dirty="0">
                <a:latin typeface="Cambria" panose="02040503050406030204" pitchFamily="18" charset="0"/>
              </a:rPr>
              <a:t>taantuminen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760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626" y="6422254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BFF9A68F-6A7A-4043-B661-D71CF785752F}" type="slidenum">
              <a:rPr lang="fi-FI" altLang="fi-FI">
                <a:latin typeface="Calibri" panose="020F0502020204030204" pitchFamily="34" charset="0"/>
              </a:rPr>
              <a:pPr algn="l" eaLnBrk="1" hangingPunct="1"/>
              <a:t>30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0" y="1911179"/>
            <a:ext cx="1634915" cy="135100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1" y="1947736"/>
            <a:ext cx="2812480" cy="128187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0" y="3319477"/>
            <a:ext cx="1613687" cy="140942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07" y="3446266"/>
            <a:ext cx="2812479" cy="124785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" y="4769338"/>
            <a:ext cx="1504956" cy="140942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15" y="4844489"/>
            <a:ext cx="2812480" cy="12679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1" y="1851060"/>
            <a:ext cx="1465004" cy="128187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03" y="1903938"/>
            <a:ext cx="2851060" cy="1259771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35" y="3327766"/>
            <a:ext cx="1518081" cy="13339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9" y="3394640"/>
            <a:ext cx="2809483" cy="1213398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10" y="4761018"/>
            <a:ext cx="1465004" cy="1329562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72" y="4750146"/>
            <a:ext cx="2783018" cy="1428616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1157120"/>
            <a:ext cx="7830296" cy="551832"/>
          </a:xfrm>
          <a:prstGeom prst="rect">
            <a:avLst/>
          </a:prstGeom>
        </p:spPr>
      </p:pic>
      <p:sp>
        <p:nvSpPr>
          <p:cNvPr id="18" name="Otsikko 17"/>
          <p:cNvSpPr>
            <a:spLocks noGrp="1"/>
          </p:cNvSpPr>
          <p:nvPr>
            <p:ph type="title"/>
          </p:nvPr>
        </p:nvSpPr>
        <p:spPr>
          <a:xfrm>
            <a:off x="1986082" y="200960"/>
            <a:ext cx="6546507" cy="692662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Keinoja sisäisen tasapainon ylläpitämiseen</a:t>
            </a:r>
            <a:endParaRPr lang="fi-FI" sz="24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4814" y="6441989"/>
            <a:ext cx="2057400" cy="34539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31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2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22245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>
          <a:xfrm>
            <a:off x="1853514" y="225083"/>
            <a:ext cx="6661836" cy="8952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Tehtävä: </a:t>
            </a:r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Yli </a:t>
            </a:r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pettymyksestä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696995"/>
            <a:ext cx="6331808" cy="3754879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Kirjoita lyhyesti muisto jostakin tilanteesta, joka tuotti sinulle pettymyksen. 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Kuvaile tunteitasi, joita sinulla ilmeni tilanteessa.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Mitä ajattelit tai miten toimit kyseisessä tilanteessa?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Mikä auttoi sinua selviämään pettymyksestä? 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Millä tavalla voit hyödyntää kokemustasi myöhemmässä elämässä?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Mitä ajattelet tilanteesta nyt?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3947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9AE55FF0-D150-406E-ADCA-5214E26183D6}" type="slidenum">
              <a:rPr lang="fi-FI" altLang="fi-FI">
                <a:latin typeface="Calibri" panose="020F0502020204030204" pitchFamily="34" charset="0"/>
              </a:rPr>
              <a:pPr algn="l" eaLnBrk="1" hangingPunct="1"/>
              <a:t>32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6465" y="167418"/>
            <a:ext cx="6628885" cy="80464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Tehtävä: </a:t>
            </a:r>
            <a:r>
              <a:rPr lang="fi-FI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Etsi </a:t>
            </a:r>
            <a:r>
              <a:rPr lang="fi-FI" b="1" dirty="0">
                <a:solidFill>
                  <a:srgbClr val="B74378"/>
                </a:solidFill>
                <a:latin typeface="Cambria" panose="02040503050406030204" pitchFamily="18" charset="0"/>
              </a:rPr>
              <a:t>virhe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482810"/>
            <a:ext cx="6172200" cy="4118919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Keksi itsestäsi kolme väitettä, joista yksi on väärä.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Esimerkiksi:</a:t>
            </a:r>
          </a:p>
          <a:p>
            <a:pPr lvl="1" eaLnBrk="1" hangingPunct="1"/>
            <a:r>
              <a:rPr lang="fi-FI" altLang="fi-FI" dirty="0">
                <a:latin typeface="Cambria" panose="02040503050406030204" pitchFamily="18" charset="0"/>
              </a:rPr>
              <a:t>Pidän koirista.</a:t>
            </a:r>
          </a:p>
          <a:p>
            <a:pPr lvl="1" eaLnBrk="1" hangingPunct="1"/>
            <a:r>
              <a:rPr lang="fi-FI" altLang="fi-FI" dirty="0">
                <a:latin typeface="Cambria" panose="02040503050406030204" pitchFamily="18" charset="0"/>
              </a:rPr>
              <a:t>Minulla on kaksi siskoa.</a:t>
            </a:r>
          </a:p>
          <a:p>
            <a:pPr lvl="1" eaLnBrk="1" hangingPunct="1"/>
            <a:r>
              <a:rPr lang="fi-FI" altLang="fi-FI" dirty="0">
                <a:latin typeface="Cambria" panose="02040503050406030204" pitchFamily="18" charset="0"/>
              </a:rPr>
              <a:t>Tein eilen kaikki läksyt.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Esittäkää väitteenne vuorotellen muulle ryhmälle.</a:t>
            </a:r>
          </a:p>
          <a:p>
            <a:pPr eaLnBrk="1" hangingPunct="1"/>
            <a:r>
              <a:rPr lang="fi-FI" altLang="fi-FI" sz="2400" dirty="0">
                <a:latin typeface="Cambria" panose="02040503050406030204" pitchFamily="18" charset="0"/>
              </a:rPr>
              <a:t>Muut yrittävät arvata, mikä väitteistä ei pidä paikkaansa.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51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47B70C5D-FB2B-4890-B2EF-C508ED33A38D}" type="slidenum">
              <a:rPr lang="fi-FI" altLang="fi-FI">
                <a:latin typeface="Calibri" panose="020F0502020204030204" pitchFamily="34" charset="0"/>
              </a:rPr>
              <a:pPr algn="l" eaLnBrk="1" hangingPunct="1"/>
              <a:t>33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69988" y="159180"/>
            <a:ext cx="6719501" cy="1092971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Jatka lausetta nopan silmäluvun osoittamalla tavalla: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88756" y="1545538"/>
            <a:ext cx="678540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1. Iltaisin mieluiten…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2. Rakastan…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3. Haaveilen…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4. Pelkään…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5. Inhoan…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6. Arvostan…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34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19836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69988" y="159180"/>
            <a:ext cx="6719501" cy="1092971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B74378"/>
                </a:solidFill>
                <a:latin typeface="Cambria" panose="02040503050406030204" pitchFamily="18" charset="0"/>
              </a:rPr>
              <a:t>Jatka lausetta nopan silmäluvun osoittamalla tavalla: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88756" y="1545538"/>
            <a:ext cx="678540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1. Aion… 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2. Pidän…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3. En pidä…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4. Jos olisin…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5. En koskaan…</a:t>
            </a:r>
          </a:p>
          <a:p>
            <a:pPr marL="0" indent="0" fontAlgn="base">
              <a:buNone/>
            </a:pPr>
            <a:r>
              <a:rPr lang="fi-FI" sz="2400" dirty="0">
                <a:latin typeface="Cambria" panose="02040503050406030204" pitchFamily="18" charset="0"/>
              </a:rPr>
              <a:t>6. Kesäisin…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35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3743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7038" y="142706"/>
            <a:ext cx="6562982" cy="85407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Millainen olen?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2064" y="1405496"/>
            <a:ext cx="7543285" cy="4351338"/>
          </a:xfrm>
        </p:spPr>
        <p:txBody>
          <a:bodyPr>
            <a:normAutofit/>
          </a:bodyPr>
          <a:lstStyle/>
          <a:p>
            <a:r>
              <a:rPr lang="fi-FI" sz="2400" dirty="0" smtClean="0">
                <a:latin typeface="Cambria" panose="02040503050406030204" pitchFamily="18" charset="0"/>
              </a:rPr>
              <a:t>Kirjoita oma nimesi muistiinpanoihin </a:t>
            </a:r>
            <a:r>
              <a:rPr lang="fi-FI" sz="2400" dirty="0">
                <a:latin typeface="Cambria" panose="02040503050406030204" pitchFamily="18" charset="0"/>
              </a:rPr>
              <a:t>pystysuunnassa. </a:t>
            </a:r>
            <a:r>
              <a:rPr lang="fi-FI" sz="2400" dirty="0" smtClean="0">
                <a:latin typeface="Cambria" panose="02040503050406030204" pitchFamily="18" charset="0"/>
              </a:rPr>
              <a:t>Johda jokaisesta </a:t>
            </a:r>
            <a:r>
              <a:rPr lang="fi-FI" sz="2400" dirty="0">
                <a:latin typeface="Cambria" panose="02040503050406030204" pitchFamily="18" charset="0"/>
              </a:rPr>
              <a:t>kirjaimesta </a:t>
            </a:r>
            <a:r>
              <a:rPr lang="fi-FI" sz="2400" dirty="0" smtClean="0">
                <a:latin typeface="Cambria" panose="02040503050406030204" pitchFamily="18" charset="0"/>
              </a:rPr>
              <a:t>yksi itseesi </a:t>
            </a:r>
            <a:r>
              <a:rPr lang="fi-FI" sz="2400" dirty="0">
                <a:latin typeface="Cambria" panose="02040503050406030204" pitchFamily="18" charset="0"/>
              </a:rPr>
              <a:t>liittyvä myönteinen ominaisuus tai itseä kuvaava lause. Esimerkiksi:</a:t>
            </a:r>
          </a:p>
          <a:p>
            <a:pPr marL="457200" lvl="1" indent="0">
              <a:buNone/>
            </a:pPr>
            <a:r>
              <a:rPr lang="fi-FI" dirty="0">
                <a:latin typeface="Cambria" panose="02040503050406030204" pitchFamily="18" charset="0"/>
              </a:rPr>
              <a:t>Olen: </a:t>
            </a:r>
          </a:p>
          <a:p>
            <a:pPr marL="457200" lvl="1" indent="0">
              <a:buNone/>
            </a:pPr>
            <a:r>
              <a:rPr lang="fi-FI" dirty="0" smtClean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fi-FI" dirty="0" smtClean="0">
                <a:latin typeface="Cambria" panose="02040503050406030204" pitchFamily="18" charset="0"/>
              </a:rPr>
              <a:t>ehokas</a:t>
            </a:r>
            <a:endParaRPr lang="fi-FI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r>
              <a:rPr lang="fi-FI" dirty="0">
                <a:latin typeface="Cambria" panose="02040503050406030204" pitchFamily="18" charset="0"/>
              </a:rPr>
              <a:t>nnostuva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r>
              <a:rPr lang="fi-FI" dirty="0">
                <a:latin typeface="Cambria" panose="02040503050406030204" pitchFamily="18" charset="0"/>
              </a:rPr>
              <a:t>hastuttava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  <a:latin typeface="Cambria" panose="02040503050406030204" pitchFamily="18" charset="0"/>
              </a:rPr>
              <a:t>N</a:t>
            </a:r>
            <a:r>
              <a:rPr lang="fi-FI" dirty="0">
                <a:latin typeface="Cambria" panose="02040503050406030204" pitchFamily="18" charset="0"/>
              </a:rPr>
              <a:t>ainen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  <a:latin typeface="Cambria" panose="02040503050406030204" pitchFamily="18" charset="0"/>
              </a:rPr>
              <a:t>A</a:t>
            </a:r>
            <a:r>
              <a:rPr lang="fi-FI" dirty="0">
                <a:latin typeface="Cambria" panose="02040503050406030204" pitchFamily="18" charset="0"/>
              </a:rPr>
              <a:t>jatteleva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3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36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1719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30493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864" y="6430492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8D6226C-5AF2-487F-8CAD-6C80983096C3}" type="slidenum">
              <a:rPr lang="fi-FI" altLang="fi-FI">
                <a:latin typeface="Calibri" panose="020F0502020204030204" pitchFamily="34" charset="0"/>
              </a:rPr>
              <a:pPr algn="l" eaLnBrk="1" hangingPunct="1"/>
              <a:t>37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4196721" cy="57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1820562" y="225083"/>
            <a:ext cx="6694788" cy="70579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Tehtävä: Kuka kukin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9155" y="1397257"/>
            <a:ext cx="7263199" cy="435133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i-FI" sz="2600" dirty="0">
                <a:latin typeface="Cambria" panose="02040503050406030204" pitchFamily="18" charset="0"/>
              </a:rPr>
              <a:t>Kirjoita paperilapulle kolme vihjettä, jotka kuvaavat sinua.</a:t>
            </a:r>
          </a:p>
          <a:p>
            <a:pPr>
              <a:defRPr/>
            </a:pPr>
            <a:r>
              <a:rPr lang="fi-FI" sz="2600" dirty="0">
                <a:latin typeface="Cambria" panose="02040503050406030204" pitchFamily="18" charset="0"/>
              </a:rPr>
              <a:t>Vihjeet voivat liittyä ulkoiseen olemukseen (esimerkiksi vaatteet, hiusten pituus, silmien väri) tai luonteenpiirteisiin. Ne voivat myös liittyä asioihin, joista pitää tai ei pidä (esim. ”Pidän vohveleista”).</a:t>
            </a:r>
          </a:p>
          <a:p>
            <a:pPr>
              <a:defRPr/>
            </a:pPr>
            <a:r>
              <a:rPr lang="fi-FI" sz="2600" dirty="0">
                <a:latin typeface="Cambria" panose="02040503050406030204" pitchFamily="18" charset="0"/>
              </a:rPr>
              <a:t>Vihjeet etenevät vaikeista helppoihin: </a:t>
            </a:r>
          </a:p>
          <a:p>
            <a:pPr lvl="1">
              <a:defRPr/>
            </a:pPr>
            <a:r>
              <a:rPr lang="fi-FI" sz="2600" dirty="0">
                <a:latin typeface="Cambria" panose="02040503050406030204" pitchFamily="18" charset="0"/>
              </a:rPr>
              <a:t>kolmen pisteen vihje </a:t>
            </a:r>
          </a:p>
          <a:p>
            <a:pPr lvl="1">
              <a:defRPr/>
            </a:pPr>
            <a:r>
              <a:rPr lang="fi-FI" sz="2600" dirty="0">
                <a:latin typeface="Cambria" panose="02040503050406030204" pitchFamily="18" charset="0"/>
              </a:rPr>
              <a:t>kahden pisteen vihje  </a:t>
            </a:r>
          </a:p>
          <a:p>
            <a:pPr lvl="1">
              <a:defRPr/>
            </a:pPr>
            <a:r>
              <a:rPr lang="fi-FI" sz="2600" dirty="0">
                <a:latin typeface="Cambria" panose="02040503050406030204" pitchFamily="18" charset="0"/>
              </a:rPr>
              <a:t>yhden pisteen vihje</a:t>
            </a:r>
          </a:p>
          <a:p>
            <a:pPr>
              <a:defRPr/>
            </a:pPr>
            <a:r>
              <a:rPr lang="fi-FI" sz="2600" dirty="0">
                <a:latin typeface="Cambria" panose="02040503050406030204" pitchFamily="18" charset="0"/>
              </a:rPr>
              <a:t>Vihjeet saavat olla vain myönteisiä.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81449" y="6417283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387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8029CD3C-EECD-48AC-9A40-B675EBF83D47}" type="slidenum">
              <a:rPr lang="fi-FI" altLang="fi-FI">
                <a:latin typeface="Calibri" panose="020F0502020204030204" pitchFamily="34" charset="0"/>
              </a:rPr>
              <a:pPr algn="l" eaLnBrk="1" hangingPunct="1"/>
              <a:t>4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54660" y="167418"/>
            <a:ext cx="6310184" cy="132556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Onnistunut </a:t>
            </a:r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kokemus antaa varmuutta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3384" y="1825625"/>
            <a:ext cx="70819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>
                <a:latin typeface="Cambria" panose="02040503050406030204" pitchFamily="18" charset="0"/>
              </a:rPr>
              <a:t>Lukekaa </a:t>
            </a:r>
            <a:r>
              <a:rPr lang="fi-FI" sz="2400" i="1" dirty="0">
                <a:latin typeface="Cambria" panose="02040503050406030204" pitchFamily="18" charset="0"/>
              </a:rPr>
              <a:t>Eliaksen </a:t>
            </a:r>
            <a:r>
              <a:rPr lang="fi-FI" sz="2400" i="1" dirty="0" smtClean="0">
                <a:latin typeface="Cambria" panose="02040503050406030204" pitchFamily="18" charset="0"/>
              </a:rPr>
              <a:t>tarina </a:t>
            </a:r>
            <a:r>
              <a:rPr lang="fi-FI" sz="2400" dirty="0" smtClean="0">
                <a:latin typeface="Cambria" panose="02040503050406030204" pitchFamily="18" charset="0"/>
              </a:rPr>
              <a:t>(s. 12) </a:t>
            </a:r>
            <a:r>
              <a:rPr lang="fi-FI" sz="2400" dirty="0">
                <a:latin typeface="Cambria" panose="02040503050406030204" pitchFamily="18" charset="0"/>
              </a:rPr>
              <a:t>ja </a:t>
            </a:r>
            <a:r>
              <a:rPr lang="fi-FI" sz="2400" dirty="0" smtClean="0">
                <a:latin typeface="Cambria" panose="02040503050406030204" pitchFamily="18" charset="0"/>
              </a:rPr>
              <a:t>vastatkaa </a:t>
            </a:r>
            <a:r>
              <a:rPr lang="fi-FI" sz="2400" dirty="0">
                <a:latin typeface="Cambria" panose="02040503050406030204" pitchFamily="18" charset="0"/>
              </a:rPr>
              <a:t>kysymyksiin.</a:t>
            </a:r>
          </a:p>
          <a:p>
            <a:pPr marL="0" indent="0">
              <a:buNone/>
            </a:pPr>
            <a:r>
              <a:rPr lang="fi-FI" sz="2400" dirty="0">
                <a:latin typeface="Cambria" panose="02040503050406030204" pitchFamily="18" charset="0"/>
              </a:rPr>
              <a:t>a. </a:t>
            </a:r>
            <a:r>
              <a:rPr lang="fi-FI" sz="2400" dirty="0" smtClean="0">
                <a:latin typeface="Cambria" panose="02040503050406030204" pitchFamily="18" charset="0"/>
              </a:rPr>
              <a:t>Arvioikaa, </a:t>
            </a:r>
            <a:r>
              <a:rPr lang="fi-FI" sz="2400" dirty="0">
                <a:latin typeface="Cambria" panose="02040503050406030204" pitchFamily="18" charset="0"/>
              </a:rPr>
              <a:t>mitkä tekijät tukivat Eliaksen itsetunnon kehittymistä työharjoittelun aikana.</a:t>
            </a:r>
          </a:p>
          <a:p>
            <a:pPr marL="0" indent="0">
              <a:buNone/>
            </a:pPr>
            <a:r>
              <a:rPr lang="fi-FI" sz="2400" dirty="0">
                <a:latin typeface="Cambria" panose="02040503050406030204" pitchFamily="18" charset="0"/>
              </a:rPr>
              <a:t>b. Mitä vastaavanlaisia itsetuntoa vahvistavia kokemuksia sinulla on ollut?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409">
            <a:off x="6878659" y="967755"/>
            <a:ext cx="1951396" cy="85829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387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5</a:t>
            </a:r>
            <a:endParaRPr lang="fi-FI" alt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2941" y="159180"/>
            <a:ext cx="6768928" cy="78817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Tehtävä oppikirjasta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91049" y="1586728"/>
            <a:ext cx="6343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>
                <a:latin typeface="Cambria" panose="02040503050406030204" pitchFamily="18" charset="0"/>
              </a:rPr>
              <a:t>3. Minä </a:t>
            </a:r>
            <a:r>
              <a:rPr lang="fi-FI" sz="2400" b="1" dirty="0">
                <a:latin typeface="Cambria" panose="02040503050406030204" pitchFamily="18" charset="0"/>
              </a:rPr>
              <a:t>numeroina</a:t>
            </a:r>
          </a:p>
          <a:p>
            <a:pPr marL="0" indent="0">
              <a:buNone/>
            </a:pPr>
            <a:r>
              <a:rPr lang="fi-FI" sz="2400" dirty="0">
                <a:latin typeface="Cambria" panose="02040503050406030204" pitchFamily="18" charset="0"/>
              </a:rPr>
              <a:t>Mieti 3–4 lukua, jotka tavalla tai toisella liittyvät sinuun. Esittele itsesi muulle ryhmälle niin, että kerrot numeron ja miten se liittyy sinuun.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387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6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42911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4788" y="216844"/>
            <a:ext cx="6645361" cy="78817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Käsite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4616" y="1347830"/>
            <a:ext cx="6719501" cy="4351338"/>
          </a:xfrm>
        </p:spPr>
        <p:txBody>
          <a:bodyPr/>
          <a:lstStyle/>
          <a:p>
            <a:r>
              <a:rPr lang="fi-FI" sz="2400" dirty="0">
                <a:latin typeface="Cambria" panose="02040503050406030204" pitchFamily="18" charset="0"/>
              </a:rPr>
              <a:t>Persoonallisuus</a:t>
            </a:r>
          </a:p>
          <a:p>
            <a:r>
              <a:rPr lang="fi-FI" sz="2400" dirty="0">
                <a:latin typeface="Cambria" panose="02040503050406030204" pitchFamily="18" charset="0"/>
              </a:rPr>
              <a:t>Temperamentti</a:t>
            </a:r>
          </a:p>
          <a:p>
            <a:r>
              <a:rPr lang="fi-FI" sz="2400" dirty="0">
                <a:latin typeface="Cambria" panose="02040503050406030204" pitchFamily="18" charset="0"/>
              </a:rPr>
              <a:t>Itsetunto </a:t>
            </a:r>
          </a:p>
          <a:p>
            <a:r>
              <a:rPr lang="fi-FI" sz="2400" dirty="0">
                <a:latin typeface="Cambria" panose="02040503050406030204" pitchFamily="18" charset="0"/>
              </a:rPr>
              <a:t>Minäkäsitys</a:t>
            </a:r>
          </a:p>
          <a:p>
            <a:r>
              <a:rPr lang="fi-FI" sz="2400" dirty="0">
                <a:latin typeface="Cambria" panose="02040503050406030204" pitchFamily="18" charset="0"/>
              </a:rPr>
              <a:t>Psyykkinen itsesäätely</a:t>
            </a:r>
          </a:p>
          <a:p>
            <a:r>
              <a:rPr lang="fi-FI" sz="2400" dirty="0">
                <a:latin typeface="Cambria" panose="02040503050406030204" pitchFamily="18" charset="0"/>
              </a:rPr>
              <a:t>Puolustusmekanismi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387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7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16008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2941" y="299223"/>
            <a:ext cx="6678312" cy="615177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B74378"/>
                </a:solidFill>
                <a:latin typeface="Cambria" panose="02040503050406030204" pitchFamily="18" charset="0"/>
              </a:rPr>
              <a:t>Käsitteen selitys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68627" y="1471398"/>
            <a:ext cx="7191632" cy="4351338"/>
          </a:xfrm>
        </p:spPr>
        <p:txBody>
          <a:bodyPr>
            <a:noAutofit/>
          </a:bodyPr>
          <a:lstStyle/>
          <a:p>
            <a:r>
              <a:rPr lang="fi-FI" sz="2000" dirty="0">
                <a:latin typeface="Cambria" panose="02040503050406030204" pitchFamily="18" charset="0"/>
              </a:rPr>
              <a:t>ihmisen koko olemus, johon kuuluvat muun muassa ominaisuudet, luonteenpiirteet, käyttäytyminen, arvostukset ja kiinnostuksen kohteet</a:t>
            </a:r>
          </a:p>
          <a:p>
            <a:r>
              <a:rPr lang="fi-FI" sz="2000" dirty="0">
                <a:latin typeface="Cambria" panose="02040503050406030204" pitchFamily="18" charset="0"/>
              </a:rPr>
              <a:t>ihmisen synnynnäinen tapa reagoida erilaisiin tilanteisiin esimerkiksi rauhallisesti tai äkkipikaisesti</a:t>
            </a:r>
          </a:p>
          <a:p>
            <a:r>
              <a:rPr lang="fi-FI" sz="2000" dirty="0">
                <a:latin typeface="Cambria" panose="02040503050406030204" pitchFamily="18" charset="0"/>
              </a:rPr>
              <a:t>ihmisen kyky arvostaa itseään ja suhtautua itseensä, syntyy lapsuudessa ja voi muuttua elämän varrella</a:t>
            </a:r>
          </a:p>
          <a:p>
            <a:r>
              <a:rPr lang="fi-FI" sz="2000" dirty="0">
                <a:latin typeface="Cambria" panose="02040503050406030204" pitchFamily="18" charset="0"/>
              </a:rPr>
              <a:t>ihmisen käsitys itsestään, omasta kehostaan, luonteenpiirteistä, kyvyistä, heikkouksista ja toiveista</a:t>
            </a:r>
          </a:p>
          <a:p>
            <a:r>
              <a:rPr lang="fi-FI" sz="2000" dirty="0">
                <a:latin typeface="Cambria" panose="02040503050406030204" pitchFamily="18" charset="0"/>
              </a:rPr>
              <a:t>keinot, joilla ihminen ohjaa toimintaansa säilyttääkseen sisäisen tasapainon</a:t>
            </a:r>
          </a:p>
          <a:p>
            <a:r>
              <a:rPr lang="fi-FI" sz="2000" dirty="0">
                <a:latin typeface="Cambria" panose="02040503050406030204" pitchFamily="18" charset="0"/>
              </a:rPr>
              <a:t>tiedostamaton keino, jolla ihminen ylläpitää ja puolustaa mielen hyvinvointia ristiriitatilanteessa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38730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i-FI" altLang="fi-FI" dirty="0" smtClean="0">
                <a:latin typeface="Calibri" panose="020F0502020204030204" pitchFamily="34" charset="0"/>
              </a:rPr>
              <a:t>8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225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</p:spTree>
    <p:extLst>
      <p:ext uri="{BB962C8B-B14F-4D97-AF65-F5344CB8AC3E}">
        <p14:creationId xmlns:p14="http://schemas.microsoft.com/office/powerpoint/2010/main" val="42508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1977081" y="225083"/>
            <a:ext cx="6604172" cy="73050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Ydinasiat</a:t>
            </a:r>
            <a:endParaRPr lang="fi-FI" altLang="fi-FI" sz="40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5631" y="1383957"/>
            <a:ext cx="7345577" cy="4876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Itsetunto on itsensä hyväksymistä ja arvostamista.</a:t>
            </a:r>
          </a:p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Itsensä pitää oppia tuntemaan ja hyväksymään puutteista huolimatta.</a:t>
            </a:r>
          </a:p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Omien vahvuuksien löytäminen lisää itseluottamusta. </a:t>
            </a:r>
          </a:p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Vastoinkäymisten kohtaaminen ja pettymysten sietäminen ovat tärkeitä taitoja. </a:t>
            </a:r>
          </a:p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Ihminen pyrkii säilyttämään sisäisen tasapainon myös ristiriitatilanteissa.</a:t>
            </a:r>
          </a:p>
          <a:p>
            <a:pPr>
              <a:defRPr/>
            </a:pPr>
            <a:r>
              <a:rPr lang="fi-FI" sz="2300" dirty="0">
                <a:latin typeface="Cambria" panose="02040503050406030204" pitchFamily="18" charset="0"/>
              </a:rPr>
              <a:t>Tasapainon säilyttämiskeinot voivat olla </a:t>
            </a:r>
          </a:p>
          <a:p>
            <a:pPr marL="685800" lvl="1" indent="-385763">
              <a:buFont typeface="+mj-lt"/>
              <a:buAutoNum type="alphaLcPeriod"/>
              <a:defRPr/>
            </a:pPr>
            <a:r>
              <a:rPr lang="fi-FI" sz="2000" dirty="0">
                <a:latin typeface="Cambria" panose="02040503050406030204" pitchFamily="18" charset="0"/>
              </a:rPr>
              <a:t>fyysisiä (esim. lenkkeily)</a:t>
            </a:r>
          </a:p>
          <a:p>
            <a:pPr marL="685800" lvl="1" indent="-385763">
              <a:buFont typeface="+mj-lt"/>
              <a:buAutoNum type="alphaLcPeriod"/>
              <a:defRPr/>
            </a:pPr>
            <a:r>
              <a:rPr lang="fi-FI" sz="2000" dirty="0">
                <a:latin typeface="Cambria" panose="02040503050406030204" pitchFamily="18" charset="0"/>
              </a:rPr>
              <a:t>psyykkisiä (esim. asioiden käsitteleminen kirjoittamalla) </a:t>
            </a:r>
          </a:p>
          <a:p>
            <a:pPr marL="685800" lvl="1" indent="-385763">
              <a:buFont typeface="+mj-lt"/>
              <a:buAutoNum type="alphaLcPeriod"/>
              <a:defRPr/>
            </a:pPr>
            <a:r>
              <a:rPr lang="fi-FI" sz="2000" dirty="0">
                <a:latin typeface="Cambria" panose="02040503050406030204" pitchFamily="18" charset="0"/>
              </a:rPr>
              <a:t>sosiaalisia (esim. toisten kanssa jutteleminen).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12474" y="6405777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 Tunne </a:t>
            </a:r>
            <a:r>
              <a:rPr lang="fi-FI" dirty="0"/>
              <a:t>itsesi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6931" y="6414017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6F64F21F-A1F9-4815-A274-F4B3A4FEABF7}" type="slidenum">
              <a:rPr lang="fi-FI" altLang="fi-FI">
                <a:latin typeface="Calibri" panose="020F0502020204030204" pitchFamily="34" charset="0"/>
              </a:rPr>
              <a:pPr algn="l" eaLnBrk="1" hangingPunct="1"/>
              <a:t>9</a:t>
            </a:fld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8" y="0"/>
            <a:ext cx="1744258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1525</Words>
  <Application>Microsoft Office PowerPoint</Application>
  <PresentationFormat>Näytössä katseltava diaesitys (4:3)</PresentationFormat>
  <Paragraphs>286</Paragraphs>
  <Slides>37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Times New Roman</vt:lpstr>
      <vt:lpstr>Office-teema</vt:lpstr>
      <vt:lpstr>1. Tunne itsesi</vt:lpstr>
      <vt:lpstr>Tavoitteet</vt:lpstr>
      <vt:lpstr>Pariporina</vt:lpstr>
      <vt:lpstr>Tehtävä: Kuka kukin on?</vt:lpstr>
      <vt:lpstr>Onnistunut kokemus antaa varmuutta</vt:lpstr>
      <vt:lpstr>Tehtävä oppikirjasta</vt:lpstr>
      <vt:lpstr>Käsite</vt:lpstr>
      <vt:lpstr>Käsitteen selitys</vt:lpstr>
      <vt:lpstr>Ydinasiat</vt:lpstr>
      <vt:lpstr>Ydinasiat</vt:lpstr>
      <vt:lpstr>Hyvä itsetunto</vt:lpstr>
      <vt:lpstr>Huono itsetunto</vt:lpstr>
      <vt:lpstr>Tehtävä</vt:lpstr>
      <vt:lpstr>Tehtävä</vt:lpstr>
      <vt:lpstr>Tehtävä</vt:lpstr>
      <vt:lpstr>Ulkonäkö ja itsetunto</vt:lpstr>
      <vt:lpstr>Miten voi lisätä tyytyväisyyttä omaan ulkonäköönsä?</vt:lpstr>
      <vt:lpstr>Miten voi lisätä tyytyväisyyttä omaan ulkonäköönsä?</vt:lpstr>
      <vt:lpstr>Tehtävä: Itsetunto ja ulkonäkö</vt:lpstr>
      <vt:lpstr>Katkelma Timo Parvelan nuortenromaanista Poika </vt:lpstr>
      <vt:lpstr>PowerPoint-esitys</vt:lpstr>
      <vt:lpstr>Tehtävä: Kehitä itsetuntoasi</vt:lpstr>
      <vt:lpstr>Tehtävä: Kehitä itsetuntoasi</vt:lpstr>
      <vt:lpstr>Tehtävä: Kehitä itsetuntoasi</vt:lpstr>
      <vt:lpstr>Tehtävä: Kehitä itsetuntoasi</vt:lpstr>
      <vt:lpstr>Tehtävä: Kehitä itsetuntoasi</vt:lpstr>
      <vt:lpstr>Tehtävä: Kehitä itsetuntoasi</vt:lpstr>
      <vt:lpstr>Minäkuvan nelikenttä</vt:lpstr>
      <vt:lpstr>Miten toimia ristiriitatilanteessa?</vt:lpstr>
      <vt:lpstr>Puolustusmekanismeja ristiriitatilanteissa</vt:lpstr>
      <vt:lpstr>Keinoja sisäisen tasapainon ylläpitämiseen</vt:lpstr>
      <vt:lpstr>Tehtävä: Yli pettymyksestä</vt:lpstr>
      <vt:lpstr> Tehtävä: Etsi virhe </vt:lpstr>
      <vt:lpstr>Jatka lausetta nopan silmäluvun osoittamalla tavalla:</vt:lpstr>
      <vt:lpstr>Jatka lausetta nopan silmäluvun osoittamalla tavalla:</vt:lpstr>
      <vt:lpstr>Millainen olen? 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Lehtinen</dc:creator>
  <cp:lastModifiedBy>Tölli Maria</cp:lastModifiedBy>
  <cp:revision>32</cp:revision>
  <dcterms:created xsi:type="dcterms:W3CDTF">2017-05-25T10:37:08Z</dcterms:created>
  <dcterms:modified xsi:type="dcterms:W3CDTF">2023-11-20T13:45:00Z</dcterms:modified>
</cp:coreProperties>
</file>