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fi-FI" smtClean="0"/>
              <a:t>Muokkaa perustyyl. napsautt.</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B61BEF0D-F0BB-DE4B-95CE-6DB70DBA9567}" type="datetimeFigureOut">
              <a:rPr lang="en-US" dirty="0"/>
              <a:pPr/>
              <a:t>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fi-FI" smtClean="0"/>
              <a:t>Muokkaa perustyyl. napsautt.</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B61BEF0D-F0BB-DE4B-95CE-6DB70DBA9567}" type="datetimeFigureOut">
              <a:rPr lang="en-US" dirty="0"/>
              <a:pPr/>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fi-FI" smtClean="0"/>
              <a:t>Muokkaa perustyyl. napsautt.</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smtClean="0"/>
              <a:t>Muokkaa tekstin perustyylejä napsauttamalla</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i-FI" smtClean="0"/>
              <a:t>Muokkaa tekstin perustyylejä napsauttamalla</a:t>
            </a:r>
          </a:p>
        </p:txBody>
      </p:sp>
      <p:sp>
        <p:nvSpPr>
          <p:cNvPr id="4" name="Date Placeholder 3"/>
          <p:cNvSpPr>
            <a:spLocks noGrp="1"/>
          </p:cNvSpPr>
          <p:nvPr>
            <p:ph type="dt" sz="half" idx="10"/>
          </p:nvPr>
        </p:nvSpPr>
        <p:spPr/>
        <p:txBody>
          <a:bodyPr/>
          <a:lstStyle/>
          <a:p>
            <a:fld id="{B61BEF0D-F0BB-DE4B-95CE-6DB70DBA9567}" type="datetimeFigureOut">
              <a:rPr lang="en-US" dirty="0"/>
              <a:pPr/>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fi-FI" smtClean="0"/>
              <a:t>Muokkaa perustyyl. napsautt.</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i-FI" smtClean="0"/>
              <a:t>Muokkaa tekstin perustyylejä napsauttamalla</a:t>
            </a:r>
          </a:p>
        </p:txBody>
      </p:sp>
      <p:sp>
        <p:nvSpPr>
          <p:cNvPr id="4" name="Date Placeholder 3"/>
          <p:cNvSpPr>
            <a:spLocks noGrp="1"/>
          </p:cNvSpPr>
          <p:nvPr>
            <p:ph type="dt" sz="half" idx="10"/>
          </p:nvPr>
        </p:nvSpPr>
        <p:spPr/>
        <p:txBody>
          <a:bodyPr/>
          <a:lstStyle/>
          <a:p>
            <a:fld id="{B61BEF0D-F0BB-DE4B-95CE-6DB70DBA9567}" type="datetimeFigureOut">
              <a:rPr lang="en-US" dirty="0"/>
              <a:pPr/>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fi-FI" smtClean="0"/>
              <a:t>Muokkaa perustyyl. napsautt.</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i-FI" smtClean="0"/>
              <a:t>Muokkaa tekstin perustyylejä napsauttamalla</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B61BEF0D-F0BB-DE4B-95CE-6DB70DBA9567}" type="datetimeFigureOut">
              <a:rPr lang="en-US" dirty="0"/>
              <a:pPr/>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fi-FI" smtClean="0"/>
              <a:t>Muokkaa perustyyl. napsautt.</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i-FI" smtClean="0"/>
              <a:t>Muokkaa tekstin perustyylejä napsauttamalla</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B61BEF0D-F0BB-DE4B-95CE-6DB70DBA9567}" type="datetimeFigureOut">
              <a:rPr lang="en-US" dirty="0"/>
              <a:pPr/>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nchor="ct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fi-FI" smtClean="0"/>
              <a:t>Muokkaa perustyyl. napsautt.</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B61BEF0D-F0BB-DE4B-95CE-6DB70DBA9567}" type="datetimeFigureOut">
              <a:rPr lang="en-US" dirty="0"/>
              <a:pPr/>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fi-FI" smtClean="0"/>
              <a:t>Muokkaa perustyyl. napsautt.</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B61BEF0D-F0BB-DE4B-95CE-6DB70DBA9567}" type="datetimeFigureOut">
              <a:rPr lang="en-US" dirty="0"/>
              <a:pPr/>
              <a:t>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fi-FI" smtClean="0"/>
              <a:t>Muokkaa perustyyl. napsautt.</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2/8/2023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2/8/2023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raamattu.f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kirkkojakaupunki.fi/-/-uskalla-elaa-ja-kuolla-vantaan-seurakunnat-ravayttaa-uskon-puheenaiheeksi-katukuvaan-ja-sosiaaliseen-mediaa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kirkkojakaupunki.f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seurakuntalainen.fi/uutiset/kristillisia-mediasisaltoja-tuottavan-twrn-paajohtaja-lauren-libby-meilla-on-iso-aani-jeesuksell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suviseurat.f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b="1" dirty="0"/>
              <a:t>6 Uskonnollinen media ja median käyttö uskonnoissa</a:t>
            </a:r>
            <a:br>
              <a:rPr lang="fi-FI" b="1" dirty="0"/>
            </a:br>
            <a:endParaRPr lang="fi-FI" dirty="0"/>
          </a:p>
        </p:txBody>
      </p:sp>
      <p:sp>
        <p:nvSpPr>
          <p:cNvPr id="3" name="Alaotsikko 2"/>
          <p:cNvSpPr>
            <a:spLocks noGrp="1"/>
          </p:cNvSpPr>
          <p:nvPr>
            <p:ph type="subTitle" idx="1"/>
          </p:nvPr>
        </p:nvSpPr>
        <p:spPr/>
        <p:txBody>
          <a:bodyPr/>
          <a:lstStyle/>
          <a:p>
            <a:endParaRPr lang="fi-FI" dirty="0"/>
          </a:p>
        </p:txBody>
      </p:sp>
    </p:spTree>
    <p:extLst>
      <p:ext uri="{BB962C8B-B14F-4D97-AF65-F5344CB8AC3E}">
        <p14:creationId xmlns:p14="http://schemas.microsoft.com/office/powerpoint/2010/main" val="623808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Raamattua ja hartautta verkossa ja </a:t>
            </a:r>
            <a:r>
              <a:rPr lang="fi-FI" b="1" dirty="0" smtClean="0"/>
              <a:t>mobiililaitteissa</a:t>
            </a:r>
            <a:r>
              <a:rPr lang="fi-FI" b="1" dirty="0"/>
              <a:t/>
            </a:r>
            <a:br>
              <a:rPr lang="fi-FI" b="1" dirty="0"/>
            </a:br>
            <a:endParaRPr lang="fi-FI" dirty="0"/>
          </a:p>
        </p:txBody>
      </p:sp>
      <p:sp>
        <p:nvSpPr>
          <p:cNvPr id="3" name="Sisällön paikkamerkki 2"/>
          <p:cNvSpPr>
            <a:spLocks noGrp="1"/>
          </p:cNvSpPr>
          <p:nvPr>
            <p:ph idx="1"/>
          </p:nvPr>
        </p:nvSpPr>
        <p:spPr/>
        <p:txBody>
          <a:bodyPr>
            <a:normAutofit lnSpcReduction="10000"/>
          </a:bodyPr>
          <a:lstStyle/>
          <a:p>
            <a:r>
              <a:rPr lang="fi-FI" dirty="0"/>
              <a:t>Mobiililaitteita on alettu hyödyntää kehittämällä raamatunluku-, rukous- ja hartaussovelluksia. Sovelluskaupoissa on tarjolla monia erilaisia sovelluksia. Suomen Pipliaseura on julkaissut </a:t>
            </a:r>
            <a:r>
              <a:rPr lang="fi-FI" dirty="0">
                <a:hlinkClick r:id="rId2"/>
              </a:rPr>
              <a:t>Raamattu.fi-sivun</a:t>
            </a:r>
            <a:r>
              <a:rPr lang="fi-FI" dirty="0"/>
              <a:t> ja Piplia-sovelluksen. Niissä on raamatunkäännöksiä suomeksi sekä muutamilla muilla </a:t>
            </a:r>
            <a:r>
              <a:rPr lang="fi-FI" dirty="0" err="1"/>
              <a:t>kieleillä</a:t>
            </a:r>
            <a:r>
              <a:rPr lang="fi-FI" dirty="0"/>
              <a:t>. Mukana on myös lokakuussa 2020 julkaistu Uuden testamentin suomennos, jonka voi ladata mobiililaitteeseen ja jota voi kuunnella luettuna. Sovelluksessa on paljon taustamateriaalia tekstien ymmärtämistä varten. Suomennos ei ole luterilaisessa kirkossa virallisesti käytössä ja se poikkeaa monessa kohdassa Kirkkoraamatusta, koska kääntäjät ovat pyrkineet löytämään nykysuomalaisille ymmärrettäviä sanamuotoja ja samalla säilyttämään alkutekstin tyylin.</a:t>
            </a:r>
          </a:p>
        </p:txBody>
      </p:sp>
    </p:spTree>
    <p:extLst>
      <p:ext uri="{BB962C8B-B14F-4D97-AF65-F5344CB8AC3E}">
        <p14:creationId xmlns:p14="http://schemas.microsoft.com/office/powerpoint/2010/main" val="3806662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Kirkkojen mainoksia mediassa</a:t>
            </a:r>
            <a:br>
              <a:rPr lang="fi-FI" b="1" dirty="0"/>
            </a:br>
            <a:endParaRPr lang="fi-FI" dirty="0"/>
          </a:p>
        </p:txBody>
      </p:sp>
      <p:sp>
        <p:nvSpPr>
          <p:cNvPr id="3" name="Sisällön paikkamerkki 2"/>
          <p:cNvSpPr>
            <a:spLocks noGrp="1"/>
          </p:cNvSpPr>
          <p:nvPr>
            <p:ph idx="1"/>
          </p:nvPr>
        </p:nvSpPr>
        <p:spPr/>
        <p:txBody>
          <a:bodyPr/>
          <a:lstStyle/>
          <a:p>
            <a:r>
              <a:rPr lang="fi-FI" dirty="0"/>
              <a:t>Uskonnoissa mainostamiseen ei ole panostettu samassa määrin kuin kaupallisessa mainonnassa. Auttamiseen ja lahjoittamiseen herätteleviä kampanjoita ja mainontaa tuotetaan julkisuuteen. Kesällä mainostetaan tiekirkkoja ja isoja kristillisiä festivaaleja tai kesätapahtumia. Kirkoissa tiedostetaan, että kirkon jäsenille suunnattua toiminnan mainostamista ja yleensäkin viestintää on tarpeen kehittää. Kirkko ei haluaisi kuitenkaan tukea kulutusyhteiskunnan arvoja.</a:t>
            </a:r>
          </a:p>
        </p:txBody>
      </p:sp>
    </p:spTree>
    <p:extLst>
      <p:ext uri="{BB962C8B-B14F-4D97-AF65-F5344CB8AC3E}">
        <p14:creationId xmlns:p14="http://schemas.microsoft.com/office/powerpoint/2010/main" val="823140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Kristillisiä mediakampanjoita</a:t>
            </a:r>
            <a:br>
              <a:rPr lang="fi-FI" b="1" dirty="0"/>
            </a:br>
            <a:endParaRPr lang="fi-FI" dirty="0"/>
          </a:p>
        </p:txBody>
      </p:sp>
      <p:sp>
        <p:nvSpPr>
          <p:cNvPr id="3" name="Sisällön paikkamerkki 2"/>
          <p:cNvSpPr>
            <a:spLocks noGrp="1"/>
          </p:cNvSpPr>
          <p:nvPr>
            <p:ph idx="1"/>
          </p:nvPr>
        </p:nvSpPr>
        <p:spPr/>
        <p:txBody>
          <a:bodyPr/>
          <a:lstStyle/>
          <a:p>
            <a:r>
              <a:rPr lang="fi-FI" dirty="0"/>
              <a:t>Toisinaan kristilliset järjestöt ja seurakunnat yhdistävät voimansa ja järjestävät kampanjoita uusien jäsenien tavoittamiseksi hyödyntämällä monipuolisesti eri viestintäkanavia. Esimerkki tällaisesta kampanjasta on Mahdollisuus muutokseen, joka viestitti ulkomainoksilla ja netissä. Ensi silmäyksellä ei käynyt edes ilmi, että kyse oli kristillisestä kampanjasta. Nettisivustolla myönteisen elämänmuutoksen kokeneet ihmiset kertoivat tarinansa. Pääsiäisen aikaan 2019 Vantaan </a:t>
            </a:r>
            <a:r>
              <a:rPr lang="fi-FI" dirty="0" err="1"/>
              <a:t>evankelis</a:t>
            </a:r>
            <a:r>
              <a:rPr lang="fi-FI" dirty="0"/>
              <a:t>-luterilaiset seurakunnat julkaisivat laajan ulkomainos- ja mediakampanjan, jossa </a:t>
            </a:r>
            <a:r>
              <a:rPr lang="fi-FI" dirty="0" err="1"/>
              <a:t>mainoslaiseina</a:t>
            </a:r>
            <a:r>
              <a:rPr lang="fi-FI" dirty="0"/>
              <a:t> oli esimerkiksi seuraavia: "Usko tai älä. Jumala uskoo sinuun." ja "Uskalla elää. Ja kuolla." "Sielun latauspiste" (</a:t>
            </a:r>
            <a:r>
              <a:rPr lang="fi-FI" dirty="0">
                <a:hlinkClick r:id="rId2"/>
              </a:rPr>
              <a:t>kirkkojakaupunki.fi</a:t>
            </a:r>
            <a:r>
              <a:rPr lang="fi-FI" dirty="0"/>
              <a:t>, 15.4.2019).</a:t>
            </a:r>
          </a:p>
        </p:txBody>
      </p:sp>
    </p:spTree>
    <p:extLst>
      <p:ext uri="{BB962C8B-B14F-4D97-AF65-F5344CB8AC3E}">
        <p14:creationId xmlns:p14="http://schemas.microsoft.com/office/powerpoint/2010/main" val="1649630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Keskustelu kirkosta median käyttäjänä</a:t>
            </a:r>
            <a:br>
              <a:rPr lang="fi-FI" b="1" dirty="0"/>
            </a:br>
            <a:endParaRPr lang="fi-FI" dirty="0"/>
          </a:p>
        </p:txBody>
      </p:sp>
      <p:sp>
        <p:nvSpPr>
          <p:cNvPr id="3" name="Sisällön paikkamerkki 2"/>
          <p:cNvSpPr>
            <a:spLocks noGrp="1"/>
          </p:cNvSpPr>
          <p:nvPr>
            <p:ph idx="1"/>
          </p:nvPr>
        </p:nvSpPr>
        <p:spPr/>
        <p:txBody>
          <a:bodyPr>
            <a:normAutofit fontScale="85000" lnSpcReduction="10000"/>
          </a:bodyPr>
          <a:lstStyle/>
          <a:p>
            <a:r>
              <a:rPr lang="fi-FI" dirty="0"/>
              <a:t>Toisinaan julkisuuteen nousee keskustelu siitä, onko kirkollisten tai muiden uskonnollisten medioiden harjoitettava journalismia vai toimittava asiakasmedian tavoin. Journalismin tulee olla vapaata ja tarvittaessa kriittistä. Asiakasmediassa taas ei yleensä esitetä kriittisiä näkökulmia omistajasta, vaan se toimii markkinoinnin välineenä.</a:t>
            </a:r>
          </a:p>
          <a:p>
            <a:r>
              <a:rPr lang="fi-FI" dirty="0"/>
              <a:t>Jotkut ovat arvostelleet kristillisen median toimittajien kuulumista Journalistiliittoon, koska he ovat uskonnollisesti sitoutuneen työnantajan palveluksessa. Sillä perusteella he eivät olisi "oikeita journalisteja". Toisaalta kirkkojen sisältä kuuluu ääniä, joiden mukaan "omaa pesää ei saa liata", eli epäkohtia ei pitäisi kaivella esiin ja julkaista. Median tehtäväksi nähdään silloin uskon ja kirkon puolustaminen sekulaarissa ympäristössä. Kuitenkin kristillisistä medioista monilla, esimerkiksi </a:t>
            </a:r>
            <a:r>
              <a:rPr lang="fi-FI" i="1" dirty="0"/>
              <a:t>Kotimaa</a:t>
            </a:r>
            <a:r>
              <a:rPr lang="fi-FI" dirty="0"/>
              <a:t>- ja </a:t>
            </a:r>
            <a:r>
              <a:rPr lang="fi-FI" i="1" dirty="0"/>
              <a:t>Kirkko ja kaupunki</a:t>
            </a:r>
            <a:r>
              <a:rPr lang="fi-FI" dirty="0"/>
              <a:t> -lehdillä, on journalistisia tavoitteita. </a:t>
            </a:r>
            <a:r>
              <a:rPr lang="fi-FI"/>
              <a:t>Ne täyttävät aukon suomalaisessa uskontojournalismissa, jonka laadussa monissa medioissa on parantamisen varaa.</a:t>
            </a:r>
          </a:p>
          <a:p>
            <a:endParaRPr lang="fi-FI"/>
          </a:p>
        </p:txBody>
      </p:sp>
    </p:spTree>
    <p:extLst>
      <p:ext uri="{BB962C8B-B14F-4D97-AF65-F5344CB8AC3E}">
        <p14:creationId xmlns:p14="http://schemas.microsoft.com/office/powerpoint/2010/main" val="984219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Uskonnot käyttävät mediaa omiin tarkoituksiinsa</a:t>
            </a:r>
          </a:p>
        </p:txBody>
      </p:sp>
      <p:sp>
        <p:nvSpPr>
          <p:cNvPr id="3" name="Sisällön paikkamerkki 2"/>
          <p:cNvSpPr>
            <a:spLocks noGrp="1"/>
          </p:cNvSpPr>
          <p:nvPr>
            <p:ph idx="1"/>
          </p:nvPr>
        </p:nvSpPr>
        <p:spPr/>
        <p:txBody>
          <a:bodyPr/>
          <a:lstStyle/>
          <a:p>
            <a:r>
              <a:rPr lang="fi-FI" dirty="0"/>
              <a:t>Uskonnot eivät ole pelkästään median kohteita vaan myös toimijoita mediassa. Uskontojen ensimmäinen "media" on ollut suullinen kertomusperinne, mutta kirjoitustaidon kehittyessä ja levitessä kirjoitetun tekstin merkitys kasvoi. Suulliset kertomukset koottiin teksteiksi ja pyhiksi kirjakokoelmiksi. Kun media monipuolistui, sanomalehdet, aikakauslehdet ja myöhemmin äänitteet, radio ja televisio levittivät informaatiota laajalle yleisölle. Varsinkin ne uskonnot, jotka tekevät lähetystyötä, käyttävät mediaa monipuolisesti hyväkseen.</a:t>
            </a:r>
          </a:p>
        </p:txBody>
      </p:sp>
    </p:spTree>
    <p:extLst>
      <p:ext uri="{BB962C8B-B14F-4D97-AF65-F5344CB8AC3E}">
        <p14:creationId xmlns:p14="http://schemas.microsoft.com/office/powerpoint/2010/main" val="420918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Uskonnollinen media on kansainvälinen ilmiö</a:t>
            </a:r>
            <a:br>
              <a:rPr lang="fi-FI" b="1" dirty="0"/>
            </a:br>
            <a:endParaRPr lang="fi-FI" dirty="0"/>
          </a:p>
        </p:txBody>
      </p:sp>
      <p:sp>
        <p:nvSpPr>
          <p:cNvPr id="3" name="Sisällön paikkamerkki 2"/>
          <p:cNvSpPr>
            <a:spLocks noGrp="1"/>
          </p:cNvSpPr>
          <p:nvPr>
            <p:ph idx="1"/>
          </p:nvPr>
        </p:nvSpPr>
        <p:spPr/>
        <p:txBody>
          <a:bodyPr/>
          <a:lstStyle/>
          <a:p>
            <a:r>
              <a:rPr lang="fi-FI" dirty="0"/>
              <a:t>Uskonnolliset yhteisöt ovat käyttäneet tiedottamiseen sekulaareja medioita mutta myös perustaneet omia tiedotusvälineitään. Lehti-ilmoitukset toiminnasta, erilaisten kampanjoitten mainokset ja hartausohjelmat ovat jo vuosikymmeniä olleet vakiintuneita mediasisältöjä eri uskonnoissa. Pyhien kirjojen sisältöä ja uskontojen myyttejä on esitetty kuvallisessa ja elokuvallisessa muodossa, kuten esimerkiksi Intiassa kansalliseepos </a:t>
            </a:r>
            <a:r>
              <a:rPr lang="fi-FI" i="1" dirty="0" err="1"/>
              <a:t>Ramayanan</a:t>
            </a:r>
            <a:r>
              <a:rPr lang="fi-FI" i="1" dirty="0"/>
              <a:t> </a:t>
            </a:r>
            <a:r>
              <a:rPr lang="fi-FI" dirty="0"/>
              <a:t>tarinoita.</a:t>
            </a:r>
          </a:p>
        </p:txBody>
      </p:sp>
    </p:spTree>
    <p:extLst>
      <p:ext uri="{BB962C8B-B14F-4D97-AF65-F5344CB8AC3E}">
        <p14:creationId xmlns:p14="http://schemas.microsoft.com/office/powerpoint/2010/main" val="1393948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6.1 Kirkot median käyttäjinä</a:t>
            </a:r>
            <a:br>
              <a:rPr lang="fi-FI" b="1" dirty="0"/>
            </a:br>
            <a:endParaRPr lang="fi-FI" dirty="0"/>
          </a:p>
        </p:txBody>
      </p:sp>
      <p:sp>
        <p:nvSpPr>
          <p:cNvPr id="3" name="Sisällön paikkamerkki 2"/>
          <p:cNvSpPr>
            <a:spLocks noGrp="1"/>
          </p:cNvSpPr>
          <p:nvPr>
            <p:ph idx="1"/>
          </p:nvPr>
        </p:nvSpPr>
        <p:spPr/>
        <p:txBody>
          <a:bodyPr/>
          <a:lstStyle/>
          <a:p>
            <a:r>
              <a:rPr lang="fi-FI" b="1" dirty="0"/>
              <a:t>Kirkon julistus on tarkoitettu joukoille</a:t>
            </a:r>
          </a:p>
          <a:p>
            <a:r>
              <a:rPr lang="fi-FI" dirty="0"/>
              <a:t>Kristillinen viestintä on alusta pitäen ollut joukkoviestintää eli suunnattu isoille massoille. Sitä mukaa, kun mediakanavat ovat kehittyneet, myös kirkot ja seurakunnat ovat ottaneet niitä käyttöönsä. Viestintä on palvellut seurakuntien aktiivisia jäseniä heidän hartauselämässään ja toiminut kristillisen sanoman levittämisessä kristittyjen piirin ulkopuolelle.</a:t>
            </a:r>
          </a:p>
          <a:p>
            <a:endParaRPr lang="fi-FI" dirty="0"/>
          </a:p>
        </p:txBody>
      </p:sp>
    </p:spTree>
    <p:extLst>
      <p:ext uri="{BB962C8B-B14F-4D97-AF65-F5344CB8AC3E}">
        <p14:creationId xmlns:p14="http://schemas.microsoft.com/office/powerpoint/2010/main" val="3449929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Kirkot ja kristilliset yhteisöt printti- ja verkkolehdissä</a:t>
            </a:r>
            <a:br>
              <a:rPr lang="fi-FI" b="1" dirty="0"/>
            </a:br>
            <a:endParaRPr lang="fi-FI" dirty="0"/>
          </a:p>
        </p:txBody>
      </p:sp>
      <p:sp>
        <p:nvSpPr>
          <p:cNvPr id="3" name="Sisällön paikkamerkki 2"/>
          <p:cNvSpPr>
            <a:spLocks noGrp="1"/>
          </p:cNvSpPr>
          <p:nvPr>
            <p:ph idx="1"/>
          </p:nvPr>
        </p:nvSpPr>
        <p:spPr/>
        <p:txBody>
          <a:bodyPr>
            <a:normAutofit fontScale="85000" lnSpcReduction="10000"/>
          </a:bodyPr>
          <a:lstStyle/>
          <a:p>
            <a:r>
              <a:rPr lang="fi-FI" dirty="0"/>
              <a:t>800-luvun kuluessa Suomessa alkoi ilmestyä monia sanoma- ja aikakauslehtiä. Suuri osa tuon ajan aikakauslehdistä oli kristillisiä, ja monet niistä ovat jatkaneet ilmestymistään pitkään. Niillä on ollut sitoutuneita lukijoita esimerkiksi herätysliikkeiden piirissä. Vanhin Suomessa edelleen ilmestyvä aikakauslehti on Suomen lähetysseuran julkaisema </a:t>
            </a:r>
            <a:r>
              <a:rPr lang="fi-FI" i="1" dirty="0"/>
              <a:t>Suomen Lähetyssanomat</a:t>
            </a:r>
            <a:r>
              <a:rPr lang="fi-FI" dirty="0"/>
              <a:t>, joka perustettiin vuonna 1859. Myös sanomalehdissä ilmestyi pitkälle 1900-luvulle runsaasti </a:t>
            </a:r>
            <a:r>
              <a:rPr lang="fi-FI" i="1" dirty="0" err="1"/>
              <a:t>kristillis</a:t>
            </a:r>
            <a:r>
              <a:rPr lang="fi-FI" i="1" dirty="0"/>
              <a:t>-siveellistä</a:t>
            </a:r>
            <a:r>
              <a:rPr lang="fi-FI" dirty="0"/>
              <a:t> sisältöä, koska kirkon asema yhteiskunnassa oli vahva.</a:t>
            </a:r>
          </a:p>
          <a:p>
            <a:r>
              <a:rPr lang="fi-FI" dirty="0"/>
              <a:t>Vuonna 1905 perustettiin sanoma- ja aikakauslehden välimaastossa oleva </a:t>
            </a:r>
            <a:r>
              <a:rPr lang="fi-FI" i="1" dirty="0"/>
              <a:t>Kotimaa</a:t>
            </a:r>
            <a:r>
              <a:rPr lang="fi-FI" dirty="0"/>
              <a:t>-lehti, joka ilmestyy edelleen. Sillä on kaikille avoin verkkomedia </a:t>
            </a:r>
            <a:r>
              <a:rPr lang="fi-FI" i="1" dirty="0"/>
              <a:t>Kotimaa24 </a:t>
            </a:r>
            <a:r>
              <a:rPr lang="fi-FI" dirty="0"/>
              <a:t>sekä tilaajille tarkoitettu </a:t>
            </a:r>
            <a:r>
              <a:rPr lang="fi-FI" i="1" dirty="0" err="1"/>
              <a:t>KotimaaPro</a:t>
            </a:r>
            <a:r>
              <a:rPr lang="fi-FI" dirty="0"/>
              <a:t>. </a:t>
            </a:r>
            <a:r>
              <a:rPr lang="fi-FI" i="1" dirty="0"/>
              <a:t>Kotimaa</a:t>
            </a:r>
            <a:r>
              <a:rPr lang="fi-FI" dirty="0"/>
              <a:t> on ainoa valtakunnallinen kirkollinen lehti, joka ei ole sitoutunut mihinkään herätysliikkeeseen tai yksittäiseen järjestöön. Oman luonnehdintansa mukaan se "kertoo monipuolisesti ja rakentavan kriittisesti kirkon asioista sekä keskustelunaiheista yhteiskuntaa ja globaalia näkökulmaa unohtamatta".</a:t>
            </a:r>
          </a:p>
          <a:p>
            <a:endParaRPr lang="fi-FI" dirty="0"/>
          </a:p>
        </p:txBody>
      </p:sp>
    </p:spTree>
    <p:extLst>
      <p:ext uri="{BB962C8B-B14F-4D97-AF65-F5344CB8AC3E}">
        <p14:creationId xmlns:p14="http://schemas.microsoft.com/office/powerpoint/2010/main" val="3596402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Seurakunnilla ja yhteisöillä on omia lehtiä ja tiedotteita</a:t>
            </a:r>
            <a:br>
              <a:rPr lang="fi-FI" b="1" dirty="0"/>
            </a:br>
            <a:endParaRPr lang="fi-FI" dirty="0"/>
          </a:p>
        </p:txBody>
      </p:sp>
      <p:sp>
        <p:nvSpPr>
          <p:cNvPr id="3" name="Sisällön paikkamerkki 2"/>
          <p:cNvSpPr>
            <a:spLocks noGrp="1"/>
          </p:cNvSpPr>
          <p:nvPr>
            <p:ph idx="1"/>
          </p:nvPr>
        </p:nvSpPr>
        <p:spPr/>
        <p:txBody>
          <a:bodyPr/>
          <a:lstStyle/>
          <a:p>
            <a:r>
              <a:rPr lang="fi-FI" dirty="0"/>
              <a:t>Monet </a:t>
            </a:r>
            <a:r>
              <a:rPr lang="fi-FI" dirty="0" err="1"/>
              <a:t>evankelis</a:t>
            </a:r>
            <a:r>
              <a:rPr lang="fi-FI" dirty="0"/>
              <a:t>-luterilaisen kirkon seurakunnat tai seurakuntien yhteenliittymät julkaisevat omia tiedotuslehtiään. Ne voivat olla lehden välissä ilmestyviä liitteitä tai erillisiä lehtiä, jotka ilmestyvät esimerkiksi kuukausittain. Suurin ja tunnetuin tällaisista lehdistä on joka toinen viikko ilmestyvä pääkaupunkiseudun seurakuntien </a:t>
            </a:r>
            <a:r>
              <a:rPr lang="fi-FI" i="1" dirty="0"/>
              <a:t>Kirkko ja kaupunki</a:t>
            </a:r>
            <a:r>
              <a:rPr lang="fi-FI" dirty="0"/>
              <a:t>. Paperilehden ohella ilmestyy verkkomedia </a:t>
            </a:r>
            <a:r>
              <a:rPr lang="fi-FI" dirty="0">
                <a:hlinkClick r:id="rId2"/>
              </a:rPr>
              <a:t>kirkkojakaupunki.fi</a:t>
            </a:r>
            <a:r>
              <a:rPr lang="fi-FI" dirty="0"/>
              <a:t>, jossa käsitellään aiheita laidasta laitaan. Lehteä voi seurata myös Facebookissa ja Twitterissä. Lehden kohderyhmänä ovat pääkaupunkiseudun kirkkoon kuuluvat, joista monet eivät ole kovin aktiivisia seurakunnan toimintaan osallistujia.</a:t>
            </a:r>
          </a:p>
        </p:txBody>
      </p:sp>
    </p:spTree>
    <p:extLst>
      <p:ext uri="{BB962C8B-B14F-4D97-AF65-F5344CB8AC3E}">
        <p14:creationId xmlns:p14="http://schemas.microsoft.com/office/powerpoint/2010/main" val="1298561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Televisio- ja radiotyölläkin pitkä perinne</a:t>
            </a:r>
          </a:p>
        </p:txBody>
      </p:sp>
      <p:sp>
        <p:nvSpPr>
          <p:cNvPr id="3" name="Sisällön paikkamerkki 2"/>
          <p:cNvSpPr>
            <a:spLocks noGrp="1"/>
          </p:cNvSpPr>
          <p:nvPr>
            <p:ph idx="1"/>
          </p:nvPr>
        </p:nvSpPr>
        <p:spPr/>
        <p:txBody>
          <a:bodyPr/>
          <a:lstStyle/>
          <a:p>
            <a:r>
              <a:rPr lang="fi-FI" dirty="0"/>
              <a:t>ristilliseen lähetystyöhön niin ulkomailla kuin kotimaassakin on käytetty radiokanavia jo pitkän aikaa. Joissakin maissa vain radiolähetystyö on mahdollista, kun radiolähetykset lähetetään maan rajojen ulkopuolelta. Yhdysvalloissa on pitkät perinteet kristillisillä tv-ohjelmilla ja -kanavilla. Monet kanavat toimivat yli kansallisten rajojen, kuten esimerkiksi satelliittikanava SAT7 ja TWR. Jälkimmäinen on yksi maailman suurimmista mediasisällön tuottajista, ja sen kuuluvuusalueella on 4,2 miljardia ihmistä ja ohjelmia tuotetaan 190 maahan 230 kielellä (</a:t>
            </a:r>
            <a:r>
              <a:rPr lang="fi-FI" dirty="0">
                <a:hlinkClick r:id="rId2"/>
              </a:rPr>
              <a:t>seurakuntalainen.fi 14.11.2018</a:t>
            </a:r>
            <a:r>
              <a:rPr lang="fi-FI" dirty="0"/>
              <a:t>).</a:t>
            </a:r>
          </a:p>
        </p:txBody>
      </p:sp>
    </p:spTree>
    <p:extLst>
      <p:ext uri="{BB962C8B-B14F-4D97-AF65-F5344CB8AC3E}">
        <p14:creationId xmlns:p14="http://schemas.microsoft.com/office/powerpoint/2010/main" val="179376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Kristilliset kaupalliset kanavat eivät tavoittele taloudellista voittoa</a:t>
            </a:r>
            <a:br>
              <a:rPr lang="fi-FI" b="1" dirty="0"/>
            </a:br>
            <a:endParaRPr lang="fi-FI" dirty="0"/>
          </a:p>
        </p:txBody>
      </p:sp>
      <p:sp>
        <p:nvSpPr>
          <p:cNvPr id="3" name="Sisällön paikkamerkki 2"/>
          <p:cNvSpPr>
            <a:spLocks noGrp="1"/>
          </p:cNvSpPr>
          <p:nvPr>
            <p:ph idx="1"/>
          </p:nvPr>
        </p:nvSpPr>
        <p:spPr/>
        <p:txBody>
          <a:bodyPr/>
          <a:lstStyle/>
          <a:p>
            <a:r>
              <a:rPr lang="fi-FI" dirty="0"/>
              <a:t>Radio </a:t>
            </a:r>
            <a:r>
              <a:rPr lang="fi-FI" dirty="0" err="1"/>
              <a:t>Dei</a:t>
            </a:r>
            <a:r>
              <a:rPr lang="fi-FI" dirty="0"/>
              <a:t> (suomeksi Jumalan säteily) on ensimmäinen Suomeen perustettu kaupallinen kristillinen radiokanava. Se on toiminut vuodesta 1997 ja tarjoaa muun muassa keskustelu-, raamatunopetus-, hartaus- ja musiikkiohjelmia. Sen toimintaa tukevat Kristityt Yhdessä ry ja useat muut taustatukijat, kuten luterilaiset ja vapaakristilliset seurakunnat ja kristilliset järjestöt. Kanavalla on myös mainos- ja muuta liiketoimintaa. Sen kuuluvuusalueella asuu suurin osa suomalaisista, ja se on Suomen tunnetuin kristillinen mediakanava.</a:t>
            </a:r>
          </a:p>
        </p:txBody>
      </p:sp>
    </p:spTree>
    <p:extLst>
      <p:ext uri="{BB962C8B-B14F-4D97-AF65-F5344CB8AC3E}">
        <p14:creationId xmlns:p14="http://schemas.microsoft.com/office/powerpoint/2010/main" val="1561358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Seurakunnilla omat verkkosivut ja </a:t>
            </a:r>
            <a:r>
              <a:rPr lang="fi-FI" b="1" dirty="0" err="1"/>
              <a:t>sometilit</a:t>
            </a:r>
            <a:r>
              <a:rPr lang="fi-FI" b="1" dirty="0"/>
              <a:t/>
            </a:r>
            <a:br>
              <a:rPr lang="fi-FI" b="1" dirty="0"/>
            </a:br>
            <a:endParaRPr lang="fi-FI" dirty="0"/>
          </a:p>
        </p:txBody>
      </p:sp>
      <p:sp>
        <p:nvSpPr>
          <p:cNvPr id="3" name="Sisällön paikkamerkki 2"/>
          <p:cNvSpPr>
            <a:spLocks noGrp="1"/>
          </p:cNvSpPr>
          <p:nvPr>
            <p:ph idx="1"/>
          </p:nvPr>
        </p:nvSpPr>
        <p:spPr/>
        <p:txBody>
          <a:bodyPr>
            <a:normAutofit fontScale="92500" lnSpcReduction="20000"/>
          </a:bodyPr>
          <a:lstStyle/>
          <a:p>
            <a:r>
              <a:rPr lang="fi-FI" dirty="0"/>
              <a:t>Nykyisin lähes kaikilla seurakunnilla ja uskonnollisilla yhteisöillä on omat verkkosivut. Usein ne muistuttavat perinteistä mediaa siten, että vuorovaikutteisuutta ei ole kovinkaan paljon, vaan seurakunnat käyttävät kotisivuja tiedotuskanavana. Vuorovaikutteisuus toteutuu tehokkaammin sosiaalisessa mediassa, esimerkiksi Facebookissa tai </a:t>
            </a:r>
            <a:r>
              <a:rPr lang="fi-FI" dirty="0" err="1"/>
              <a:t>Instagramissa</a:t>
            </a:r>
            <a:r>
              <a:rPr lang="fi-FI" dirty="0"/>
              <a:t>, joissa monilla seurakunnilla on sivuja tai profiileja.</a:t>
            </a:r>
          </a:p>
          <a:p>
            <a:r>
              <a:rPr lang="fi-FI" dirty="0"/>
              <a:t>Herätysliikkeet, järjestöt ja muut uskonnolliset yhteisöt käyttävät sähköistä mediaa tehokkaasti. Esimerkiksi vanhoillislestadiolaisen herätysliikkeen vuosittaisella suurtapahtumalla, </a:t>
            </a:r>
            <a:r>
              <a:rPr lang="fi-FI" dirty="0">
                <a:hlinkClick r:id="rId2"/>
              </a:rPr>
              <a:t>Suviseuroilla</a:t>
            </a:r>
            <a:r>
              <a:rPr lang="fi-FI" dirty="0"/>
              <a:t>, on omat verkkosivut ja mobiilisovellus. Sosiaalista mediaa liike käyttää tiedottamiseen, oman sanomansa viestittämiseen ja palautteen keräämiseen. Suviseurojen ohjelmaa pääsi ensimmäistä kertaa seuraamaan YouTubessa vuonna 2018.</a:t>
            </a:r>
          </a:p>
          <a:p>
            <a:endParaRPr lang="fi-FI" dirty="0"/>
          </a:p>
        </p:txBody>
      </p:sp>
    </p:spTree>
    <p:extLst>
      <p:ext uri="{BB962C8B-B14F-4D97-AF65-F5344CB8AC3E}">
        <p14:creationId xmlns:p14="http://schemas.microsoft.com/office/powerpoint/2010/main" val="11227324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kko">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TM03457485[[fn=Verkko]]</Template>
  <TotalTime>10</TotalTime>
  <Words>1036</Words>
  <Application>Microsoft Office PowerPoint</Application>
  <PresentationFormat>Laajakuva</PresentationFormat>
  <Paragraphs>29</Paragraphs>
  <Slides>13</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13</vt:i4>
      </vt:variant>
    </vt:vector>
  </HeadingPairs>
  <TitlesOfParts>
    <vt:vector size="16" baseType="lpstr">
      <vt:lpstr>Arial</vt:lpstr>
      <vt:lpstr>Century Gothic</vt:lpstr>
      <vt:lpstr>Verkko</vt:lpstr>
      <vt:lpstr>6 Uskonnollinen media ja median käyttö uskonnoissa </vt:lpstr>
      <vt:lpstr>Uskonnot käyttävät mediaa omiin tarkoituksiinsa</vt:lpstr>
      <vt:lpstr>Uskonnollinen media on kansainvälinen ilmiö </vt:lpstr>
      <vt:lpstr>6.1 Kirkot median käyttäjinä </vt:lpstr>
      <vt:lpstr>Kirkot ja kristilliset yhteisöt printti- ja verkkolehdissä </vt:lpstr>
      <vt:lpstr>Seurakunnilla ja yhteisöillä on omia lehtiä ja tiedotteita </vt:lpstr>
      <vt:lpstr>Televisio- ja radiotyölläkin pitkä perinne</vt:lpstr>
      <vt:lpstr>Kristilliset kaupalliset kanavat eivät tavoittele taloudellista voittoa </vt:lpstr>
      <vt:lpstr>Seurakunnilla omat verkkosivut ja sometilit </vt:lpstr>
      <vt:lpstr>Raamattua ja hartautta verkossa ja mobiililaitteissa </vt:lpstr>
      <vt:lpstr>Kirkkojen mainoksia mediassa </vt:lpstr>
      <vt:lpstr>Kristillisiä mediakampanjoita </vt:lpstr>
      <vt:lpstr>Keskustelu kirkosta median käyttäjänä </vt:lpstr>
    </vt:vector>
  </TitlesOfParts>
  <Company>Pihtiputaan kunta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Uskonnollinen media ja median käyttö uskonnoissa </dc:title>
  <dc:creator>Hiironen Miia</dc:creator>
  <cp:lastModifiedBy>Hiironen Miia</cp:lastModifiedBy>
  <cp:revision>4</cp:revision>
  <dcterms:created xsi:type="dcterms:W3CDTF">2023-02-08T11:41:35Z</dcterms:created>
  <dcterms:modified xsi:type="dcterms:W3CDTF">2023-02-08T11:51:57Z</dcterms:modified>
</cp:coreProperties>
</file>