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9" d="100"/>
          <a:sy n="89" d="100"/>
        </p:scale>
        <p:origin x="46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Otsikkodia">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65759" y="2166364"/>
            <a:ext cx="11471565" cy="1739347"/>
          </a:xfrm>
        </p:spPr>
        <p:txBody>
          <a:bodyPr tIns="45720" bIns="45720" anchor="ctr">
            <a:normAutofit/>
          </a:bodyPr>
          <a:lstStyle>
            <a:lvl1pPr algn="ctr">
              <a:lnSpc>
                <a:spcPct val="80000"/>
              </a:lnSpc>
              <a:defRPr sz="6000" spc="150" baseline="0"/>
            </a:lvl1pPr>
          </a:lstStyle>
          <a:p>
            <a:r>
              <a:rPr lang="fi-FI" smtClean="0"/>
              <a:t>Muokkaa perustyyl. napsautt.</a:t>
            </a:r>
            <a:endParaRPr lang="en-US" dirty="0"/>
          </a:p>
        </p:txBody>
      </p:sp>
      <p:sp>
        <p:nvSpPr>
          <p:cNvPr id="3" name="Subtitle 2"/>
          <p:cNvSpPr>
            <a:spLocks noGrp="1"/>
          </p:cNvSpPr>
          <p:nvPr>
            <p:ph type="subTitle" idx="1"/>
          </p:nvPr>
        </p:nvSpPr>
        <p:spPr>
          <a:xfrm>
            <a:off x="1524000" y="3996250"/>
            <a:ext cx="9144000" cy="1309255"/>
          </a:xfrm>
        </p:spPr>
        <p:txBody>
          <a:bodyPr>
            <a:normAutofit/>
          </a:bodyPr>
          <a:lstStyle>
            <a:lvl1pPr marL="0" indent="0" algn="ctr">
              <a:buNone/>
              <a:defRPr sz="2000"/>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fi-FI" smtClean="0"/>
              <a:t>Muokkaa alaotsikon perustyyliä napsautt.</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smtClean="0"/>
              <a:t>Muokkaa perustyyl. napsautt.</a:t>
            </a:r>
            <a:endParaRPr lang="en-US" dirty="0"/>
          </a:p>
        </p:txBody>
      </p:sp>
      <p:sp>
        <p:nvSpPr>
          <p:cNvPr id="3" name="Vertical Text Placeholder 2"/>
          <p:cNvSpPr>
            <a:spLocks noGrp="1"/>
          </p:cNvSpPr>
          <p:nvPr>
            <p:ph type="body" orient="vert" idx="1"/>
          </p:nvPr>
        </p:nvSpPr>
        <p:spPr/>
        <p:txBody>
          <a:bodyPr vert="eaVe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Pystysuora otsikko ja teksti">
    <p:spTree>
      <p:nvGrpSpPr>
        <p:cNvPr id="1" name=""/>
        <p:cNvGrpSpPr/>
        <p:nvPr/>
      </p:nvGrpSpPr>
      <p:grpSpPr>
        <a:xfrm>
          <a:off x="0" y="0"/>
          <a:ext cx="0" cy="0"/>
          <a:chOff x="0" y="0"/>
          <a:chExt cx="0" cy="0"/>
        </a:xfrm>
      </p:grpSpPr>
      <p:sp>
        <p:nvSpPr>
          <p:cNvPr id="7" name="Rectangle 6"/>
          <p:cNvSpPr/>
          <p:nvPr/>
        </p:nvSpPr>
        <p:spPr>
          <a:xfrm>
            <a:off x="9019312" y="0"/>
            <a:ext cx="27432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9160624" y="274638"/>
            <a:ext cx="2402380" cy="5897562"/>
          </a:xfrm>
        </p:spPr>
        <p:txBody>
          <a:bodyPr vert="eaVert"/>
          <a:lstStyle/>
          <a:p>
            <a:r>
              <a:rPr lang="fi-FI" smtClean="0"/>
              <a:t>Muokkaa perustyyl. napsautt.</a:t>
            </a:r>
            <a:endParaRPr lang="en-US" dirty="0"/>
          </a:p>
        </p:txBody>
      </p:sp>
      <p:sp>
        <p:nvSpPr>
          <p:cNvPr id="3" name="Vertical Text Placeholder 2"/>
          <p:cNvSpPr>
            <a:spLocks noGrp="1"/>
          </p:cNvSpPr>
          <p:nvPr>
            <p:ph type="body" orient="vert" idx="1"/>
          </p:nvPr>
        </p:nvSpPr>
        <p:spPr>
          <a:xfrm>
            <a:off x="838199" y="274638"/>
            <a:ext cx="7973291" cy="5897562"/>
          </a:xfrm>
        </p:spPr>
        <p:txBody>
          <a:bodyPr vert="eaVe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4" name="Date Placeholder 3"/>
          <p:cNvSpPr>
            <a:spLocks noGrp="1"/>
          </p:cNvSpPr>
          <p:nvPr>
            <p:ph type="dt" sz="half" idx="10"/>
          </p:nvPr>
        </p:nvSpPr>
        <p:spPr>
          <a:xfrm>
            <a:off x="838200" y="6422854"/>
            <a:ext cx="2743196" cy="365125"/>
          </a:xfrm>
        </p:spPr>
        <p:txBody>
          <a:bodyPr/>
          <a:lstStyle/>
          <a:p>
            <a:fld id="{96DFF08F-DC6B-4601-B491-B0F83F6DD2DA}" type="datetimeFigureOut">
              <a:rPr lang="en-US" dirty="0"/>
              <a:t>2/7/2023</a:t>
            </a:fld>
            <a:endParaRPr lang="en-US" dirty="0"/>
          </a:p>
        </p:txBody>
      </p:sp>
      <p:sp>
        <p:nvSpPr>
          <p:cNvPr id="5" name="Footer Placeholder 4"/>
          <p:cNvSpPr>
            <a:spLocks noGrp="1"/>
          </p:cNvSpPr>
          <p:nvPr>
            <p:ph type="ftr" sz="quarter" idx="11"/>
          </p:nvPr>
        </p:nvSpPr>
        <p:spPr>
          <a:xfrm>
            <a:off x="3776135" y="6422854"/>
            <a:ext cx="4279669" cy="365125"/>
          </a:xfrm>
        </p:spPr>
        <p:txBody>
          <a:bodyPr/>
          <a:lstStyle/>
          <a:p>
            <a:endParaRPr lang="en-US" dirty="0"/>
          </a:p>
        </p:txBody>
      </p:sp>
      <p:sp>
        <p:nvSpPr>
          <p:cNvPr id="6" name="Slide Number Placeholder 5"/>
          <p:cNvSpPr>
            <a:spLocks noGrp="1"/>
          </p:cNvSpPr>
          <p:nvPr>
            <p:ph type="sldNum" sz="quarter" idx="12"/>
          </p:nvPr>
        </p:nvSpPr>
        <p:spPr>
          <a:xfrm>
            <a:off x="8073048" y="6422854"/>
            <a:ext cx="879759" cy="365125"/>
          </a:xfrm>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smtClean="0"/>
              <a:t>Muokkaa perustyyl. napsautt.</a:t>
            </a:r>
            <a:endParaRPr lang="en-US" dirty="0"/>
          </a:p>
        </p:txBody>
      </p:sp>
      <p:sp>
        <p:nvSpPr>
          <p:cNvPr id="3" name="Content Placeholder 2"/>
          <p:cNvSpPr>
            <a:spLocks noGrp="1"/>
          </p:cNvSpPr>
          <p:nvPr>
            <p:ph idx="1"/>
          </p:nvPr>
        </p:nvSpPr>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Osan ylätunniste">
    <p:bg>
      <p:bgRef idx="1001">
        <a:schemeClr val="bg1"/>
      </p:bgRef>
    </p:bg>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191" y="2208879"/>
            <a:ext cx="10515600" cy="1676400"/>
          </a:xfrm>
        </p:spPr>
        <p:txBody>
          <a:bodyPr anchor="ctr">
            <a:noAutofit/>
          </a:bodyPr>
          <a:lstStyle>
            <a:lvl1pPr algn="ctr">
              <a:lnSpc>
                <a:spcPct val="80000"/>
              </a:lnSpc>
              <a:defRPr sz="6000" b="0" spc="150" baseline="0">
                <a:solidFill>
                  <a:schemeClr val="bg1"/>
                </a:solidFill>
              </a:defRPr>
            </a:lvl1pPr>
          </a:lstStyle>
          <a:p>
            <a:r>
              <a:rPr lang="fi-FI" smtClean="0"/>
              <a:t>Muokkaa perustyyl. napsautt.</a:t>
            </a:r>
            <a:endParaRPr lang="en-US" dirty="0"/>
          </a:p>
        </p:txBody>
      </p:sp>
      <p:sp>
        <p:nvSpPr>
          <p:cNvPr id="3" name="Text Placeholder 2"/>
          <p:cNvSpPr>
            <a:spLocks noGrp="1"/>
          </p:cNvSpPr>
          <p:nvPr>
            <p:ph type="body" idx="1"/>
          </p:nvPr>
        </p:nvSpPr>
        <p:spPr>
          <a:xfrm>
            <a:off x="833191" y="4010334"/>
            <a:ext cx="10515600" cy="1174639"/>
          </a:xfrm>
        </p:spPr>
        <p:txBody>
          <a:bodyPr anchor="t">
            <a:normAutofit/>
          </a:bodyPr>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smtClean="0"/>
              <a:t>Muokkaa tekstin perustyylejä napsauttamalla</a:t>
            </a:r>
          </a:p>
        </p:txBody>
      </p:sp>
      <p:sp>
        <p:nvSpPr>
          <p:cNvPr id="4" name="Date Placeholder 3"/>
          <p:cNvSpPr>
            <a:spLocks noGrp="1"/>
          </p:cNvSpPr>
          <p:nvPr>
            <p:ph type="dt" sz="half" idx="10"/>
          </p:nvPr>
        </p:nvSpPr>
        <p:spPr/>
        <p:txBody>
          <a:bodyPr/>
          <a:lstStyle>
            <a:lvl1pPr>
              <a:defRPr>
                <a:solidFill>
                  <a:schemeClr val="tx2"/>
                </a:solidFill>
              </a:defRPr>
            </a:lvl1pPr>
          </a:lstStyle>
          <a:p>
            <a:fld id="{96DFF08F-DC6B-4601-B491-B0F83F6DD2DA}" type="datetimeFigureOut">
              <a:rPr lang="en-US" dirty="0"/>
              <a:pPr/>
              <a:t>2/7/2023</a:t>
            </a:fld>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i-FI" smtClean="0"/>
              <a:t>Muokkaa perustyyl. napsautt.</a:t>
            </a:r>
            <a:endParaRPr lang="en-US" dirty="0"/>
          </a:p>
        </p:txBody>
      </p:sp>
      <p:sp>
        <p:nvSpPr>
          <p:cNvPr id="3" name="Content Placeholder 2"/>
          <p:cNvSpPr>
            <a:spLocks noGrp="1"/>
          </p:cNvSpPr>
          <p:nvPr>
            <p:ph sz="half" idx="1"/>
          </p:nvPr>
        </p:nvSpPr>
        <p:spPr>
          <a:xfrm>
            <a:off x="1205344"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4" name="Content Placeholder 3"/>
          <p:cNvSpPr>
            <a:spLocks noGrp="1"/>
          </p:cNvSpPr>
          <p:nvPr>
            <p:ph sz="half" idx="2"/>
          </p:nvPr>
        </p:nvSpPr>
        <p:spPr>
          <a:xfrm>
            <a:off x="6230391"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dirty="0"/>
              <a:t>2/7/2023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i-FI" smtClean="0"/>
              <a:t>Muokkaa perustyyl. napsautt.</a:t>
            </a:r>
            <a:endParaRPr lang="en-US" dirty="0"/>
          </a:p>
        </p:txBody>
      </p:sp>
      <p:sp>
        <p:nvSpPr>
          <p:cNvPr id="3" name="Text Placeholder 2"/>
          <p:cNvSpPr>
            <a:spLocks noGrp="1"/>
          </p:cNvSpPr>
          <p:nvPr>
            <p:ph type="body" idx="1"/>
          </p:nvPr>
        </p:nvSpPr>
        <p:spPr>
          <a:xfrm>
            <a:off x="1207008"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4" name="Content Placeholder 3"/>
          <p:cNvSpPr>
            <a:spLocks noGrp="1"/>
          </p:cNvSpPr>
          <p:nvPr>
            <p:ph sz="half" idx="2"/>
          </p:nvPr>
        </p:nvSpPr>
        <p:spPr>
          <a:xfrm>
            <a:off x="1207008" y="2656566"/>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5" name="Text Placeholder 4"/>
          <p:cNvSpPr>
            <a:spLocks noGrp="1"/>
          </p:cNvSpPr>
          <p:nvPr>
            <p:ph type="body" sz="quarter" idx="3"/>
          </p:nvPr>
        </p:nvSpPr>
        <p:spPr>
          <a:xfrm>
            <a:off x="6231230"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6" name="Content Placeholder 5"/>
          <p:cNvSpPr>
            <a:spLocks noGrp="1"/>
          </p:cNvSpPr>
          <p:nvPr>
            <p:ph sz="quarter" idx="4"/>
          </p:nvPr>
        </p:nvSpPr>
        <p:spPr>
          <a:xfrm>
            <a:off x="6231230" y="2656564"/>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dirty="0"/>
              <a:t>2/7/2023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smtClean="0"/>
              <a:t>Muokkaa perustyyl. napsautt.</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dirty="0"/>
              <a:t>2/7/2023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Tyhjä">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dirty="0"/>
              <a:t>2/7/2023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i-FI" smtClean="0"/>
              <a:t>Muokkaa perustyyl. napsautt.</a:t>
            </a:r>
            <a:endParaRPr lang="en-US" dirty="0"/>
          </a:p>
        </p:txBody>
      </p:sp>
      <p:sp>
        <p:nvSpPr>
          <p:cNvPr id="3" name="Content Placeholder 2"/>
          <p:cNvSpPr>
            <a:spLocks noGrp="1"/>
          </p:cNvSpPr>
          <p:nvPr>
            <p:ph idx="1"/>
          </p:nvPr>
        </p:nvSpPr>
        <p:spPr>
          <a:xfrm>
            <a:off x="1207008" y="2120054"/>
            <a:ext cx="6126480" cy="4114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4" name="Text Placeholder 3"/>
          <p:cNvSpPr>
            <a:spLocks noGrp="1"/>
          </p:cNvSpPr>
          <p:nvPr>
            <p:ph type="body" sz="half" idx="2"/>
          </p:nvPr>
        </p:nvSpPr>
        <p:spPr>
          <a:xfrm>
            <a:off x="7789023" y="2147486"/>
            <a:ext cx="3200400" cy="3432319"/>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sp>
        <p:nvSpPr>
          <p:cNvPr id="5" name="Date Placeholder 4"/>
          <p:cNvSpPr>
            <a:spLocks noGrp="1"/>
          </p:cNvSpPr>
          <p:nvPr>
            <p:ph type="dt" sz="half" idx="10"/>
          </p:nvPr>
        </p:nvSpPr>
        <p:spPr/>
        <p:txBody>
          <a:bodyPr/>
          <a:lstStyle/>
          <a:p>
            <a:fld id="{96DFF08F-DC6B-4601-B491-B0F83F6DD2DA}" type="datetimeFigureOut">
              <a:rPr lang="en-US" dirty="0"/>
              <a:t>2/7/2023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i-FI" smtClean="0"/>
              <a:t>Muokkaa perustyyl. napsautt.</a:t>
            </a:r>
            <a:endParaRPr lang="en-US" dirty="0"/>
          </a:p>
        </p:txBody>
      </p:sp>
      <p:sp>
        <p:nvSpPr>
          <p:cNvPr id="3" name="Picture Placeholder 2"/>
          <p:cNvSpPr>
            <a:spLocks noGrp="1" noChangeAspect="1"/>
          </p:cNvSpPr>
          <p:nvPr>
            <p:ph type="pic" idx="1"/>
          </p:nvPr>
        </p:nvSpPr>
        <p:spPr>
          <a:xfrm>
            <a:off x="1280160" y="2211494"/>
            <a:ext cx="6126480" cy="3931920"/>
          </a:xfr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i-FI" smtClean="0"/>
              <a:t>Lisää kuva napsauttamalla kuvaketta</a:t>
            </a:r>
            <a:endParaRPr lang="en-US" dirty="0"/>
          </a:p>
        </p:txBody>
      </p:sp>
      <p:sp>
        <p:nvSpPr>
          <p:cNvPr id="4" name="Text Placeholder 3"/>
          <p:cNvSpPr>
            <a:spLocks noGrp="1"/>
          </p:cNvSpPr>
          <p:nvPr>
            <p:ph type="body" sz="half" idx="2"/>
          </p:nvPr>
        </p:nvSpPr>
        <p:spPr>
          <a:xfrm>
            <a:off x="7790688" y="2150621"/>
            <a:ext cx="3200400" cy="3429000"/>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sp>
        <p:nvSpPr>
          <p:cNvPr id="5" name="Date Placeholder 4"/>
          <p:cNvSpPr>
            <a:spLocks noGrp="1"/>
          </p:cNvSpPr>
          <p:nvPr>
            <p:ph type="dt" sz="half" idx="10"/>
          </p:nvPr>
        </p:nvSpPr>
        <p:spPr/>
        <p:txBody>
          <a:bodyPr/>
          <a:lstStyle/>
          <a:p>
            <a:fld id="{96DFF08F-DC6B-4601-B491-B0F83F6DD2DA}" type="datetimeFigureOut">
              <a:rPr lang="en-US" dirty="0"/>
              <a:t>2/7/2023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483" y="176109"/>
            <a:ext cx="12188952"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02919" y="284176"/>
            <a:ext cx="9784080" cy="1508760"/>
          </a:xfrm>
          <a:prstGeom prst="rect">
            <a:avLst/>
          </a:prstGeom>
        </p:spPr>
        <p:txBody>
          <a:bodyPr vert="horz" lIns="91440" tIns="45720" rIns="91440" bIns="45720" rtlCol="0" anchor="ctr">
            <a:normAutofit/>
          </a:bodyPr>
          <a:lstStyle/>
          <a:p>
            <a:r>
              <a:rPr lang="fi-FI" smtClean="0"/>
              <a:t>Muokkaa perustyyl. napsautt.</a:t>
            </a:r>
            <a:endParaRPr lang="en-US" dirty="0"/>
          </a:p>
        </p:txBody>
      </p:sp>
      <p:sp>
        <p:nvSpPr>
          <p:cNvPr id="3" name="Text Placeholder 2"/>
          <p:cNvSpPr>
            <a:spLocks noGrp="1"/>
          </p:cNvSpPr>
          <p:nvPr>
            <p:ph type="body" idx="1"/>
          </p:nvPr>
        </p:nvSpPr>
        <p:spPr>
          <a:xfrm>
            <a:off x="1202919" y="2011680"/>
            <a:ext cx="9784080" cy="4206240"/>
          </a:xfrm>
          <a:prstGeom prst="rect">
            <a:avLst/>
          </a:prstGeom>
        </p:spPr>
        <p:txBody>
          <a:bodyPr vert="horz" lIns="91440" tIns="45720" rIns="91440" bIns="45720" rtlCol="0">
            <a:normAutofit/>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4" name="Date Placeholder 3"/>
          <p:cNvSpPr>
            <a:spLocks noGrp="1"/>
          </p:cNvSpPr>
          <p:nvPr>
            <p:ph type="dt" sz="half" idx="2"/>
          </p:nvPr>
        </p:nvSpPr>
        <p:spPr>
          <a:xfrm>
            <a:off x="1202266" y="6422854"/>
            <a:ext cx="3000894" cy="365125"/>
          </a:xfrm>
          <a:prstGeom prst="rect">
            <a:avLst/>
          </a:prstGeom>
        </p:spPr>
        <p:txBody>
          <a:bodyPr vert="horz" lIns="91440" tIns="45720" rIns="45720" bIns="45720" rtlCol="0" anchor="ctr"/>
          <a:lstStyle>
            <a:lvl1pPr algn="l">
              <a:defRPr sz="1050">
                <a:solidFill>
                  <a:schemeClr val="tx1"/>
                </a:solidFill>
              </a:defRPr>
            </a:lvl1pPr>
          </a:lstStyle>
          <a:p>
            <a:fld id="{96DFF08F-DC6B-4601-B491-B0F83F6DD2DA}" type="datetimeFigureOut">
              <a:rPr lang="en-US" dirty="0"/>
              <a:pPr/>
              <a:t>2/7/2023</a:t>
            </a:fld>
            <a:endParaRPr lang="en-US" dirty="0"/>
          </a:p>
        </p:txBody>
      </p:sp>
      <p:sp>
        <p:nvSpPr>
          <p:cNvPr id="5" name="Footer Placeholder 4"/>
          <p:cNvSpPr>
            <a:spLocks noGrp="1"/>
          </p:cNvSpPr>
          <p:nvPr>
            <p:ph type="ftr" sz="quarter" idx="3"/>
          </p:nvPr>
        </p:nvSpPr>
        <p:spPr>
          <a:xfrm>
            <a:off x="5596471" y="6422854"/>
            <a:ext cx="5044440" cy="365125"/>
          </a:xfrm>
          <a:prstGeom prst="rect">
            <a:avLst/>
          </a:prstGeom>
        </p:spPr>
        <p:txBody>
          <a:bodyPr vert="horz" lIns="91440" tIns="45720" rIns="91440" bIns="45720" rtlCol="0" anchor="ctr"/>
          <a:lstStyle>
            <a:lvl1pPr algn="r">
              <a:defRPr sz="1050">
                <a:solidFill>
                  <a:schemeClr val="tx1"/>
                </a:solidFill>
              </a:defRPr>
            </a:lvl1pPr>
          </a:lstStyle>
          <a:p>
            <a:endParaRPr lang="en-US" dirty="0"/>
          </a:p>
        </p:txBody>
      </p:sp>
      <p:sp>
        <p:nvSpPr>
          <p:cNvPr id="6" name="Slide Number Placeholder 5"/>
          <p:cNvSpPr>
            <a:spLocks noGrp="1"/>
          </p:cNvSpPr>
          <p:nvPr>
            <p:ph type="sldNum" sz="quarter" idx="4"/>
          </p:nvPr>
        </p:nvSpPr>
        <p:spPr>
          <a:xfrm>
            <a:off x="10658927" y="6422854"/>
            <a:ext cx="946264" cy="365125"/>
          </a:xfrm>
          <a:prstGeom prst="rect">
            <a:avLst/>
          </a:prstGeom>
        </p:spPr>
        <p:txBody>
          <a:bodyPr vert="horz" lIns="45720" tIns="45720" rIns="91440" bIns="45720" rtlCol="0" anchor="ctr"/>
          <a:lstStyle>
            <a:lvl1pPr algn="l">
              <a:defRPr sz="1200" b="0">
                <a:solidFill>
                  <a:schemeClr val="tx1"/>
                </a:solidFill>
              </a:defRPr>
            </a:lvl1pPr>
          </a:lstStyle>
          <a:p>
            <a:fld id="{4FAB73BC-B049-4115-A692-8D63A059BFB8}"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helda.helsinki.fi/bitstream/handle/10138/233301/62274_Artikkelin_teksti_68708_1_10_20170322.pdf?sequence=1"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p:txBody>
          <a:bodyPr/>
          <a:lstStyle/>
          <a:p>
            <a:r>
              <a:rPr lang="fi-FI" dirty="0" err="1" smtClean="0"/>
              <a:t>KPl</a:t>
            </a:r>
            <a:r>
              <a:rPr lang="fi-FI" dirty="0" smtClean="0"/>
              <a:t> 5</a:t>
            </a:r>
            <a:endParaRPr lang="fi-FI" dirty="0"/>
          </a:p>
        </p:txBody>
      </p:sp>
      <p:sp>
        <p:nvSpPr>
          <p:cNvPr id="3" name="Alaotsikko 2"/>
          <p:cNvSpPr>
            <a:spLocks noGrp="1"/>
          </p:cNvSpPr>
          <p:nvPr>
            <p:ph type="subTitle" idx="1"/>
          </p:nvPr>
        </p:nvSpPr>
        <p:spPr/>
        <p:txBody>
          <a:bodyPr/>
          <a:lstStyle/>
          <a:p>
            <a:r>
              <a:rPr lang="fi-FI" b="1" dirty="0"/>
              <a:t>Uskontojen julkisuuskuva suomalaisessa mediassa</a:t>
            </a:r>
          </a:p>
          <a:p>
            <a:endParaRPr lang="fi-FI" dirty="0"/>
          </a:p>
        </p:txBody>
      </p:sp>
    </p:spTree>
    <p:extLst>
      <p:ext uri="{BB962C8B-B14F-4D97-AF65-F5344CB8AC3E}">
        <p14:creationId xmlns:p14="http://schemas.microsoft.com/office/powerpoint/2010/main" val="34050959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fontScale="90000"/>
          </a:bodyPr>
          <a:lstStyle/>
          <a:p>
            <a:r>
              <a:rPr lang="fi-FI" b="1" dirty="0"/>
              <a:t>Suomalaisessa mediassa uutisoidaan eniten kristinuskosta ja islamista</a:t>
            </a:r>
            <a:br>
              <a:rPr lang="fi-FI" b="1" dirty="0"/>
            </a:br>
            <a:endParaRPr lang="fi-FI" dirty="0"/>
          </a:p>
        </p:txBody>
      </p:sp>
      <p:sp>
        <p:nvSpPr>
          <p:cNvPr id="3" name="Sisällön paikkamerkki 2"/>
          <p:cNvSpPr>
            <a:spLocks noGrp="1"/>
          </p:cNvSpPr>
          <p:nvPr>
            <p:ph idx="1"/>
          </p:nvPr>
        </p:nvSpPr>
        <p:spPr/>
        <p:txBody>
          <a:bodyPr/>
          <a:lstStyle/>
          <a:p>
            <a:r>
              <a:rPr lang="fi-FI" dirty="0"/>
              <a:t>Vuonna 2013 julkaistussa </a:t>
            </a:r>
            <a:r>
              <a:rPr lang="fi-FI" dirty="0">
                <a:hlinkClick r:id="rId2"/>
              </a:rPr>
              <a:t>tutkimuksessa</a:t>
            </a:r>
            <a:r>
              <a:rPr lang="fi-FI" dirty="0"/>
              <a:t> uskontouutisista neljässä sanomalehdessä (</a:t>
            </a:r>
            <a:r>
              <a:rPr lang="fi-FI" i="1" dirty="0"/>
              <a:t>Helsingin Sanomat</a:t>
            </a:r>
            <a:r>
              <a:rPr lang="fi-FI" dirty="0"/>
              <a:t>, </a:t>
            </a:r>
            <a:r>
              <a:rPr lang="fi-FI" i="1" dirty="0"/>
              <a:t>Ilkka</a:t>
            </a:r>
            <a:r>
              <a:rPr lang="fi-FI" dirty="0"/>
              <a:t>, </a:t>
            </a:r>
            <a:r>
              <a:rPr lang="fi-FI" i="1" dirty="0"/>
              <a:t>Kaleva </a:t>
            </a:r>
            <a:r>
              <a:rPr lang="fi-FI" dirty="0"/>
              <a:t>ja </a:t>
            </a:r>
            <a:r>
              <a:rPr lang="fi-FI" i="1" dirty="0"/>
              <a:t>Karjalainen</a:t>
            </a:r>
            <a:r>
              <a:rPr lang="fi-FI" dirty="0"/>
              <a:t>) havaittiin, että </a:t>
            </a:r>
            <a:r>
              <a:rPr lang="fi-FI" i="1" dirty="0"/>
              <a:t>Helsingin Sanomissa</a:t>
            </a:r>
            <a:r>
              <a:rPr lang="fi-FI" dirty="0"/>
              <a:t> uutisoitiin vuosina 2007–2011 islamista hiukan enemmän kuin kristinuskosta. Tutkijat selittävät tätä </a:t>
            </a:r>
            <a:r>
              <a:rPr lang="fi-FI" i="1" dirty="0"/>
              <a:t>Helsingin Sanomien</a:t>
            </a:r>
            <a:r>
              <a:rPr lang="fi-FI" dirty="0"/>
              <a:t> roolilla valtakunnallisena lehtenä ja maakuntalehtiä suuremmalla panostuksella ulkomaan uutisiin, joita islam-uutiset pääasiassa olivat. Tämä poikkeaa esimerkiksi brittilehdistöstä, jossa kirjoitettiin kristinuskosta selvästi enemmän kuin islamista</a:t>
            </a:r>
            <a:r>
              <a:rPr lang="fi-FI" dirty="0" smtClean="0"/>
              <a:t>.</a:t>
            </a:r>
          </a:p>
          <a:p>
            <a:r>
              <a:rPr lang="fi-FI" dirty="0"/>
              <a:t>Edelleenkin suomalaisessa mediassa erimielisyydet, konfliktit ja ääriajattelu, joissa sivutaan uskontoa, valitaan helpommin uutisiin kuin myönteiset asiat (luku 4.2). Ehkä kuitenkin juuri vuoden 2015 turvapaikkahakijoihin liittyneiden tapahtumien aikana ja niiden jälkeen valtamediassa on alettu kuvata myönteisiä eri kulttuureista ja uskonnoista olevien ihmisten kohtaamisia. </a:t>
            </a:r>
          </a:p>
        </p:txBody>
      </p:sp>
    </p:spTree>
    <p:extLst>
      <p:ext uri="{BB962C8B-B14F-4D97-AF65-F5344CB8AC3E}">
        <p14:creationId xmlns:p14="http://schemas.microsoft.com/office/powerpoint/2010/main" val="3340565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b="1" dirty="0"/>
              <a:t>Uskontojen kasvot</a:t>
            </a:r>
            <a:br>
              <a:rPr lang="fi-FI" b="1" dirty="0"/>
            </a:br>
            <a:endParaRPr lang="fi-FI" dirty="0"/>
          </a:p>
        </p:txBody>
      </p:sp>
      <p:sp>
        <p:nvSpPr>
          <p:cNvPr id="3" name="Sisällön paikkamerkki 2"/>
          <p:cNvSpPr>
            <a:spLocks noGrp="1"/>
          </p:cNvSpPr>
          <p:nvPr>
            <p:ph idx="1"/>
          </p:nvPr>
        </p:nvSpPr>
        <p:spPr/>
        <p:txBody>
          <a:bodyPr/>
          <a:lstStyle/>
          <a:p>
            <a:r>
              <a:rPr lang="fi-FI" dirty="0"/>
              <a:t>Kirkot henkilöityvät usein median näkökulmasta johtajiinsa, ja siten esimerkiksi piispanvalintoja ja heidän kannanottojaan seurataan tiiviisti. Uskonnollisista henkilöistä suomalaisessa valtamediassa kirkon kasvoina toimivat yleensä piispat ja papit. Erityisesti arkkipiispaa haastatellaan koko kirkkoa tai kristinuskoa koskevissa asioissa. Paikallismedia voi haastatella alueella toimivaa piispaa. Ensimmäisen naispiispan Irja Askolan henkilöhaastatteluja tehtiin erityisen paljon samoin kuin artikkeleita hänen kokemastaan vihapuheesta. Ulkomaanuutisissa nostetaan myös esille uskonnollisia johtajia mutta satunnaisemmin sen mukaan, mikä asia kulloinkin ylittää uutiskynnyksen.</a:t>
            </a:r>
          </a:p>
        </p:txBody>
      </p:sp>
    </p:spTree>
    <p:extLst>
      <p:ext uri="{BB962C8B-B14F-4D97-AF65-F5344CB8AC3E}">
        <p14:creationId xmlns:p14="http://schemas.microsoft.com/office/powerpoint/2010/main" val="36072336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endParaRPr lang="fi-FI" dirty="0"/>
          </a:p>
        </p:txBody>
      </p:sp>
      <p:sp>
        <p:nvSpPr>
          <p:cNvPr id="3" name="Sisällön paikkamerkki 2"/>
          <p:cNvSpPr>
            <a:spLocks noGrp="1"/>
          </p:cNvSpPr>
          <p:nvPr>
            <p:ph idx="1"/>
          </p:nvPr>
        </p:nvSpPr>
        <p:spPr/>
        <p:txBody>
          <a:bodyPr/>
          <a:lstStyle/>
          <a:p>
            <a:endParaRPr lang="fi-FI"/>
          </a:p>
        </p:txBody>
      </p:sp>
    </p:spTree>
    <p:extLst>
      <p:ext uri="{BB962C8B-B14F-4D97-AF65-F5344CB8AC3E}">
        <p14:creationId xmlns:p14="http://schemas.microsoft.com/office/powerpoint/2010/main" val="300975221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uorovärinen">
  <a:themeElements>
    <a:clrScheme name="Banded">
      <a:dk1>
        <a:srgbClr val="2C2C2C"/>
      </a:dk1>
      <a:lt1>
        <a:srgbClr val="FFFFFF"/>
      </a:lt1>
      <a:dk2>
        <a:srgbClr val="099BDD"/>
      </a:dk2>
      <a:lt2>
        <a:srgbClr val="F2F2F2"/>
      </a:lt2>
      <a:accent1>
        <a:srgbClr val="FFC000"/>
      </a:accent1>
      <a:accent2>
        <a:srgbClr val="A5D028"/>
      </a:accent2>
      <a:accent3>
        <a:srgbClr val="08CC78"/>
      </a:accent3>
      <a:accent4>
        <a:srgbClr val="F24099"/>
      </a:accent4>
      <a:accent5>
        <a:srgbClr val="828288"/>
      </a:accent5>
      <a:accent6>
        <a:srgbClr val="F56617"/>
      </a:accent6>
      <a:hlink>
        <a:srgbClr val="005DBA"/>
      </a:hlink>
      <a:folHlink>
        <a:srgbClr val="6C606A"/>
      </a:folHlink>
    </a:clrScheme>
    <a:fontScheme name="Banded">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nded">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9792607F-9579-4224-82FF-9C88C3E1E53D}"/>
    </a:ext>
  </a:extLst>
</a:theme>
</file>

<file path=docProps/app.xml><?xml version="1.0" encoding="utf-8"?>
<Properties xmlns="http://schemas.openxmlformats.org/officeDocument/2006/extended-properties" xmlns:vt="http://schemas.openxmlformats.org/officeDocument/2006/docPropsVTypes">
  <Template>TM03090430[[fn=Vuorovärinen]]</Template>
  <TotalTime>25</TotalTime>
  <Words>107</Words>
  <Application>Microsoft Office PowerPoint</Application>
  <PresentationFormat>Laajakuva</PresentationFormat>
  <Paragraphs>7</Paragraphs>
  <Slides>4</Slides>
  <Notes>0</Notes>
  <HiddenSlides>0</HiddenSlides>
  <MMClips>0</MMClips>
  <ScaleCrop>false</ScaleCrop>
  <HeadingPairs>
    <vt:vector size="6" baseType="variant">
      <vt:variant>
        <vt:lpstr>Käytetyt fontit</vt:lpstr>
      </vt:variant>
      <vt:variant>
        <vt:i4>2</vt:i4>
      </vt:variant>
      <vt:variant>
        <vt:lpstr>Teema</vt:lpstr>
      </vt:variant>
      <vt:variant>
        <vt:i4>1</vt:i4>
      </vt:variant>
      <vt:variant>
        <vt:lpstr>Dian otsikot</vt:lpstr>
      </vt:variant>
      <vt:variant>
        <vt:i4>4</vt:i4>
      </vt:variant>
    </vt:vector>
  </HeadingPairs>
  <TitlesOfParts>
    <vt:vector size="7" baseType="lpstr">
      <vt:lpstr>Corbel</vt:lpstr>
      <vt:lpstr>Wingdings</vt:lpstr>
      <vt:lpstr>Vuorovärinen</vt:lpstr>
      <vt:lpstr>KPl 5</vt:lpstr>
      <vt:lpstr>Suomalaisessa mediassa uutisoidaan eniten kristinuskosta ja islamista </vt:lpstr>
      <vt:lpstr>Uskontojen kasvot </vt:lpstr>
      <vt:lpstr>PowerPoint-esitys</vt:lpstr>
    </vt:vector>
  </TitlesOfParts>
  <Company>Pihtiputaan kunta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PowerPoint-esitys</dc:title>
  <dc:creator>Hiironen Miia</dc:creator>
  <cp:lastModifiedBy>Hiironen Miia</cp:lastModifiedBy>
  <cp:revision>3</cp:revision>
  <dcterms:created xsi:type="dcterms:W3CDTF">2023-02-07T10:40:07Z</dcterms:created>
  <dcterms:modified xsi:type="dcterms:W3CDTF">2023-02-07T11:05:40Z</dcterms:modified>
</cp:coreProperties>
</file>