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69" d="100"/>
          <a:sy n="69" d="100"/>
        </p:scale>
        <p:origin x="77" y="47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Otsikkodia">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fi-FI" smtClean="0"/>
              <a:t>Muokkaa perustyyl. napsautt.</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smtClean="0"/>
              <a:t>Muokkaa alaotsikon perustyyliä napsautt.</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1/11/2023</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smtClean="0"/>
              <a:t>Muokkaa perustyyl. napsautt.</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fi-FI" smtClean="0"/>
              <a:t>Muokkaa perustyyl. napsautt.</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smtClean="0"/>
              <a:t>Muokkaa perustyyl. napsautt.</a:t>
            </a:r>
            <a:endParaRPr lang="en-US" dirty="0"/>
          </a:p>
        </p:txBody>
      </p:sp>
      <p:sp>
        <p:nvSpPr>
          <p:cNvPr id="3" name="Content Placeholder 2"/>
          <p:cNvSpPr>
            <a:spLocks noGrp="1"/>
          </p:cNvSpPr>
          <p:nvPr>
            <p:ph idx="1"/>
          </p:nvPr>
        </p:nvSpPr>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Osan ylätunniste">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fi-FI" smtClean="0"/>
              <a:t>Muokkaa perustyyl. napsautt.</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smtClean="0"/>
              <a:t>Muokkaa tekstin perustyylejä napsauttamalla</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1/11/2023</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fi-FI" smtClean="0"/>
              <a:t>Muokkaa perustyyl. napsautt.</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1/11/2023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fi-FI" smtClean="0"/>
              <a:t>Muokkaa perustyyl. napsautt.</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1/11/2023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smtClean="0"/>
              <a:t>Muokkaa perustyyl. napsautt.</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1/11/2023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1/11/2023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tsikollinen sisältö">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fi-FI" smtClean="0"/>
              <a:t>Muokkaa perustyyl. napsautt.</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smtClean="0"/>
              <a:t>Muokkaa tekstin perustyylejä napsauttamalla</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1/11/2023</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tsikollinen kuva">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fi-FI" smtClean="0"/>
              <a:t>Muokkaa perustyyl. napsautt.</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smtClean="0"/>
              <a:t>Lisää kuva napsauttamalla kuvaketta</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smtClean="0"/>
              <a:t>Muokkaa tekstin perustyylejä napsauttamalla</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1/11/2023</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fi-FI" smtClean="0"/>
              <a:t>Muokkaa perustyyl. napsautt.</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1/11/2023</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areena.yle.fi/1-1299531"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kirkkojakaupunki.fi/-/jumala-trump-ja-putin-kristillisen-konservatiivioikeiston-toiminta-suomessa-kulkee-samoilla-raiteilla-kuin-yhdysvaltain-evankelikaaleilla"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kirkkojakaupunki.fi/-/qanon-yhdistaa-vanhoja-uskonnollisia-myytteja-politiikkaan-ja-digiaikaan-koronavirus-rajaytti-salaliittoteorioiden-pankin-sanoo-apulaisprofessori-katj#5002a5cc"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yle.fi/aihe/artikkeli/2017/03/23/valheenpaljastaja-pelkoa-inhoa-ja-vakivaltaa-eli-miksi-valeuutiset-ovat" TargetMode="External"/><Relationship Id="rId2" Type="http://schemas.openxmlformats.org/officeDocument/2006/relationships/hyperlink" Target="http://www.mmtimes.com/index.php/national-news/21055-residents-flee-police-move-in-after-mob-violence-targets-muslims-in-bago-village.html"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kopiraittila.fi/" TargetMode="External"/><Relationship Id="rId2" Type="http://schemas.openxmlformats.org/officeDocument/2006/relationships/hyperlink" Target="https://www.getbadnews.com/en#play" TargetMode="External"/><Relationship Id="rId1" Type="http://schemas.openxmlformats.org/officeDocument/2006/relationships/slideLayout" Target="../slideLayouts/slideLayout2.xml"/><Relationship Id="rId6" Type="http://schemas.openxmlformats.org/officeDocument/2006/relationships/hyperlink" Target="https://yle.fi/aihe/oppiminen/valheenpaljastaja" TargetMode="External"/><Relationship Id="rId5" Type="http://schemas.openxmlformats.org/officeDocument/2006/relationships/hyperlink" Target="http://vintti.yle.fi/yle.fi/mediakompassi/mediakompassi/aikuiset.htm" TargetMode="External"/><Relationship Id="rId4" Type="http://schemas.openxmlformats.org/officeDocument/2006/relationships/hyperlink" Target="https://faktabaari.fi/"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yle.fi/aihe/artikkeli/2015/12/07/valheenpaljastaja-erotatko-uutisen-ja-mainoksen-toisistaan"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yle.fi/uutiset/3-12277736" TargetMode="External"/><Relationship Id="rId2" Type="http://schemas.openxmlformats.org/officeDocument/2006/relationships/hyperlink" Target="https://www.iltalehti.fi/uutiset/a/2015011018997283" TargetMode="External"/><Relationship Id="rId1" Type="http://schemas.openxmlformats.org/officeDocument/2006/relationships/slideLayout" Target="../slideLayouts/slideLayout2.xml"/><Relationship Id="rId4" Type="http://schemas.openxmlformats.org/officeDocument/2006/relationships/hyperlink" Target="https://yle.fi/uutiset/3-12283319?fbclid=IwAR0gevYQ1pgKEq18R0XV9MaBRyRfVUNjSnQ52a4ZQCwyDxrPNqmLwUp2AlQ"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yle.fi/a/3-10745213" TargetMode="External"/><Relationship Id="rId2" Type="http://schemas.openxmlformats.org/officeDocument/2006/relationships/hyperlink" Target="https://jsn.fi/paatos/7577-ej-21/" TargetMode="External"/><Relationship Id="rId1" Type="http://schemas.openxmlformats.org/officeDocument/2006/relationships/slideLayout" Target="../slideLayouts/slideLayout2.xml"/><Relationship Id="rId5" Type="http://schemas.openxmlformats.org/officeDocument/2006/relationships/hyperlink" Target="https://www.uutismediat.fi/mediakasvatus/" TargetMode="External"/><Relationship Id="rId4" Type="http://schemas.openxmlformats.org/officeDocument/2006/relationships/hyperlink" Target="https://journalistiliitto.fi/fi/pelisaannot/sananvapaus/" TargetMode="External"/></Relationships>
</file>

<file path=ppt/slides/_rels/slide8.xml.rels><?xml version="1.0" encoding="UTF-8" standalone="yes"?>
<Relationships xmlns="http://schemas.openxmlformats.org/package/2006/relationships"><Relationship Id="rId2" Type="http://schemas.openxmlformats.org/officeDocument/2006/relationships/hyperlink" Target="https://yle.fi/aihe/artikkeli/2016/05/17/valheenpaljastaja-testaa-medialukutaitosi-uutisvisassa"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r>
              <a:rPr lang="fi-FI" dirty="0" smtClean="0"/>
              <a:t>Median </a:t>
            </a:r>
            <a:r>
              <a:rPr lang="fi-FI" dirty="0" err="1" smtClean="0"/>
              <a:t>pereusteita</a:t>
            </a:r>
            <a:endParaRPr lang="fi-FI" dirty="0"/>
          </a:p>
        </p:txBody>
      </p:sp>
      <p:sp>
        <p:nvSpPr>
          <p:cNvPr id="3" name="Alaotsikko 2"/>
          <p:cNvSpPr>
            <a:spLocks noGrp="1"/>
          </p:cNvSpPr>
          <p:nvPr>
            <p:ph type="subTitle" idx="1"/>
          </p:nvPr>
        </p:nvSpPr>
        <p:spPr/>
        <p:txBody>
          <a:bodyPr/>
          <a:lstStyle/>
          <a:p>
            <a:endParaRPr lang="fi-FI" dirty="0"/>
          </a:p>
        </p:txBody>
      </p:sp>
    </p:spTree>
    <p:extLst>
      <p:ext uri="{BB962C8B-B14F-4D97-AF65-F5344CB8AC3E}">
        <p14:creationId xmlns:p14="http://schemas.microsoft.com/office/powerpoint/2010/main" val="7967013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b="1" dirty="0"/>
              <a:t>Medialukutaito on tarpeellista uskonnon yhteydessä</a:t>
            </a:r>
            <a:br>
              <a:rPr lang="fi-FI" b="1" dirty="0"/>
            </a:br>
            <a:endParaRPr lang="fi-FI" dirty="0"/>
          </a:p>
        </p:txBody>
      </p:sp>
      <p:sp>
        <p:nvSpPr>
          <p:cNvPr id="3" name="Sisällön paikkamerkki 2"/>
          <p:cNvSpPr>
            <a:spLocks noGrp="1"/>
          </p:cNvSpPr>
          <p:nvPr>
            <p:ph idx="1"/>
          </p:nvPr>
        </p:nvSpPr>
        <p:spPr/>
        <p:txBody>
          <a:bodyPr/>
          <a:lstStyle/>
          <a:p>
            <a:r>
              <a:rPr lang="fi-FI" dirty="0"/>
              <a:t>Monimuotoiseen medialukutaitoon kuuluu muun muassa visuaalinen lukutaito, brändilukutaito, digitaalinen lukutaito, pelilukutaito – ja myös uskontojen lukutaito. Monipuolinen medialukutaito on tarpeen erityisesti silloin, kun aiheena on </a:t>
            </a:r>
            <a:r>
              <a:rPr lang="fi-FI" dirty="0" smtClean="0"/>
              <a:t>uskonto.</a:t>
            </a:r>
          </a:p>
          <a:p>
            <a:r>
              <a:rPr lang="fi-FI" dirty="0"/>
              <a:t>Median käyttäjän on oleellista nähdä mediatuotteen taakse: Mitä asioita uskonnosta nostetaan esille? Millaisilla motiiveilla ja asenteella uskonnollisista asioista kerrotaan? Mitä kerrotaan ja mitä jätetään kertomatta? Entä mitä lukijan tai katsojan oletetaan jo asiasta tietävän</a:t>
            </a:r>
            <a:r>
              <a:rPr lang="fi-FI" dirty="0" smtClean="0"/>
              <a:t>?</a:t>
            </a:r>
          </a:p>
          <a:p>
            <a:endParaRPr lang="fi-FI" dirty="0" smtClean="0"/>
          </a:p>
          <a:p>
            <a:endParaRPr lang="fi-FI" dirty="0"/>
          </a:p>
        </p:txBody>
      </p:sp>
    </p:spTree>
    <p:extLst>
      <p:ext uri="{BB962C8B-B14F-4D97-AF65-F5344CB8AC3E}">
        <p14:creationId xmlns:p14="http://schemas.microsoft.com/office/powerpoint/2010/main" val="29812059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b="1" dirty="0"/>
              <a:t>Uutisten tehtävänä on jakaa tietoa</a:t>
            </a:r>
            <a:br>
              <a:rPr lang="fi-FI" b="1" dirty="0"/>
            </a:br>
            <a:endParaRPr lang="fi-FI" dirty="0"/>
          </a:p>
        </p:txBody>
      </p:sp>
      <p:sp>
        <p:nvSpPr>
          <p:cNvPr id="3" name="Sisällön paikkamerkki 2"/>
          <p:cNvSpPr>
            <a:spLocks noGrp="1"/>
          </p:cNvSpPr>
          <p:nvPr>
            <p:ph idx="1"/>
          </p:nvPr>
        </p:nvSpPr>
        <p:spPr/>
        <p:txBody>
          <a:bodyPr/>
          <a:lstStyle/>
          <a:p>
            <a:r>
              <a:rPr lang="fi-FI" dirty="0"/>
              <a:t>Uutinen ei yritä tarkoituksellisesti muuttaa vastaanottajan mielipidettä, vaan se välittää ja lisää tietoa. Vapaan median maissa uutisointiin voi pääsääntöisesti luottaa, koska toimittajien ammattietiikkaan kuuluu pyrkiä totuudellisuuteen ja oikaista mahdolliset virheet</a:t>
            </a:r>
            <a:r>
              <a:rPr lang="fi-FI" dirty="0" smtClean="0"/>
              <a:t>.</a:t>
            </a:r>
          </a:p>
          <a:p>
            <a:r>
              <a:rPr lang="fi-FI" dirty="0"/>
              <a:t>Luotatko uutisiin? </a:t>
            </a:r>
            <a:r>
              <a:rPr lang="fi-FI" dirty="0">
                <a:hlinkClick r:id="rId2"/>
              </a:rPr>
              <a:t>https://</a:t>
            </a:r>
            <a:r>
              <a:rPr lang="fi-FI" dirty="0" smtClean="0">
                <a:hlinkClick r:id="rId2"/>
              </a:rPr>
              <a:t>areena.yle.fi/1-1299531</a:t>
            </a:r>
            <a:endParaRPr lang="fi-FI" dirty="0" smtClean="0"/>
          </a:p>
          <a:p>
            <a:endParaRPr lang="fi-FI" dirty="0"/>
          </a:p>
        </p:txBody>
      </p:sp>
    </p:spTree>
    <p:extLst>
      <p:ext uri="{BB962C8B-B14F-4D97-AF65-F5344CB8AC3E}">
        <p14:creationId xmlns:p14="http://schemas.microsoft.com/office/powerpoint/2010/main" val="15896501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b="1" dirty="0"/>
              <a:t>Kuvalla on voima vaikuttaa mielikuviin</a:t>
            </a:r>
            <a:br>
              <a:rPr lang="fi-FI" b="1" dirty="0"/>
            </a:br>
            <a:endParaRPr lang="fi-FI" dirty="0"/>
          </a:p>
        </p:txBody>
      </p:sp>
      <p:sp>
        <p:nvSpPr>
          <p:cNvPr id="3" name="Sisällön paikkamerkki 2"/>
          <p:cNvSpPr>
            <a:spLocks noGrp="1"/>
          </p:cNvSpPr>
          <p:nvPr>
            <p:ph idx="1"/>
          </p:nvPr>
        </p:nvSpPr>
        <p:spPr/>
        <p:txBody>
          <a:bodyPr>
            <a:normAutofit lnSpcReduction="10000"/>
          </a:bodyPr>
          <a:lstStyle/>
          <a:p>
            <a:r>
              <a:rPr lang="fi-FI" dirty="0" smtClean="0"/>
              <a:t>Journalismin </a:t>
            </a:r>
            <a:r>
              <a:rPr lang="fi-FI" dirty="0"/>
              <a:t>periaatteisiin kuuluu, että vaikka uutiskuvia joudutaankin valikoimaan ja aina jonkin verran muokataan, uutiskuvia ei saa manipuloida. Toisin sanoen niistä ei saa poistaa eikä niihin saa lisätä mitään</a:t>
            </a:r>
            <a:r>
              <a:rPr lang="fi-FI" dirty="0" smtClean="0"/>
              <a:t>.</a:t>
            </a:r>
          </a:p>
          <a:p>
            <a:r>
              <a:rPr lang="fi-FI" b="1" dirty="0"/>
              <a:t>Pelkän otsikon lukeminen voi ohjata </a:t>
            </a:r>
            <a:r>
              <a:rPr lang="fi-FI" b="1" dirty="0" smtClean="0"/>
              <a:t>harhaan! </a:t>
            </a:r>
          </a:p>
          <a:p>
            <a:r>
              <a:rPr lang="fi-FI" dirty="0"/>
              <a:t>Lehdissä otsikoinnilla ja ingressillä eli johdannolla on merkittävä rooli, koska ne antavat mielikuvan aiheesta ja motivoivat lukemaan leipätekstiä. Digitaalisissa lehdissä otsikoinnilla on vielä keskeisempi merkitys, ja onkin alettu puhua klikkiotsikoista</a:t>
            </a:r>
            <a:r>
              <a:rPr lang="fi-FI" dirty="0" smtClean="0"/>
              <a:t>.</a:t>
            </a:r>
          </a:p>
          <a:p>
            <a:r>
              <a:rPr lang="fi-FI" dirty="0"/>
              <a:t>Uutinen tai juttu voi levittää </a:t>
            </a:r>
            <a:r>
              <a:rPr lang="fi-FI" b="1" dirty="0" err="1"/>
              <a:t>misinformaatiota</a:t>
            </a:r>
            <a:r>
              <a:rPr lang="fi-FI" dirty="0"/>
              <a:t> eli </a:t>
            </a:r>
            <a:r>
              <a:rPr lang="fi-FI" dirty="0"/>
              <a:t>tahattomasti väärää tietoa, </a:t>
            </a:r>
            <a:r>
              <a:rPr lang="fi-FI" dirty="0"/>
              <a:t>jos otsikot ja kuvat ovat harhaanjohtavia tai eivät vastaa varsinaista sisältöä.</a:t>
            </a:r>
            <a:endParaRPr lang="fi-FI" b="1" dirty="0"/>
          </a:p>
          <a:p>
            <a:r>
              <a:rPr lang="fi-FI" dirty="0" smtClean="0"/>
              <a:t>Tehtävä: Etsi sinua puhutteleva uutiskuva ja jaa se ryhmäpalautuskansioon</a:t>
            </a:r>
            <a:endParaRPr lang="fi-FI" dirty="0"/>
          </a:p>
        </p:txBody>
      </p:sp>
    </p:spTree>
    <p:extLst>
      <p:ext uri="{BB962C8B-B14F-4D97-AF65-F5344CB8AC3E}">
        <p14:creationId xmlns:p14="http://schemas.microsoft.com/office/powerpoint/2010/main" val="18209516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b="1" dirty="0"/>
              <a:t>Vastamedia harhauttaa puolueellisella viestillä</a:t>
            </a:r>
            <a:br>
              <a:rPr lang="fi-FI" b="1" dirty="0"/>
            </a:br>
            <a:endParaRPr lang="fi-FI" dirty="0"/>
          </a:p>
        </p:txBody>
      </p:sp>
      <p:sp>
        <p:nvSpPr>
          <p:cNvPr id="3" name="Sisällön paikkamerkki 2"/>
          <p:cNvSpPr>
            <a:spLocks noGrp="1"/>
          </p:cNvSpPr>
          <p:nvPr>
            <p:ph idx="1"/>
          </p:nvPr>
        </p:nvSpPr>
        <p:spPr/>
        <p:txBody>
          <a:bodyPr/>
          <a:lstStyle/>
          <a:p>
            <a:r>
              <a:rPr lang="fi-FI" dirty="0"/>
              <a:t>Jos uutinen jo lähtökohdiltaan haluaa antaa väärää tietoa, </a:t>
            </a:r>
            <a:r>
              <a:rPr lang="fi-FI" dirty="0" err="1"/>
              <a:t>disinformaatiota</a:t>
            </a:r>
            <a:r>
              <a:rPr lang="fi-FI" dirty="0"/>
              <a:t>, kyse on </a:t>
            </a:r>
            <a:r>
              <a:rPr lang="fi-FI" b="1" dirty="0"/>
              <a:t>valeuutisesta tai valemediasta</a:t>
            </a:r>
            <a:r>
              <a:rPr lang="fi-FI" dirty="0"/>
              <a:t>. Silloin tällöin paljastuu tapauksia, joissa kuvat ovat väärennettyjä, ja tätä voi pitää yhtenä valeuutisoinnin muotona. </a:t>
            </a:r>
            <a:endParaRPr lang="fi-FI" dirty="0" smtClean="0"/>
          </a:p>
          <a:p>
            <a:r>
              <a:rPr lang="fi-FI" dirty="0"/>
              <a:t>Mediatutkijat suosittelevat käytettäväksi valeuutinen-käsitteen sijasta käsitettä </a:t>
            </a:r>
            <a:r>
              <a:rPr lang="fi-FI" b="1" dirty="0"/>
              <a:t>vastamedia</a:t>
            </a:r>
            <a:r>
              <a:rPr lang="fi-FI" dirty="0"/>
              <a:t>, joka on ilmaus uutisoinnille, joka julkaisee tai tuottaa uutisia rajatusta omasta näkökulmastaan puolueellisesti eikä välitä journalistisista periaatteista. </a:t>
            </a:r>
            <a:endParaRPr lang="fi-FI" dirty="0" smtClean="0"/>
          </a:p>
          <a:p>
            <a:r>
              <a:rPr lang="fi-FI" dirty="0"/>
              <a:t>Vastamedia voi levittää </a:t>
            </a:r>
            <a:r>
              <a:rPr lang="fi-FI" b="1" dirty="0" err="1"/>
              <a:t>disinformaatiota</a:t>
            </a:r>
            <a:r>
              <a:rPr lang="fi-FI" dirty="0"/>
              <a:t> eli tarkoituksellisesti harhaanjohtavaa tietoa, mutta useimmin se pyrkii vaikuttamaan asenteisiin vahvistamalla vastakkainasettelua ja sitouttamalla </a:t>
            </a:r>
            <a:r>
              <a:rPr lang="fi-FI" dirty="0" err="1"/>
              <a:t>tiettyyn</a:t>
            </a:r>
            <a:r>
              <a:rPr lang="fi-FI" dirty="0"/>
              <a:t> identiteettiin.</a:t>
            </a:r>
            <a:endParaRPr lang="fi-FI" dirty="0" smtClean="0"/>
          </a:p>
          <a:p>
            <a:endParaRPr lang="fi-FI" dirty="0"/>
          </a:p>
        </p:txBody>
      </p:sp>
    </p:spTree>
    <p:extLst>
      <p:ext uri="{BB962C8B-B14F-4D97-AF65-F5344CB8AC3E}">
        <p14:creationId xmlns:p14="http://schemas.microsoft.com/office/powerpoint/2010/main" val="30880451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b="1" dirty="0"/>
              <a:t>Harhauttajat muokkaavat mielipiteitä</a:t>
            </a:r>
            <a:br>
              <a:rPr lang="fi-FI" b="1" dirty="0"/>
            </a:br>
            <a:endParaRPr lang="fi-FI" dirty="0"/>
          </a:p>
        </p:txBody>
      </p:sp>
      <p:sp>
        <p:nvSpPr>
          <p:cNvPr id="3" name="Sisällön paikkamerkki 2"/>
          <p:cNvSpPr>
            <a:spLocks noGrp="1"/>
          </p:cNvSpPr>
          <p:nvPr>
            <p:ph idx="1"/>
          </p:nvPr>
        </p:nvSpPr>
        <p:spPr/>
        <p:txBody>
          <a:bodyPr/>
          <a:lstStyle/>
          <a:p>
            <a:r>
              <a:rPr lang="fi-FI" dirty="0"/>
              <a:t>Ihmisiä johdetaan harhaan vastamedian lisäksi keskustelufoorumeilla, </a:t>
            </a:r>
            <a:r>
              <a:rPr lang="fi-FI" dirty="0" err="1"/>
              <a:t>somessa</a:t>
            </a:r>
            <a:r>
              <a:rPr lang="fi-FI" dirty="0"/>
              <a:t> ja lehtien kommenttipalstoilla. </a:t>
            </a:r>
            <a:endParaRPr lang="fi-FI" dirty="0" smtClean="0"/>
          </a:p>
          <a:p>
            <a:r>
              <a:rPr lang="fi-FI" dirty="0"/>
              <a:t>Nimettömyys mahdollistaa faktoina esitettyjen mielipiteiden levittämisen. </a:t>
            </a:r>
            <a:r>
              <a:rPr lang="fi-FI" b="1" dirty="0" err="1"/>
              <a:t>Trollit</a:t>
            </a:r>
            <a:r>
              <a:rPr lang="fi-FI" dirty="0"/>
              <a:t> eli nettihäiriköt ruokkivat usein provosoivalla kirjoittelullaan vihapuhetta, syrjintää ja rasismia</a:t>
            </a:r>
            <a:r>
              <a:rPr lang="fi-FI" dirty="0" smtClean="0"/>
              <a:t>.</a:t>
            </a:r>
          </a:p>
          <a:p>
            <a:r>
              <a:rPr lang="fi-FI" dirty="0" smtClean="0"/>
              <a:t> </a:t>
            </a:r>
            <a:r>
              <a:rPr lang="fi-FI" dirty="0"/>
              <a:t>Suomalaisista vastamedioista esimerkkejä ovat verkkojulkaisut </a:t>
            </a:r>
            <a:r>
              <a:rPr lang="fi-FI" i="1" dirty="0"/>
              <a:t>MV-lehti </a:t>
            </a:r>
            <a:r>
              <a:rPr lang="fi-FI" dirty="0"/>
              <a:t>ja </a:t>
            </a:r>
            <a:r>
              <a:rPr lang="fi-FI" i="1" dirty="0"/>
              <a:t>Oikea media</a:t>
            </a:r>
            <a:r>
              <a:rPr lang="fi-FI" dirty="0"/>
              <a:t>, sekä </a:t>
            </a:r>
            <a:r>
              <a:rPr lang="fi-FI" i="1" dirty="0"/>
              <a:t>Kansalainen</a:t>
            </a:r>
            <a:r>
              <a:rPr lang="fi-FI" dirty="0"/>
              <a:t> ja </a:t>
            </a:r>
            <a:r>
              <a:rPr lang="fi-FI" i="1" dirty="0" err="1"/>
              <a:t>eXtrauutiset</a:t>
            </a:r>
            <a:r>
              <a:rPr lang="fi-FI" dirty="0"/>
              <a:t>. Näille on tyypillistä haastaa valtamediaa ja hallituksen politiikkaa sekä suhtautua kielteisesti maahanmuuttoon ja maahanmuuttajiin.</a:t>
            </a:r>
          </a:p>
        </p:txBody>
      </p:sp>
    </p:spTree>
    <p:extLst>
      <p:ext uri="{BB962C8B-B14F-4D97-AF65-F5344CB8AC3E}">
        <p14:creationId xmlns:p14="http://schemas.microsoft.com/office/powerpoint/2010/main" val="3687114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b="1" dirty="0"/>
              <a:t>Tapauksia: Suomalaisia vastamediajulkaisuja</a:t>
            </a:r>
            <a:endParaRPr lang="fi-FI" dirty="0"/>
          </a:p>
        </p:txBody>
      </p:sp>
      <p:sp>
        <p:nvSpPr>
          <p:cNvPr id="3" name="Sisällön paikkamerkki 2"/>
          <p:cNvSpPr>
            <a:spLocks noGrp="1"/>
          </p:cNvSpPr>
          <p:nvPr>
            <p:ph idx="1"/>
          </p:nvPr>
        </p:nvSpPr>
        <p:spPr/>
        <p:txBody>
          <a:bodyPr>
            <a:normAutofit fontScale="92500" lnSpcReduction="10000"/>
          </a:bodyPr>
          <a:lstStyle/>
          <a:p>
            <a:r>
              <a:rPr lang="fi-FI" i="1" dirty="0"/>
              <a:t>MV-lehden</a:t>
            </a:r>
            <a:r>
              <a:rPr lang="fi-FI" dirty="0"/>
              <a:t> ylläpito ottaa vastaan juttuja keneltä tahansa tarkistamatta sisällön totuudellisuutta, kunhan juttu muuten noudattaa lehden linjaa. MV-lehti ei noudata journalistisia periaatteita, vaan se julkaisee tarkistamattomia, tekaistujakin asioita ja kehittelee salaliittoteorioita. Lehteä vastaan on nostettu monia rikossyytteitä, koska siinä on julkaistu rasistisia kirjoituksia ja loukattu yksityishenkilöitä. Lehden perustaja Ilja </a:t>
            </a:r>
            <a:r>
              <a:rPr lang="fi-FI" dirty="0" err="1"/>
              <a:t>Janitskin</a:t>
            </a:r>
            <a:r>
              <a:rPr lang="fi-FI" dirty="0"/>
              <a:t> on tuomittu vankeuteen lehteä koskevista rikoksista, ja lehden avustaja sai ehdollista vankeutta. </a:t>
            </a:r>
          </a:p>
          <a:p>
            <a:r>
              <a:rPr lang="fi-FI" i="1" dirty="0"/>
              <a:t>Oikea Media </a:t>
            </a:r>
            <a:r>
              <a:rPr lang="fi-FI" dirty="0"/>
              <a:t>sanoo olevansa </a:t>
            </a:r>
            <a:r>
              <a:rPr lang="fi-FI" dirty="0" err="1"/>
              <a:t>konservatiivis</a:t>
            </a:r>
            <a:r>
              <a:rPr lang="fi-FI" dirty="0"/>
              <a:t>-oikeistolainen "</a:t>
            </a:r>
            <a:r>
              <a:rPr lang="fi-FI" dirty="0" err="1"/>
              <a:t>juutalais</a:t>
            </a:r>
            <a:r>
              <a:rPr lang="fi-FI" dirty="0"/>
              <a:t>-kristillisiin arvoihin" nojaava lehti, joka vastustaa muun muassa feminismiä, maahanmuuttoa, sukupuolineutraalia avioliittoa ja homoseksuaalisuutta. Lehti lainaa uutiset muista lähteistä, muun muassa amerikkalaiselta </a:t>
            </a:r>
            <a:r>
              <a:rPr lang="fi-FI" dirty="0" err="1"/>
              <a:t>Breitbart</a:t>
            </a:r>
            <a:r>
              <a:rPr lang="fi-FI" dirty="0"/>
              <a:t> News -lehdeltä. Blogitekstien kirjoittajina on useita uskonnollisiksi itsensä määritteleviä. (Lisää Kirkko ja kaupunki -lehden </a:t>
            </a:r>
            <a:r>
              <a:rPr lang="fi-FI" dirty="0">
                <a:hlinkClick r:id="rId2"/>
              </a:rPr>
              <a:t>artikkelista</a:t>
            </a:r>
            <a:r>
              <a:rPr lang="fi-FI" dirty="0"/>
              <a:t>, 20.8.2018.) </a:t>
            </a:r>
          </a:p>
          <a:p>
            <a:endParaRPr lang="fi-FI" dirty="0"/>
          </a:p>
        </p:txBody>
      </p:sp>
    </p:spTree>
    <p:extLst>
      <p:ext uri="{BB962C8B-B14F-4D97-AF65-F5344CB8AC3E}">
        <p14:creationId xmlns:p14="http://schemas.microsoft.com/office/powerpoint/2010/main" val="15504331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b="1" dirty="0"/>
              <a:t>Tapauksia: Salaliittoteorioita</a:t>
            </a:r>
            <a:r>
              <a:rPr lang="fi-FI" dirty="0"/>
              <a:t/>
            </a:r>
            <a:br>
              <a:rPr lang="fi-FI" dirty="0"/>
            </a:br>
            <a:endParaRPr lang="fi-FI" dirty="0"/>
          </a:p>
        </p:txBody>
      </p:sp>
      <p:sp>
        <p:nvSpPr>
          <p:cNvPr id="3" name="Sisällön paikkamerkki 2"/>
          <p:cNvSpPr>
            <a:spLocks noGrp="1"/>
          </p:cNvSpPr>
          <p:nvPr>
            <p:ph idx="1"/>
          </p:nvPr>
        </p:nvSpPr>
        <p:spPr/>
        <p:txBody>
          <a:bodyPr>
            <a:normAutofit fontScale="85000" lnSpcReduction="20000"/>
          </a:bodyPr>
          <a:lstStyle/>
          <a:p>
            <a:r>
              <a:rPr lang="fi-FI" dirty="0" smtClean="0"/>
              <a:t>Vastamedia </a:t>
            </a:r>
            <a:r>
              <a:rPr lang="fi-FI" dirty="0"/>
              <a:t>voi alkaa nimetä valtamedioita valemedioiksi. Valtamedia </a:t>
            </a:r>
            <a:r>
              <a:rPr lang="fi-FI" dirty="0" err="1"/>
              <a:t>demonisoidaan</a:t>
            </a:r>
            <a:r>
              <a:rPr lang="fi-FI" dirty="0"/>
              <a:t> siten, että niiden väitetään toimivan salaliittona ja levittävän valeuutisia. Totuus on juuri toisinpäin. Vastamedia on se, joka sekoittaa faktaa ja fiktiota ja tarjoaa vaihtoehtoisen maailmanselityksen. Siten vastamedian populistinen sanoma yrittää saada ihmiset epäilemään sitä, että instituutiot ja journalistinen media toimivat kansakunnan eduksi.</a:t>
            </a:r>
          </a:p>
          <a:p>
            <a:r>
              <a:rPr lang="fi-FI" dirty="0"/>
              <a:t>Yksi esimerkki uudesta digimaailmassa toimivasta poliittisesta salaliittoteoriasta on Yhdysvalloista lähtöisin oleva </a:t>
            </a:r>
            <a:r>
              <a:rPr lang="fi-FI" i="1" dirty="0" err="1"/>
              <a:t>QAnon</a:t>
            </a:r>
            <a:r>
              <a:rPr lang="fi-FI" dirty="0"/>
              <a:t>. Sen mukaan koronapandemia, siihen liittyvä kontrollointi ja rokotteen kehitteleminen liittyvät salaliittoon, jota valtamediat johtavat. </a:t>
            </a:r>
            <a:r>
              <a:rPr lang="fi-FI" dirty="0" err="1"/>
              <a:t>QAnon</a:t>
            </a:r>
            <a:r>
              <a:rPr lang="fi-FI" dirty="0"/>
              <a:t> levittää väitteitä, joiden mukaan se vastustaa äärimmäistä pahuutta, joka sen mukaan koostuu </a:t>
            </a:r>
            <a:r>
              <a:rPr lang="fi-FI" dirty="0" err="1"/>
              <a:t>pedofiileista</a:t>
            </a:r>
            <a:r>
              <a:rPr lang="fi-FI" dirty="0"/>
              <a:t>. Siten se saa kannattajia myös ihmisistä, jotka luulevat sen kautta puolustavansa lapsia ja saavansa aikaan yhteiskuntamuutosta. Liike käyttää viesteissään populistisen oikeiston aatteita ja yhdistää viesteihin uskonnollisia myyttejä, kuten lopunajallisia ennustuksia ja ilmausta valon taistelusta pimeyttä vastaan. Pelastajahahmona eli Q+:</a:t>
            </a:r>
            <a:r>
              <a:rPr lang="fi-FI" dirty="0" err="1"/>
              <a:t>na</a:t>
            </a:r>
            <a:r>
              <a:rPr lang="fi-FI" dirty="0"/>
              <a:t> </a:t>
            </a:r>
            <a:r>
              <a:rPr lang="fi-FI" dirty="0" err="1"/>
              <a:t>QAnonin</a:t>
            </a:r>
            <a:r>
              <a:rPr lang="fi-FI" dirty="0"/>
              <a:t> kannattajat pitävät Yhdysvaltain presidenttiä Donald </a:t>
            </a:r>
            <a:r>
              <a:rPr lang="fi-FI" dirty="0" err="1"/>
              <a:t>Trumpia</a:t>
            </a:r>
            <a:r>
              <a:rPr lang="fi-FI" dirty="0"/>
              <a:t>, jonka uskotaan paljastavan salaliiton. </a:t>
            </a:r>
            <a:r>
              <a:rPr lang="fi-FI" dirty="0" err="1"/>
              <a:t>Trumpin</a:t>
            </a:r>
            <a:r>
              <a:rPr lang="fi-FI" dirty="0"/>
              <a:t> oletetaan hyötyvän kyseisestä salaliittoteoriasta vaalikampanjassaan. (Lisää Kirkko ja kaupunki -lehden</a:t>
            </a:r>
            <a:r>
              <a:rPr lang="fi-FI" dirty="0">
                <a:hlinkClick r:id="rId2"/>
              </a:rPr>
              <a:t> artikkelista</a:t>
            </a:r>
            <a:r>
              <a:rPr lang="fi-FI" dirty="0"/>
              <a:t>, 17.9.2020) Yhdysvaltain kongressiin tammikuussa 2021 hyökänneiden </a:t>
            </a:r>
            <a:r>
              <a:rPr lang="fi-FI" dirty="0" err="1"/>
              <a:t>Trumpin</a:t>
            </a:r>
            <a:r>
              <a:rPr lang="fi-FI" dirty="0"/>
              <a:t> kannattajien joukossa uutisoitiin olleen myös </a:t>
            </a:r>
            <a:r>
              <a:rPr lang="fi-FI" dirty="0" err="1"/>
              <a:t>QAnonin</a:t>
            </a:r>
            <a:r>
              <a:rPr lang="fi-FI" dirty="0"/>
              <a:t> kannattajia.</a:t>
            </a:r>
          </a:p>
          <a:p>
            <a:endParaRPr lang="fi-FI" dirty="0"/>
          </a:p>
        </p:txBody>
      </p:sp>
    </p:spTree>
    <p:extLst>
      <p:ext uri="{BB962C8B-B14F-4D97-AF65-F5344CB8AC3E}">
        <p14:creationId xmlns:p14="http://schemas.microsoft.com/office/powerpoint/2010/main" val="4427907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b="1" dirty="0"/>
              <a:t>Valeuutisilta välttymisen harha</a:t>
            </a:r>
            <a:br>
              <a:rPr lang="fi-FI" b="1" dirty="0"/>
            </a:br>
            <a:endParaRPr lang="fi-FI" dirty="0"/>
          </a:p>
        </p:txBody>
      </p:sp>
      <p:sp>
        <p:nvSpPr>
          <p:cNvPr id="3" name="Sisällön paikkamerkki 2"/>
          <p:cNvSpPr>
            <a:spLocks noGrp="1"/>
          </p:cNvSpPr>
          <p:nvPr>
            <p:ph idx="1"/>
          </p:nvPr>
        </p:nvSpPr>
        <p:spPr/>
        <p:txBody>
          <a:bodyPr/>
          <a:lstStyle/>
          <a:p>
            <a:r>
              <a:rPr lang="fi-FI" dirty="0"/>
              <a:t>Huolestuttavasti on lisääntynyt ilmiö, jossa kaikki median käyttäjät eivät enää erota mielipiteitä ja uskomuksia faktoista. Laajan Yhdysvalloissa tehdyn tutkimuksen mukaan 60 % ihmisistä ei usko erottavansa valeuutista oikeasta faktatiedosta. </a:t>
            </a:r>
            <a:endParaRPr lang="fi-FI" dirty="0" smtClean="0"/>
          </a:p>
          <a:p>
            <a:r>
              <a:rPr lang="fi-FI" dirty="0"/>
              <a:t>Ihminen valikoi aina tietolähteitä sen mukaan, mikä vahvistaa hänen </a:t>
            </a:r>
            <a:r>
              <a:rPr lang="fi-FI" dirty="0" err="1"/>
              <a:t>olemassaolevia</a:t>
            </a:r>
            <a:r>
              <a:rPr lang="fi-FI" dirty="0"/>
              <a:t> asenteitaan, käsityksiään ja omaksumaansa maailmankuvaa. Tätä kutsutaan </a:t>
            </a:r>
            <a:r>
              <a:rPr lang="fi-FI" i="1" dirty="0"/>
              <a:t>vahvistusvinoumaksi</a:t>
            </a:r>
            <a:r>
              <a:rPr lang="fi-FI" dirty="0"/>
              <a:t> tai </a:t>
            </a:r>
            <a:r>
              <a:rPr lang="fi-FI" b="1" dirty="0"/>
              <a:t>vahvistusharhaksi</a:t>
            </a:r>
            <a:r>
              <a:rPr lang="fi-FI" dirty="0"/>
              <a:t>. Uutinen, joka vahvistaa oletuksia, otetaan totena, vaikka se ei sitä olisi. "</a:t>
            </a:r>
          </a:p>
        </p:txBody>
      </p:sp>
    </p:spTree>
    <p:extLst>
      <p:ext uri="{BB962C8B-B14F-4D97-AF65-F5344CB8AC3E}">
        <p14:creationId xmlns:p14="http://schemas.microsoft.com/office/powerpoint/2010/main" val="36293640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b="1" dirty="0"/>
              <a:t>Analyyttinen ja avaramielinen ajattelu vähentää uskoa vastamediaan</a:t>
            </a:r>
            <a:br>
              <a:rPr lang="fi-FI" b="1" dirty="0"/>
            </a:br>
            <a:endParaRPr lang="fi-FI" dirty="0"/>
          </a:p>
        </p:txBody>
      </p:sp>
      <p:sp>
        <p:nvSpPr>
          <p:cNvPr id="3" name="Sisällön paikkamerkki 2"/>
          <p:cNvSpPr>
            <a:spLocks noGrp="1"/>
          </p:cNvSpPr>
          <p:nvPr>
            <p:ph idx="1"/>
          </p:nvPr>
        </p:nvSpPr>
        <p:spPr/>
        <p:txBody>
          <a:bodyPr/>
          <a:lstStyle/>
          <a:p>
            <a:r>
              <a:rPr lang="fi-FI" dirty="0"/>
              <a:t>Asiantuntijoiden mukaan parhaiten välttyy väärien tietojen vaikutukselta, kun pysähtyy epäilyttävältä kuulostavan uutisen äärelle pohtimaan analyyttisesti ja avaramielisesti, esimerkiksi voiko uutinen olla totta, kuka sen on tuottanut, missä uutinen on julkaistu. Analyyttisyys tarkoittaa aktiivista omien ajatusmallien ja </a:t>
            </a:r>
            <a:r>
              <a:rPr lang="fi-FI" i="1" dirty="0"/>
              <a:t>intuitioiden</a:t>
            </a:r>
            <a:r>
              <a:rPr lang="fi-FI" dirty="0"/>
              <a:t> arvioimista</a:t>
            </a:r>
            <a:r>
              <a:rPr lang="fi-FI" dirty="0" smtClean="0"/>
              <a:t>.</a:t>
            </a:r>
          </a:p>
          <a:p>
            <a:endParaRPr lang="fi-FI" dirty="0"/>
          </a:p>
        </p:txBody>
      </p:sp>
    </p:spTree>
    <p:extLst>
      <p:ext uri="{BB962C8B-B14F-4D97-AF65-F5344CB8AC3E}">
        <p14:creationId xmlns:p14="http://schemas.microsoft.com/office/powerpoint/2010/main" val="26513066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b="1" dirty="0"/>
              <a:t>Uskonnot valeuutisten kohteina</a:t>
            </a:r>
            <a:br>
              <a:rPr lang="fi-FI" b="1" dirty="0"/>
            </a:br>
            <a:endParaRPr lang="fi-FI" dirty="0"/>
          </a:p>
        </p:txBody>
      </p:sp>
      <p:sp>
        <p:nvSpPr>
          <p:cNvPr id="3" name="Sisällön paikkamerkki 2"/>
          <p:cNvSpPr>
            <a:spLocks noGrp="1"/>
          </p:cNvSpPr>
          <p:nvPr>
            <p:ph idx="1"/>
          </p:nvPr>
        </p:nvSpPr>
        <p:spPr/>
        <p:txBody>
          <a:bodyPr/>
          <a:lstStyle/>
          <a:p>
            <a:r>
              <a:rPr lang="fi-FI" dirty="0"/>
              <a:t>Uskonto on nykymaailmassa usein valeuutisen kohteena. Valeuutiset on usein kohdistettu uskonnollisille ihmisille ja protestanttista fundamentalismia pidetään yhtenä valeuutisten alkuperänä. Esimerkiksi koronakeväänä 2020 jotkin kristilliset piirit myös Suomessa levittivät valeuutisia ja huhuja virusta vastaan kehitettävästä rokotteesta ja vaarallisista salaliitoista sen taustalla, mikä synnytti epäluuloja rokoteohjelmia ja sairauden hoitoa kohtaan. Jotkut kristityt myös saarnasivat pandemian olevan Jumalan rangaistus syntiselle ihmiskunnalle.</a:t>
            </a:r>
          </a:p>
        </p:txBody>
      </p:sp>
    </p:spTree>
    <p:extLst>
      <p:ext uri="{BB962C8B-B14F-4D97-AF65-F5344CB8AC3E}">
        <p14:creationId xmlns:p14="http://schemas.microsoft.com/office/powerpoint/2010/main" val="27164686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Media on laajakäsite</a:t>
            </a:r>
            <a:endParaRPr lang="fi-FI" dirty="0"/>
          </a:p>
        </p:txBody>
      </p:sp>
      <p:sp>
        <p:nvSpPr>
          <p:cNvPr id="3" name="Sisällön paikkamerkki 2"/>
          <p:cNvSpPr>
            <a:spLocks noGrp="1"/>
          </p:cNvSpPr>
          <p:nvPr>
            <p:ph idx="1"/>
          </p:nvPr>
        </p:nvSpPr>
        <p:spPr/>
        <p:txBody>
          <a:bodyPr/>
          <a:lstStyle/>
          <a:p>
            <a:r>
              <a:rPr lang="fi-FI" dirty="0" smtClean="0"/>
              <a:t>Perinteisesti </a:t>
            </a:r>
            <a:r>
              <a:rPr lang="fi-FI" b="1" dirty="0"/>
              <a:t>media</a:t>
            </a:r>
            <a:r>
              <a:rPr lang="fi-FI" dirty="0"/>
              <a:t> tarkoittaa viestintävälineitä, joilla voi lähettää ja vastaanottaa viestejä, sekä niiden ympärille syntyneitä sisältöjä, käytäntöjä ja tallenteita.</a:t>
            </a:r>
          </a:p>
          <a:p>
            <a:r>
              <a:rPr lang="fi-FI" b="1" dirty="0"/>
              <a:t>Perinteinen media</a:t>
            </a:r>
            <a:r>
              <a:rPr lang="fi-FI" dirty="0"/>
              <a:t> sisältää television, radion ja painetun median, niin sanotun printtimedian.</a:t>
            </a:r>
          </a:p>
          <a:p>
            <a:r>
              <a:rPr lang="fi-FI" dirty="0"/>
              <a:t>Nykyisin media on käsitteenä laaja ja sisältää ääntä ja kuvaa yhdistävän </a:t>
            </a:r>
            <a:r>
              <a:rPr lang="fi-FI" dirty="0" err="1"/>
              <a:t>multimedian</a:t>
            </a:r>
            <a:r>
              <a:rPr lang="fi-FI" dirty="0"/>
              <a:t>, sähköisen eli digitaalisen viestinnän ja vuorovaikutuksellisen sosiaalisen median. Niistä voidaan käyttää nimeä </a:t>
            </a:r>
            <a:r>
              <a:rPr lang="fi-FI" b="1" dirty="0"/>
              <a:t>uusmedia</a:t>
            </a:r>
            <a:r>
              <a:rPr lang="fi-FI" dirty="0"/>
              <a:t>. </a:t>
            </a:r>
          </a:p>
          <a:p>
            <a:endParaRPr lang="fi-FI" dirty="0"/>
          </a:p>
        </p:txBody>
      </p:sp>
    </p:spTree>
    <p:extLst>
      <p:ext uri="{BB962C8B-B14F-4D97-AF65-F5344CB8AC3E}">
        <p14:creationId xmlns:p14="http://schemas.microsoft.com/office/powerpoint/2010/main" val="9574158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b="1" dirty="0"/>
              <a:t>Tapaus: Facebookin valeuutiset </a:t>
            </a:r>
            <a:r>
              <a:rPr lang="fi-FI" b="1" dirty="0" err="1"/>
              <a:t>rohingya</a:t>
            </a:r>
            <a:r>
              <a:rPr lang="fi-FI" b="1" dirty="0"/>
              <a:t>-muslimeista johtivat väkivaltaan</a:t>
            </a:r>
            <a:endParaRPr lang="fi-FI" dirty="0"/>
          </a:p>
        </p:txBody>
      </p:sp>
      <p:sp>
        <p:nvSpPr>
          <p:cNvPr id="3" name="Sisällön paikkamerkki 2"/>
          <p:cNvSpPr>
            <a:spLocks noGrp="1"/>
          </p:cNvSpPr>
          <p:nvPr>
            <p:ph idx="1"/>
          </p:nvPr>
        </p:nvSpPr>
        <p:spPr/>
        <p:txBody>
          <a:bodyPr/>
          <a:lstStyle/>
          <a:p>
            <a:r>
              <a:rPr lang="fi-FI" dirty="0"/>
              <a:t>Myanmarissa on meneillään </a:t>
            </a:r>
            <a:r>
              <a:rPr lang="fi-FI" dirty="0" err="1"/>
              <a:t>rohingya</a:t>
            </a:r>
            <a:r>
              <a:rPr lang="fi-FI" dirty="0"/>
              <a:t>-kansaan kohdistuva kansanmurha, jota paikallinen media ei tunnusta, mutta jota ihmisoikeusjärjestöt ovat tutkineet. YK:n mukaan vuoden 2018 elokuuhun mennessä 700 000 </a:t>
            </a:r>
            <a:r>
              <a:rPr lang="fi-FI" dirty="0" err="1"/>
              <a:t>rohingyaa</a:t>
            </a:r>
            <a:r>
              <a:rPr lang="fi-FI" dirty="0"/>
              <a:t> on paennut Bangladeshiin. </a:t>
            </a:r>
            <a:r>
              <a:rPr lang="fi-FI" dirty="0" err="1"/>
              <a:t>Rohingya</a:t>
            </a:r>
            <a:r>
              <a:rPr lang="fi-FI" dirty="0"/>
              <a:t>-muslimeita kohtaan lietsotaan vihaa ja sosiaalisessa mediassa levitetään heistä valeuutisia. Esimerkiksi Facebook-huhujen mukaan erääseen kylään oli rakenteilla muslimikoulu, ja yli 200-henkinen buddhalaisryhmä tuli tuhoamaan koteja kylässä estääkseen rakennushankkeen (</a:t>
            </a:r>
            <a:r>
              <a:rPr lang="fi-FI" dirty="0">
                <a:hlinkClick r:id="rId2"/>
              </a:rPr>
              <a:t>Myanmar Times, 27.6.2016</a:t>
            </a:r>
            <a:r>
              <a:rPr lang="fi-FI" dirty="0"/>
              <a:t>). </a:t>
            </a:r>
          </a:p>
          <a:p>
            <a:r>
              <a:rPr lang="fi-FI" dirty="0"/>
              <a:t>Katso Ylen </a:t>
            </a:r>
            <a:r>
              <a:rPr lang="fi-FI" dirty="0">
                <a:hlinkClick r:id="rId3"/>
              </a:rPr>
              <a:t>Valheenpaljastajan sivulta</a:t>
            </a:r>
            <a:r>
              <a:rPr lang="fi-FI" dirty="0"/>
              <a:t> (23.3.2017) </a:t>
            </a:r>
            <a:r>
              <a:rPr lang="fi-FI" dirty="0"/>
              <a:t>muita eri maissa tapahtuvia asioita </a:t>
            </a:r>
            <a:r>
              <a:rPr lang="fi-FI" dirty="0" err="1"/>
              <a:t>mis</a:t>
            </a:r>
            <a:r>
              <a:rPr lang="fi-FI" dirty="0"/>
              <a:t>- ja </a:t>
            </a:r>
            <a:r>
              <a:rPr lang="fi-FI" dirty="0" err="1"/>
              <a:t>disinformaation</a:t>
            </a:r>
            <a:r>
              <a:rPr lang="fi-FI" dirty="0"/>
              <a:t> takia ja lue </a:t>
            </a:r>
            <a:r>
              <a:rPr lang="fi-FI" dirty="0"/>
              <a:t>vinkkejä </a:t>
            </a:r>
            <a:r>
              <a:rPr lang="fi-FI" dirty="0" err="1"/>
              <a:t>mis</a:t>
            </a:r>
            <a:r>
              <a:rPr lang="fi-FI" dirty="0"/>
              <a:t>- ja </a:t>
            </a:r>
            <a:r>
              <a:rPr lang="fi-FI" dirty="0" err="1"/>
              <a:t>disinformaation</a:t>
            </a:r>
            <a:r>
              <a:rPr lang="fi-FI" dirty="0"/>
              <a:t> tunnistamiseen.</a:t>
            </a:r>
          </a:p>
          <a:p>
            <a:endParaRPr lang="fi-FI" dirty="0"/>
          </a:p>
        </p:txBody>
      </p:sp>
    </p:spTree>
    <p:extLst>
      <p:ext uri="{BB962C8B-B14F-4D97-AF65-F5344CB8AC3E}">
        <p14:creationId xmlns:p14="http://schemas.microsoft.com/office/powerpoint/2010/main" val="16755456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Linkkejä</a:t>
            </a:r>
            <a:endParaRPr lang="fi-FI" dirty="0"/>
          </a:p>
        </p:txBody>
      </p:sp>
      <p:sp>
        <p:nvSpPr>
          <p:cNvPr id="3" name="Sisällön paikkamerkki 2"/>
          <p:cNvSpPr>
            <a:spLocks noGrp="1"/>
          </p:cNvSpPr>
          <p:nvPr>
            <p:ph idx="1"/>
          </p:nvPr>
        </p:nvSpPr>
        <p:spPr/>
        <p:txBody>
          <a:bodyPr/>
          <a:lstStyle/>
          <a:p>
            <a:r>
              <a:rPr lang="fi-FI" dirty="0">
                <a:hlinkClick r:id="rId2"/>
              </a:rPr>
              <a:t>https://</a:t>
            </a:r>
            <a:r>
              <a:rPr lang="fi-FI" dirty="0" smtClean="0">
                <a:hlinkClick r:id="rId2"/>
              </a:rPr>
              <a:t>www.getbadnews.com/en#play</a:t>
            </a:r>
            <a:endParaRPr lang="fi-FI" dirty="0" smtClean="0"/>
          </a:p>
          <a:p>
            <a:r>
              <a:rPr lang="fi-FI" dirty="0">
                <a:hlinkClick r:id="rId3"/>
              </a:rPr>
              <a:t>https://kopiraittila.fi</a:t>
            </a:r>
            <a:r>
              <a:rPr lang="fi-FI" dirty="0" smtClean="0">
                <a:hlinkClick r:id="rId3"/>
              </a:rPr>
              <a:t>/</a:t>
            </a:r>
            <a:endParaRPr lang="fi-FI" dirty="0" smtClean="0"/>
          </a:p>
          <a:p>
            <a:r>
              <a:rPr lang="fi-FI" dirty="0">
                <a:hlinkClick r:id="rId4"/>
              </a:rPr>
              <a:t>https://faktabaari.fi</a:t>
            </a:r>
            <a:r>
              <a:rPr lang="fi-FI" dirty="0" smtClean="0">
                <a:hlinkClick r:id="rId4"/>
              </a:rPr>
              <a:t>/</a:t>
            </a:r>
            <a:endParaRPr lang="fi-FI" dirty="0" smtClean="0"/>
          </a:p>
          <a:p>
            <a:r>
              <a:rPr lang="fi-FI" dirty="0">
                <a:hlinkClick r:id="rId5"/>
              </a:rPr>
              <a:t>http://</a:t>
            </a:r>
            <a:r>
              <a:rPr lang="fi-FI" dirty="0" smtClean="0">
                <a:hlinkClick r:id="rId5"/>
              </a:rPr>
              <a:t>vintti.yle.fi/yle.fi/mediakompassi/mediakompassi/aikuiset.htm</a:t>
            </a:r>
            <a:endParaRPr lang="fi-FI" dirty="0" smtClean="0"/>
          </a:p>
          <a:p>
            <a:r>
              <a:rPr lang="fi-FI">
                <a:hlinkClick r:id="rId6"/>
              </a:rPr>
              <a:t>https</a:t>
            </a:r>
            <a:r>
              <a:rPr lang="fi-FI">
                <a:hlinkClick r:id="rId6"/>
              </a:rPr>
              <a:t>://</a:t>
            </a:r>
            <a:r>
              <a:rPr lang="fi-FI" smtClean="0">
                <a:hlinkClick r:id="rId6"/>
              </a:rPr>
              <a:t>yle.fi/aihe/oppiminen/valheenpaljastaja</a:t>
            </a:r>
            <a:endParaRPr lang="fi-FI" smtClean="0"/>
          </a:p>
          <a:p>
            <a:endParaRPr lang="fi-FI" dirty="0"/>
          </a:p>
        </p:txBody>
      </p:sp>
    </p:spTree>
    <p:extLst>
      <p:ext uri="{BB962C8B-B14F-4D97-AF65-F5344CB8AC3E}">
        <p14:creationId xmlns:p14="http://schemas.microsoft.com/office/powerpoint/2010/main" val="18426242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dirty="0"/>
              <a:t>Asiayhteydestä riippuen media voi siis </a:t>
            </a:r>
            <a:r>
              <a:rPr lang="fi-FI" dirty="0" smtClean="0"/>
              <a:t>tarkoittaa:</a:t>
            </a:r>
            <a:r>
              <a:rPr lang="fi-FI" dirty="0"/>
              <a:t/>
            </a:r>
            <a:br>
              <a:rPr lang="fi-FI" dirty="0"/>
            </a:br>
            <a:endParaRPr lang="fi-FI" dirty="0"/>
          </a:p>
        </p:txBody>
      </p:sp>
      <p:sp>
        <p:nvSpPr>
          <p:cNvPr id="3" name="Sisällön paikkamerkki 2"/>
          <p:cNvSpPr>
            <a:spLocks noGrp="1"/>
          </p:cNvSpPr>
          <p:nvPr>
            <p:ph idx="1"/>
          </p:nvPr>
        </p:nvSpPr>
        <p:spPr/>
        <p:txBody>
          <a:bodyPr/>
          <a:lstStyle/>
          <a:p>
            <a:r>
              <a:rPr lang="fi-FI" dirty="0" smtClean="0"/>
              <a:t>joukkoviestinnän </a:t>
            </a:r>
            <a:r>
              <a:rPr lang="fi-FI" dirty="0"/>
              <a:t>kenttää yleisesti</a:t>
            </a:r>
          </a:p>
          <a:p>
            <a:r>
              <a:rPr lang="fi-FI" dirty="0" err="1"/>
              <a:t>tiettyä</a:t>
            </a:r>
            <a:r>
              <a:rPr lang="fi-FI" dirty="0"/>
              <a:t> viestintävälinettä (sanomalehdet, aikakauslehdet, radio, televisio, internet, sosiaalinen media)</a:t>
            </a:r>
          </a:p>
          <a:p>
            <a:r>
              <a:rPr lang="fi-FI" dirty="0" err="1"/>
              <a:t>tiettyä</a:t>
            </a:r>
            <a:r>
              <a:rPr lang="fi-FI" dirty="0"/>
              <a:t> viestimuotoa (teksti, kuva, ääni) ja -tallennetta (kirjat, cd-levyt ja dvd-levyt)</a:t>
            </a:r>
          </a:p>
          <a:p>
            <a:r>
              <a:rPr lang="fi-FI" dirty="0"/>
              <a:t>yksittäistä media-alan yritystä tai hanketta.</a:t>
            </a:r>
          </a:p>
          <a:p>
            <a:endParaRPr lang="fi-FI" dirty="0"/>
          </a:p>
        </p:txBody>
      </p:sp>
    </p:spTree>
    <p:extLst>
      <p:ext uri="{BB962C8B-B14F-4D97-AF65-F5344CB8AC3E}">
        <p14:creationId xmlns:p14="http://schemas.microsoft.com/office/powerpoint/2010/main" val="12525282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b="1" dirty="0"/>
              <a:t>Mainonta luo tarpeita</a:t>
            </a:r>
            <a:br>
              <a:rPr lang="fi-FI" b="1" dirty="0"/>
            </a:br>
            <a:endParaRPr lang="fi-FI" dirty="0"/>
          </a:p>
        </p:txBody>
      </p:sp>
      <p:sp>
        <p:nvSpPr>
          <p:cNvPr id="3" name="Sisällön paikkamerkki 2"/>
          <p:cNvSpPr>
            <a:spLocks noGrp="1"/>
          </p:cNvSpPr>
          <p:nvPr>
            <p:ph idx="1"/>
          </p:nvPr>
        </p:nvSpPr>
        <p:spPr/>
        <p:txBody>
          <a:bodyPr/>
          <a:lstStyle/>
          <a:p>
            <a:r>
              <a:rPr lang="fi-FI" b="1" dirty="0"/>
              <a:t>Mainonta</a:t>
            </a:r>
            <a:r>
              <a:rPr lang="fi-FI" dirty="0"/>
              <a:t> on kaupallista, myyntiä edistävää ja yleensä joukkotiedotusvälineiden kautta tapahtuvaa tiedottamista, jolla on tietty kohderyhmä. </a:t>
            </a:r>
            <a:endParaRPr lang="fi-FI" dirty="0" smtClean="0"/>
          </a:p>
          <a:p>
            <a:r>
              <a:rPr lang="fi-FI" dirty="0"/>
              <a:t>Mainonnan tehtävänä on herättää ihmisessä uusia </a:t>
            </a:r>
            <a:r>
              <a:rPr lang="fi-FI" dirty="0" smtClean="0"/>
              <a:t>tarpeita</a:t>
            </a:r>
          </a:p>
          <a:p>
            <a:r>
              <a:rPr lang="fi-FI" dirty="0">
                <a:hlinkClick r:id="rId2"/>
              </a:rPr>
              <a:t>https://</a:t>
            </a:r>
            <a:r>
              <a:rPr lang="fi-FI" dirty="0" smtClean="0">
                <a:hlinkClick r:id="rId2"/>
              </a:rPr>
              <a:t>yle.fi/aihe/artikkeli/2015/12/07/valheenpaljastaja-erotatko-uutisen-ja-mainoksen-toisistaan</a:t>
            </a:r>
            <a:endParaRPr lang="fi-FI" dirty="0" smtClean="0"/>
          </a:p>
          <a:p>
            <a:endParaRPr lang="fi-FI" dirty="0"/>
          </a:p>
        </p:txBody>
      </p:sp>
    </p:spTree>
    <p:extLst>
      <p:ext uri="{BB962C8B-B14F-4D97-AF65-F5344CB8AC3E}">
        <p14:creationId xmlns:p14="http://schemas.microsoft.com/office/powerpoint/2010/main" val="29684533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b="1" dirty="0"/>
              <a:t>2.1 Media sananvapauden kanavana</a:t>
            </a:r>
            <a:br>
              <a:rPr lang="fi-FI" b="1" dirty="0"/>
            </a:br>
            <a:endParaRPr lang="fi-FI" dirty="0"/>
          </a:p>
        </p:txBody>
      </p:sp>
      <p:sp>
        <p:nvSpPr>
          <p:cNvPr id="3" name="Sisällön paikkamerkki 2"/>
          <p:cNvSpPr>
            <a:spLocks noGrp="1"/>
          </p:cNvSpPr>
          <p:nvPr>
            <p:ph idx="1"/>
          </p:nvPr>
        </p:nvSpPr>
        <p:spPr/>
        <p:txBody>
          <a:bodyPr>
            <a:normAutofit fontScale="92500" lnSpcReduction="10000"/>
          </a:bodyPr>
          <a:lstStyle/>
          <a:p>
            <a:r>
              <a:rPr lang="fi-FI" b="1" dirty="0"/>
              <a:t>Sananvapauden </a:t>
            </a:r>
            <a:r>
              <a:rPr lang="fi-FI" b="1" dirty="0" smtClean="0"/>
              <a:t>puolesta:</a:t>
            </a:r>
          </a:p>
          <a:p>
            <a:r>
              <a:rPr lang="fi-FI" dirty="0"/>
              <a:t>Sananvapaus on ihmisoikeus. Jokaisella on oikeus ilmaista omia mielipiteitään. Sananvapaus kieltää ennakkosensuurin, ja siihen liittyy myös vapaus saada tietoa. Sananvapaus koskee kaikkia ja kaikenikäisiä, ei siis ainoastaan mediaväkeä ja täysi-ikäisiä. </a:t>
            </a:r>
            <a:endParaRPr lang="fi-FI" dirty="0" smtClean="0"/>
          </a:p>
          <a:p>
            <a:r>
              <a:rPr lang="fi-FI" dirty="0"/>
              <a:t>Suomea on pidetty lehdistönvapauden kärkimaana, ja täällä on myös totuttu luottamaan mediaan. Mediatoimittajilla onkin oikeuksien lisäksi enemmän velvollisuuksia kuin muilla</a:t>
            </a:r>
            <a:r>
              <a:rPr lang="fi-FI" dirty="0" smtClean="0"/>
              <a:t>.</a:t>
            </a:r>
          </a:p>
          <a:p>
            <a:r>
              <a:rPr lang="fi-FI" dirty="0"/>
              <a:t>Median digitalisoituminen ja etenkin sosiaalinen media ovat vapauttaneet ja lisänneet informaation liikkumista. Henkilökohtaisen päätelaitteen ja sosiaalisen median avulla yhä useammat ihmiset saavat äänensä kuuluviin ja voivat nopeasti reagoida maailman tapahtumiin. </a:t>
            </a:r>
            <a:endParaRPr lang="fi-FI" b="1" dirty="0"/>
          </a:p>
          <a:p>
            <a:endParaRPr lang="fi-FI" dirty="0"/>
          </a:p>
        </p:txBody>
      </p:sp>
    </p:spTree>
    <p:extLst>
      <p:ext uri="{BB962C8B-B14F-4D97-AF65-F5344CB8AC3E}">
        <p14:creationId xmlns:p14="http://schemas.microsoft.com/office/powerpoint/2010/main" val="26354019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Case tapaukset</a:t>
            </a:r>
            <a:endParaRPr lang="fi-FI" dirty="0"/>
          </a:p>
        </p:txBody>
      </p:sp>
      <p:sp>
        <p:nvSpPr>
          <p:cNvPr id="3" name="Sisällön paikkamerkki 2"/>
          <p:cNvSpPr>
            <a:spLocks noGrp="1"/>
          </p:cNvSpPr>
          <p:nvPr>
            <p:ph idx="1"/>
          </p:nvPr>
        </p:nvSpPr>
        <p:spPr/>
        <p:txBody>
          <a:bodyPr/>
          <a:lstStyle/>
          <a:p>
            <a:r>
              <a:rPr lang="fi-FI" dirty="0">
                <a:hlinkClick r:id="rId2"/>
              </a:rPr>
              <a:t>https://</a:t>
            </a:r>
            <a:r>
              <a:rPr lang="fi-FI" dirty="0" smtClean="0">
                <a:hlinkClick r:id="rId2"/>
              </a:rPr>
              <a:t>www.iltalehti.fi/uutiset/a/2015011018997283</a:t>
            </a:r>
            <a:endParaRPr lang="fi-FI" dirty="0" smtClean="0"/>
          </a:p>
          <a:p>
            <a:r>
              <a:rPr lang="fi-FI" dirty="0">
                <a:hlinkClick r:id="rId3"/>
              </a:rPr>
              <a:t>https://</a:t>
            </a:r>
            <a:r>
              <a:rPr lang="fi-FI" dirty="0" smtClean="0">
                <a:hlinkClick r:id="rId3"/>
              </a:rPr>
              <a:t>yle.fi/uutiset/3-12277736</a:t>
            </a:r>
            <a:endParaRPr lang="fi-FI" dirty="0" smtClean="0"/>
          </a:p>
          <a:p>
            <a:r>
              <a:rPr lang="fi-FI" dirty="0">
                <a:hlinkClick r:id="rId4"/>
              </a:rPr>
              <a:t>https://</a:t>
            </a:r>
            <a:r>
              <a:rPr lang="fi-FI" dirty="0" smtClean="0">
                <a:hlinkClick r:id="rId4"/>
              </a:rPr>
              <a:t>yle.fi/uutiset/3-12283319?fbclid=IwAR0gevYQ1pgKEq18R0XV9MaBRyRfVUNjSnQ52a4ZQCwyDxrPNqmLwUp2AlQ</a:t>
            </a:r>
            <a:endParaRPr lang="fi-FI" dirty="0" smtClean="0"/>
          </a:p>
          <a:p>
            <a:endParaRPr lang="fi-FI" dirty="0"/>
          </a:p>
        </p:txBody>
      </p:sp>
    </p:spTree>
    <p:extLst>
      <p:ext uri="{BB962C8B-B14F-4D97-AF65-F5344CB8AC3E}">
        <p14:creationId xmlns:p14="http://schemas.microsoft.com/office/powerpoint/2010/main" val="27780539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Lisää esimerkkitapauksia</a:t>
            </a:r>
            <a:endParaRPr lang="fi-FI" dirty="0"/>
          </a:p>
        </p:txBody>
      </p:sp>
      <p:sp>
        <p:nvSpPr>
          <p:cNvPr id="3" name="Sisällön paikkamerkki 2"/>
          <p:cNvSpPr>
            <a:spLocks noGrp="1"/>
          </p:cNvSpPr>
          <p:nvPr>
            <p:ph idx="1"/>
          </p:nvPr>
        </p:nvSpPr>
        <p:spPr/>
        <p:txBody>
          <a:bodyPr>
            <a:normAutofit lnSpcReduction="10000"/>
          </a:bodyPr>
          <a:lstStyle/>
          <a:p>
            <a:r>
              <a:rPr lang="fi-FI" dirty="0"/>
              <a:t>Case: Pastori, teologian tohtori Kari Kuula kirjoitti tammikuussa 2021 Kirkko ja kaupunki -lehteen kolumnin eläinten kärsimyksistä tehotuotannossa. Kolumnista nousi mediakohu, kun erityisesti maataloustuottajat kokivat tulleensa loukatuiksi, kun eläinten kohtelua muun muassa verrattiin keskitysleireihin. </a:t>
            </a:r>
            <a:r>
              <a:rPr lang="fi-FI" dirty="0">
                <a:hlinkClick r:id="rId2"/>
              </a:rPr>
              <a:t>https://jsn.fi/paatos/7577-ej-21</a:t>
            </a:r>
            <a:r>
              <a:rPr lang="fi-FI" dirty="0" smtClean="0">
                <a:hlinkClick r:id="rId2"/>
              </a:rPr>
              <a:t>/</a:t>
            </a:r>
            <a:endParaRPr lang="fi-FI" dirty="0" smtClean="0"/>
          </a:p>
          <a:p>
            <a:r>
              <a:rPr lang="fi-FI" dirty="0" smtClean="0"/>
              <a:t>Case</a:t>
            </a:r>
            <a:r>
              <a:rPr lang="fi-FI" dirty="0"/>
              <a:t>: Toimittaja Johanna Vehkoo sai Oulun käräjäoikeudelta sakkotuomion oululaisen kaupunginvaltuutetun </a:t>
            </a:r>
            <a:r>
              <a:rPr lang="fi-FI" dirty="0" err="1"/>
              <a:t>Junes</a:t>
            </a:r>
            <a:r>
              <a:rPr lang="fi-FI" dirty="0"/>
              <a:t> Lokan kunnian loukkaamisesta, koska hän oli kutsunut tätä natsiksi ja rasistiksi. </a:t>
            </a:r>
            <a:r>
              <a:rPr lang="fi-FI" dirty="0">
                <a:hlinkClick r:id="rId3"/>
              </a:rPr>
              <a:t>https://</a:t>
            </a:r>
            <a:r>
              <a:rPr lang="fi-FI" dirty="0" smtClean="0">
                <a:hlinkClick r:id="rId3"/>
              </a:rPr>
              <a:t>yle.fi/a/3-10745213</a:t>
            </a:r>
            <a:endParaRPr lang="fi-FI" dirty="0" smtClean="0"/>
          </a:p>
          <a:p>
            <a:r>
              <a:rPr lang="fi-FI" dirty="0" smtClean="0"/>
              <a:t>Linkkejä sananvapaussivustoihin:</a:t>
            </a:r>
          </a:p>
          <a:p>
            <a:r>
              <a:rPr lang="fi-FI" dirty="0">
                <a:hlinkClick r:id="rId4"/>
              </a:rPr>
              <a:t>https://journalistiliitto.fi/fi/pelisaannot/sananvapaus</a:t>
            </a:r>
            <a:r>
              <a:rPr lang="fi-FI" dirty="0" smtClean="0">
                <a:hlinkClick r:id="rId4"/>
              </a:rPr>
              <a:t>/</a:t>
            </a:r>
            <a:endParaRPr lang="fi-FI" dirty="0" smtClean="0"/>
          </a:p>
          <a:p>
            <a:r>
              <a:rPr lang="fi-FI" dirty="0">
                <a:hlinkClick r:id="rId5"/>
              </a:rPr>
              <a:t>https://www.uutismediat.fi/mediakasvatus</a:t>
            </a:r>
            <a:r>
              <a:rPr lang="fi-FI" dirty="0" smtClean="0">
                <a:hlinkClick r:id="rId5"/>
              </a:rPr>
              <a:t>/</a:t>
            </a:r>
            <a:endParaRPr lang="fi-FI" dirty="0" smtClean="0"/>
          </a:p>
          <a:p>
            <a:endParaRPr lang="fi-FI" dirty="0" smtClean="0"/>
          </a:p>
          <a:p>
            <a:endParaRPr lang="fi-FI" dirty="0"/>
          </a:p>
        </p:txBody>
      </p:sp>
    </p:spTree>
    <p:extLst>
      <p:ext uri="{BB962C8B-B14F-4D97-AF65-F5344CB8AC3E}">
        <p14:creationId xmlns:p14="http://schemas.microsoft.com/office/powerpoint/2010/main" val="4521113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b="1" dirty="0"/>
              <a:t>2.2 Mediataidot kansalaistaitoina</a:t>
            </a:r>
            <a:br>
              <a:rPr lang="fi-FI" b="1" dirty="0"/>
            </a:br>
            <a:endParaRPr lang="fi-FI" dirty="0"/>
          </a:p>
        </p:txBody>
      </p:sp>
      <p:sp>
        <p:nvSpPr>
          <p:cNvPr id="3" name="Sisällön paikkamerkki 2"/>
          <p:cNvSpPr>
            <a:spLocks noGrp="1"/>
          </p:cNvSpPr>
          <p:nvPr>
            <p:ph idx="1"/>
          </p:nvPr>
        </p:nvSpPr>
        <p:spPr/>
        <p:txBody>
          <a:bodyPr/>
          <a:lstStyle/>
          <a:p>
            <a:r>
              <a:rPr lang="fi-FI" dirty="0" smtClean="0"/>
              <a:t>Testaa ensiksi medialukutaitosi: </a:t>
            </a:r>
          </a:p>
          <a:p>
            <a:r>
              <a:rPr lang="fi-FI" dirty="0">
                <a:hlinkClick r:id="rId2"/>
              </a:rPr>
              <a:t>https://</a:t>
            </a:r>
            <a:r>
              <a:rPr lang="fi-FI" dirty="0" smtClean="0">
                <a:hlinkClick r:id="rId2"/>
              </a:rPr>
              <a:t>yle.fi/aihe/artikkeli/2016/05/17/valheenpaljastaja-testaa-medialukutaitosi-uutisvisassa</a:t>
            </a:r>
            <a:endParaRPr lang="fi-FI" dirty="0" smtClean="0"/>
          </a:p>
          <a:p>
            <a:r>
              <a:rPr lang="fi-FI" dirty="0"/>
              <a:t>Nykymaailmassa jokainen ihminen tarvitsee </a:t>
            </a:r>
            <a:r>
              <a:rPr lang="fi-FI" b="1" dirty="0"/>
              <a:t>medialukutaitoa</a:t>
            </a:r>
            <a:r>
              <a:rPr lang="fi-FI" dirty="0"/>
              <a:t>. Sillä tarkoitetaan kriittistä suhtautumista informaatioon. Kriittisyys ei kuitenkaan tarkoita negatiivista suhtautumista vaan asioiden ytimeen menemistä. </a:t>
            </a:r>
            <a:endParaRPr lang="fi-FI" dirty="0" smtClean="0"/>
          </a:p>
          <a:p>
            <a:r>
              <a:rPr lang="fi-FI" dirty="0"/>
              <a:t>Mediaviestien tuottajilla on vastuunsa, mutta niin on myös median käyttäjillä. Liian yksipuolista ja vahvasti </a:t>
            </a:r>
            <a:r>
              <a:rPr lang="fi-FI" dirty="0" err="1"/>
              <a:t>tiettyyn</a:t>
            </a:r>
            <a:r>
              <a:rPr lang="fi-FI" dirty="0"/>
              <a:t> asenteeseen kytkeytynyttä </a:t>
            </a:r>
            <a:r>
              <a:rPr lang="fi-FI" dirty="0" err="1"/>
              <a:t>uutis</a:t>
            </a:r>
            <a:r>
              <a:rPr lang="fi-FI" dirty="0"/>
              <a:t>- tai sosiaalisen median kanavaa seuraamalla voi </a:t>
            </a:r>
            <a:r>
              <a:rPr lang="fi-FI" i="1" dirty="0"/>
              <a:t>maailmankuva</a:t>
            </a:r>
            <a:r>
              <a:rPr lang="fi-FI" dirty="0"/>
              <a:t> vääristyä ja yksipuolistua.</a:t>
            </a:r>
          </a:p>
        </p:txBody>
      </p:sp>
    </p:spTree>
    <p:extLst>
      <p:ext uri="{BB962C8B-B14F-4D97-AF65-F5344CB8AC3E}">
        <p14:creationId xmlns:p14="http://schemas.microsoft.com/office/powerpoint/2010/main" val="23632258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b="1" dirty="0"/>
              <a:t>Mediataidot ovat myös sisällön tuottamista</a:t>
            </a:r>
            <a:br>
              <a:rPr lang="fi-FI" b="1" dirty="0"/>
            </a:br>
            <a:endParaRPr lang="fi-FI" dirty="0"/>
          </a:p>
        </p:txBody>
      </p:sp>
      <p:sp>
        <p:nvSpPr>
          <p:cNvPr id="3" name="Sisällön paikkamerkki 2"/>
          <p:cNvSpPr>
            <a:spLocks noGrp="1"/>
          </p:cNvSpPr>
          <p:nvPr>
            <p:ph idx="1"/>
          </p:nvPr>
        </p:nvSpPr>
        <p:spPr/>
        <p:txBody>
          <a:bodyPr/>
          <a:lstStyle/>
          <a:p>
            <a:r>
              <a:rPr lang="fi-FI" b="1" dirty="0"/>
              <a:t>Mediataidot</a:t>
            </a:r>
            <a:r>
              <a:rPr lang="fi-FI" dirty="0"/>
              <a:t> ovat medialukutaitoa laajempi käsite, ja niillä tarkoitetaan sisällön analysoimisen lisäksi myös mediasisällön tuottamista. Mediataidot ovat kykyä käyttää hyväkseen ja soveltaa löytämäänsä tietoa sekä yhdistää eri medioiden välittämiä tietoja haluamallaan tavalla. </a:t>
            </a:r>
            <a:endParaRPr lang="fi-FI" dirty="0" smtClean="0"/>
          </a:p>
          <a:p>
            <a:r>
              <a:rPr lang="fi-FI" dirty="0"/>
              <a:t>Mediataitoihin kuuluu myös se, että median tuottaja tiedostaa, milloin tuotos on turvallisinta pitää vain suljetun ryhmän sisällä ja milloin tuotoksen voi julkaista suurelle yleisölle.</a:t>
            </a:r>
          </a:p>
        </p:txBody>
      </p:sp>
    </p:spTree>
    <p:extLst>
      <p:ext uri="{BB962C8B-B14F-4D97-AF65-F5344CB8AC3E}">
        <p14:creationId xmlns:p14="http://schemas.microsoft.com/office/powerpoint/2010/main" val="3188616348"/>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TM10001105[[fn=Rajattu]]</Template>
  <TotalTime>38</TotalTime>
  <Words>1223</Words>
  <Application>Microsoft Office PowerPoint</Application>
  <PresentationFormat>Laajakuva</PresentationFormat>
  <Paragraphs>79</Paragraphs>
  <Slides>21</Slides>
  <Notes>0</Notes>
  <HiddenSlides>0</HiddenSlides>
  <MMClips>0</MMClips>
  <ScaleCrop>false</ScaleCrop>
  <HeadingPairs>
    <vt:vector size="6" baseType="variant">
      <vt:variant>
        <vt:lpstr>Käytetyt fontit</vt:lpstr>
      </vt:variant>
      <vt:variant>
        <vt:i4>2</vt:i4>
      </vt:variant>
      <vt:variant>
        <vt:lpstr>Teema</vt:lpstr>
      </vt:variant>
      <vt:variant>
        <vt:i4>1</vt:i4>
      </vt:variant>
      <vt:variant>
        <vt:lpstr>Dian otsikot</vt:lpstr>
      </vt:variant>
      <vt:variant>
        <vt:i4>21</vt:i4>
      </vt:variant>
    </vt:vector>
  </HeadingPairs>
  <TitlesOfParts>
    <vt:vector size="24" baseType="lpstr">
      <vt:lpstr>Arial</vt:lpstr>
      <vt:lpstr>Franklin Gothic Book</vt:lpstr>
      <vt:lpstr>Crop</vt:lpstr>
      <vt:lpstr>Median pereusteita</vt:lpstr>
      <vt:lpstr>Media on laajakäsite</vt:lpstr>
      <vt:lpstr>Asiayhteydestä riippuen media voi siis tarkoittaa: </vt:lpstr>
      <vt:lpstr>Mainonta luo tarpeita </vt:lpstr>
      <vt:lpstr>2.1 Media sananvapauden kanavana </vt:lpstr>
      <vt:lpstr>Case tapaukset</vt:lpstr>
      <vt:lpstr>Lisää esimerkkitapauksia</vt:lpstr>
      <vt:lpstr>2.2 Mediataidot kansalaistaitoina </vt:lpstr>
      <vt:lpstr>Mediataidot ovat myös sisällön tuottamista </vt:lpstr>
      <vt:lpstr>Medialukutaito on tarpeellista uskonnon yhteydessä </vt:lpstr>
      <vt:lpstr>Uutisten tehtävänä on jakaa tietoa </vt:lpstr>
      <vt:lpstr>Kuvalla on voima vaikuttaa mielikuviin </vt:lpstr>
      <vt:lpstr>Vastamedia harhauttaa puolueellisella viestillä </vt:lpstr>
      <vt:lpstr>Harhauttajat muokkaavat mielipiteitä </vt:lpstr>
      <vt:lpstr>Tapauksia: Suomalaisia vastamediajulkaisuja</vt:lpstr>
      <vt:lpstr>Tapauksia: Salaliittoteorioita </vt:lpstr>
      <vt:lpstr>Valeuutisilta välttymisen harha </vt:lpstr>
      <vt:lpstr>Analyyttinen ja avaramielinen ajattelu vähentää uskoa vastamediaan </vt:lpstr>
      <vt:lpstr>Uskonnot valeuutisten kohteina </vt:lpstr>
      <vt:lpstr>Tapaus: Facebookin valeuutiset rohingya-muslimeista johtivat väkivaltaan</vt:lpstr>
      <vt:lpstr>Linkkejä</vt:lpstr>
    </vt:vector>
  </TitlesOfParts>
  <Company>Pihtiputaan kunta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Median pereusteita</dc:title>
  <dc:creator>Miia Hiironen</dc:creator>
  <cp:lastModifiedBy>Miia Hiironen</cp:lastModifiedBy>
  <cp:revision>6</cp:revision>
  <dcterms:created xsi:type="dcterms:W3CDTF">2023-01-11T16:17:10Z</dcterms:created>
  <dcterms:modified xsi:type="dcterms:W3CDTF">2023-01-11T16:55:12Z</dcterms:modified>
</cp:coreProperties>
</file>