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fi-FI" smtClean="0"/>
              <a:t>Muokkaa perustyyl. napsautt.</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en-US" dirty="0"/>
          </a:p>
        </p:txBody>
      </p:sp>
      <p:sp>
        <p:nvSpPr>
          <p:cNvPr id="4" name="Date Placeholder 3"/>
          <p:cNvSpPr>
            <a:spLocks noGrp="1"/>
          </p:cNvSpPr>
          <p:nvPr>
            <p:ph type="dt" sz="half" idx="10"/>
          </p:nvPr>
        </p:nvSpPr>
        <p:spPr/>
        <p:txBody>
          <a:bodyPr/>
          <a:lstStyle/>
          <a:p>
            <a:fld id="{3663BBFF-77C1-4BF1-A3B2-2505841100BA}" type="datetimeFigureOut">
              <a:rPr lang="en-US" dirty="0"/>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amakuva ja kuvateksti">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fi-FI" smtClean="0"/>
              <a:t>Muokkaa perustyyl. napsautt.</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smtClean="0"/>
              <a:t>Lisää kuva napsauttamalla kuvaketta</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5EC93879-1153-42D3-8EC7-7A3CC94658D3}" type="datetimeFigureOut">
              <a:rPr lang="en-US" dirty="0"/>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tsikko ja kuvateksti">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fi-FI" smtClean="0"/>
              <a:t>Muokkaa perustyyl. napsautt.</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382E1496-D8B1-4FDC-98A5-AD2561A2EE12}" type="datetimeFigureOut">
              <a:rPr lang="en-US" dirty="0"/>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Lainaus ja kuvateksti">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fi-FI" smtClean="0"/>
              <a:t>Muokkaa perustyyl. napsautt.</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08AD3855-5B08-4570-810C-DE4498675D2C}" type="datetimeFigureOut">
              <a:rPr lang="en-US" dirty="0"/>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imikortti">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fi-FI" smtClean="0"/>
              <a:t>Muokkaa perustyyl. napsautt.</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95FC1B1A-3400-4A09-B018-5620D6ADA4AF}" type="datetimeFigureOut">
              <a:rPr lang="en-US" dirty="0"/>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araketta">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fi-FI" smtClean="0"/>
              <a:t>Muokkaa perustyyl. napsautt.</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3" name="Date Placeholder 2"/>
          <p:cNvSpPr>
            <a:spLocks noGrp="1"/>
          </p:cNvSpPr>
          <p:nvPr>
            <p:ph type="dt" sz="half" idx="10"/>
          </p:nvPr>
        </p:nvSpPr>
        <p:spPr/>
        <p:txBody>
          <a:bodyPr/>
          <a:lstStyle/>
          <a:p>
            <a:fld id="{333EE65E-8B04-4250-B4A9-5C65F355F1A2}" type="datetimeFigureOut">
              <a:rPr lang="en-US" dirty="0"/>
              <a:t>1/25/2023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uvan sarake">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fi-FI" smtClean="0"/>
              <a:t>Muokkaa perustyyl. napsautt.</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smtClean="0"/>
              <a:t>Lisää kuva napsauttamalla kuvaketta</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smtClean="0"/>
              <a:t>Lisää kuva napsauttamalla kuvaketta</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smtClean="0"/>
              <a:t>Lisää kuva napsauttamalla kuvaketta</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3" name="Date Placeholder 2"/>
          <p:cNvSpPr>
            <a:spLocks noGrp="1"/>
          </p:cNvSpPr>
          <p:nvPr>
            <p:ph type="dt" sz="half" idx="10"/>
          </p:nvPr>
        </p:nvSpPr>
        <p:spPr/>
        <p:txBody>
          <a:bodyPr/>
          <a:lstStyle/>
          <a:p>
            <a:fld id="{84F5881F-8E44-4F15-AB98-80B7869E49CA}" type="datetimeFigureOut">
              <a:rPr lang="en-US" dirty="0"/>
              <a:t>1/25/2023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fi-FI" smtClean="0"/>
              <a:t>Muokkaa perustyyl. napsautt.</a:t>
            </a:r>
            <a:endParaRPr lang="en-US" dirty="0"/>
          </a:p>
        </p:txBody>
      </p:sp>
      <p:sp>
        <p:nvSpPr>
          <p:cNvPr id="3" name="Vertical Text Placeholder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497D2069-43FA-49C5-9F0E-58E1EB237AEF}" type="datetimeFigureOut">
              <a:rPr lang="en-US" dirty="0"/>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fi-FI" smtClean="0"/>
              <a:t>Muokkaa perustyyl. napsautt.</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05854CA-19F4-4771-B6A2-DA5C0742B220}" type="datetimeFigureOut">
              <a:rPr lang="en-US" dirty="0"/>
              <a:t>1/25/2023</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i-FI" smtClean="0"/>
              <a:t>Muokkaa perustyyl. napsautt.</a:t>
            </a:r>
            <a:endParaRPr lang="en-US" dirty="0"/>
          </a:p>
        </p:txBody>
      </p:sp>
      <p:sp>
        <p:nvSpPr>
          <p:cNvPr id="3" name="Content Placeholder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5FED2BB1-BB31-4EB8-A961-18800A74EAA8}" type="datetimeFigureOut">
              <a:rPr lang="en-US" dirty="0"/>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fi-FI" smtClean="0"/>
              <a:t>Muokkaa perustyyl. napsautt.</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p>
            <a:fld id="{3B40B886-74BB-4D5E-9EA9-584482FE40E6}" type="datetimeFigureOut">
              <a:rPr lang="en-US" dirty="0"/>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i-FI" smtClean="0"/>
              <a:t>Muokkaa perustyyl. napsautt.</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Date Placeholder 4"/>
          <p:cNvSpPr>
            <a:spLocks noGrp="1"/>
          </p:cNvSpPr>
          <p:nvPr>
            <p:ph type="dt" sz="half" idx="10"/>
          </p:nvPr>
        </p:nvSpPr>
        <p:spPr/>
        <p:txBody>
          <a:bodyPr/>
          <a:lstStyle/>
          <a:p>
            <a:fld id="{8CA4CCD1-3502-4C30-947C-75FC88992007}" type="datetimeFigureOut">
              <a:rPr lang="en-US" dirty="0"/>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fi-FI" smtClean="0"/>
              <a:t>Muokkaa perustyyl. napsautt.</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Content Placeholder 3"/>
          <p:cNvSpPr>
            <a:spLocks noGrp="1"/>
          </p:cNvSpPr>
          <p:nvPr>
            <p:ph sz="half" idx="2"/>
          </p:nvPr>
        </p:nvSpPr>
        <p:spPr>
          <a:xfrm>
            <a:off x="680322" y="3030008"/>
            <a:ext cx="4698355" cy="2906179"/>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Content Placeholder 5"/>
          <p:cNvSpPr>
            <a:spLocks noGrp="1"/>
          </p:cNvSpPr>
          <p:nvPr>
            <p:ph sz="quarter" idx="4"/>
          </p:nvPr>
        </p:nvSpPr>
        <p:spPr>
          <a:xfrm>
            <a:off x="5594123" y="3030008"/>
            <a:ext cx="4700059" cy="2906179"/>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7" name="Date Placeholder 6"/>
          <p:cNvSpPr>
            <a:spLocks noGrp="1"/>
          </p:cNvSpPr>
          <p:nvPr>
            <p:ph type="dt" sz="half" idx="10"/>
          </p:nvPr>
        </p:nvSpPr>
        <p:spPr/>
        <p:txBody>
          <a:bodyPr/>
          <a:lstStyle/>
          <a:p>
            <a:fld id="{950B797A-E8AF-4231-9C64-308C5BB9ED3E}" type="datetimeFigureOut">
              <a:rPr lang="en-US" dirty="0"/>
              <a:t>1/25/2023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i-FI" smtClean="0"/>
              <a:t>Muokkaa perustyyl. napsautt.</a:t>
            </a:r>
            <a:endParaRPr lang="en-US" dirty="0"/>
          </a:p>
        </p:txBody>
      </p:sp>
      <p:sp>
        <p:nvSpPr>
          <p:cNvPr id="3" name="Date Placeholder 2"/>
          <p:cNvSpPr>
            <a:spLocks noGrp="1"/>
          </p:cNvSpPr>
          <p:nvPr>
            <p:ph type="dt" sz="half" idx="10"/>
          </p:nvPr>
        </p:nvSpPr>
        <p:spPr/>
        <p:txBody>
          <a:bodyPr/>
          <a:lstStyle/>
          <a:p>
            <a:fld id="{1EB24146-07E2-48CA-8629-5887ED47FCDB}" type="datetimeFigureOut">
              <a:rPr lang="en-US" dirty="0"/>
              <a:t>1/25/2023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407E718-B4F0-433E-A285-0013249184C0}" type="datetimeFigureOut">
              <a:rPr lang="en-US" dirty="0"/>
              <a:t>1/25/2023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fi-FI" smtClean="0"/>
              <a:t>Muokkaa perustyyl. napsautt.</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2B8E44C4-3D72-4D6E-86A4-F5491DC49E6D}" type="datetimeFigureOut">
              <a:rPr lang="en-US" dirty="0"/>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fi-FI" smtClean="0"/>
              <a:t>Muokkaa perustyyl. napsautt.</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smtClean="0"/>
              <a:t>Lisää kuva napsauttamalla kuvaketta</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06B8EA14-E6AC-4B59-973C-7A06B0EDE3E3}" type="datetimeFigureOut">
              <a:rPr lang="en-US" dirty="0"/>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fi-FI" smtClean="0"/>
              <a:t>Muokkaa perustyyl. napsautt.</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3BB3B3F-C0CE-47CB-BCED-F49A710726FF}" type="datetimeFigureOut">
              <a:rPr lang="en-US" dirty="0"/>
              <a:t>1/25/2023</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kotimaa24.fi/artikkeli/mediassa-kaydaan-jatkuvaa-neuvottelua-siita-mita-kuolleista-saa-sanoa-sanoo-viestinnan-apulaisprof/?fbclid=IwAR1w3CDi1xgo4biSPg4J_YBaIsLHfqpPtaYUlP1HtNYyVhy9BnTRB7Txnu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smtClean="0"/>
              <a:t>uUE6</a:t>
            </a:r>
            <a:endParaRPr lang="fi-FI" dirty="0"/>
          </a:p>
        </p:txBody>
      </p:sp>
      <p:sp>
        <p:nvSpPr>
          <p:cNvPr id="3" name="Alaotsikko 2"/>
          <p:cNvSpPr>
            <a:spLocks noGrp="1"/>
          </p:cNvSpPr>
          <p:nvPr>
            <p:ph type="subTitle" idx="1"/>
          </p:nvPr>
        </p:nvSpPr>
        <p:spPr/>
        <p:txBody>
          <a:bodyPr/>
          <a:lstStyle/>
          <a:p>
            <a:r>
              <a:rPr lang="fi-FI" b="1" dirty="0"/>
              <a:t>Media käsittelee koko elämän kirjoa</a:t>
            </a:r>
          </a:p>
          <a:p>
            <a:endParaRPr lang="fi-FI" dirty="0"/>
          </a:p>
        </p:txBody>
      </p:sp>
    </p:spTree>
    <p:extLst>
      <p:ext uri="{BB962C8B-B14F-4D97-AF65-F5344CB8AC3E}">
        <p14:creationId xmlns:p14="http://schemas.microsoft.com/office/powerpoint/2010/main" val="2911018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t>Media eettisten keskustelujen herättelijänä</a:t>
            </a:r>
            <a:br>
              <a:rPr lang="fi-FI" b="1" dirty="0"/>
            </a:br>
            <a:endParaRPr lang="fi-FI" dirty="0"/>
          </a:p>
        </p:txBody>
      </p:sp>
      <p:sp>
        <p:nvSpPr>
          <p:cNvPr id="3" name="Sisällön paikkamerkki 2"/>
          <p:cNvSpPr>
            <a:spLocks noGrp="1"/>
          </p:cNvSpPr>
          <p:nvPr>
            <p:ph idx="1"/>
          </p:nvPr>
        </p:nvSpPr>
        <p:spPr/>
        <p:txBody>
          <a:bodyPr/>
          <a:lstStyle/>
          <a:p>
            <a:r>
              <a:rPr lang="fi-FI" dirty="0"/>
              <a:t>Sosiaalinen media on mahdollistanut yleisen keskustelun eettisistä aiheista. Monet eettiset ilmiöt, kuten #</a:t>
            </a:r>
            <a:r>
              <a:rPr lang="fi-FI" dirty="0" err="1"/>
              <a:t>metoo</a:t>
            </a:r>
            <a:r>
              <a:rPr lang="fi-FI" dirty="0"/>
              <a:t>-kampanja ja vegaanibuumi, ovat syntyneet sosiaalisessa mediassa ja siirtyneet sieltä valtavirran tietoisuuteen. Sosiaalisessa mediassa syntyy myös reaktioita yhteiskunnallisiin ilmiöihin. Esimerkiksi ilmastonmuutosraportin myötä syntyi Facebook-ryhmä Lentolakkoilijat. Blogien ja </a:t>
            </a:r>
            <a:r>
              <a:rPr lang="fi-FI" dirty="0" err="1"/>
              <a:t>vlogien</a:t>
            </a:r>
            <a:r>
              <a:rPr lang="fi-FI" dirty="0"/>
              <a:t> pitäjistä on tullut uusia julkkiksia ja auktoriteetteja. </a:t>
            </a:r>
          </a:p>
          <a:p>
            <a:endParaRPr lang="fi-FI" dirty="0"/>
          </a:p>
        </p:txBody>
      </p:sp>
    </p:spTree>
    <p:extLst>
      <p:ext uri="{BB962C8B-B14F-4D97-AF65-F5344CB8AC3E}">
        <p14:creationId xmlns:p14="http://schemas.microsoft.com/office/powerpoint/2010/main" val="4235976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t>Media eettisten keskustelujen herättelijänä</a:t>
            </a:r>
            <a:endParaRPr lang="fi-FI" dirty="0"/>
          </a:p>
        </p:txBody>
      </p:sp>
      <p:sp>
        <p:nvSpPr>
          <p:cNvPr id="3" name="Sisällön paikkamerkki 2"/>
          <p:cNvSpPr>
            <a:spLocks noGrp="1"/>
          </p:cNvSpPr>
          <p:nvPr>
            <p:ph idx="1"/>
          </p:nvPr>
        </p:nvSpPr>
        <p:spPr/>
        <p:txBody>
          <a:bodyPr>
            <a:normAutofit fontScale="70000" lnSpcReduction="20000"/>
          </a:bodyPr>
          <a:lstStyle/>
          <a:p>
            <a:r>
              <a:rPr lang="fi-FI" dirty="0"/>
              <a:t>Tyypillisiä eettisiä aiheita mediassa:</a:t>
            </a:r>
          </a:p>
          <a:p>
            <a:r>
              <a:rPr lang="fi-FI" dirty="0"/>
              <a:t>ihmisoikeudet</a:t>
            </a:r>
          </a:p>
          <a:p>
            <a:r>
              <a:rPr lang="fi-FI" dirty="0"/>
              <a:t>eutanasia ja saattohoito</a:t>
            </a:r>
          </a:p>
          <a:p>
            <a:r>
              <a:rPr lang="fi-FI" dirty="0"/>
              <a:t>naisten asema ja oikeus aborttiin</a:t>
            </a:r>
          </a:p>
          <a:p>
            <a:r>
              <a:rPr lang="fi-FI" dirty="0"/>
              <a:t>sukupuoli- ja seksuaalivähemmistöt</a:t>
            </a:r>
          </a:p>
          <a:p>
            <a:r>
              <a:rPr lang="fi-FI" dirty="0"/>
              <a:t>uskonnonvapaus ja sananvapaus mediassa</a:t>
            </a:r>
          </a:p>
          <a:p>
            <a:r>
              <a:rPr lang="fi-FI" dirty="0"/>
              <a:t>pakolaisuus, turvapaikanhakijat, rasismi ja maahanmuuttoasenteet</a:t>
            </a:r>
          </a:p>
          <a:p>
            <a:r>
              <a:rPr lang="fi-FI" dirty="0"/>
              <a:t>terveelliset elämäntavat ja ruokavaliot, mm. </a:t>
            </a:r>
            <a:r>
              <a:rPr lang="fi-FI" dirty="0" err="1"/>
              <a:t>vegaanius</a:t>
            </a:r>
            <a:endParaRPr lang="fi-FI" dirty="0"/>
          </a:p>
          <a:p>
            <a:r>
              <a:rPr lang="fi-FI" dirty="0"/>
              <a:t>ilmastonmuutos</a:t>
            </a:r>
          </a:p>
          <a:p>
            <a:r>
              <a:rPr lang="fi-FI" dirty="0"/>
              <a:t>robotiikan eettisyys, tekoäly</a:t>
            </a:r>
          </a:p>
          <a:p>
            <a:r>
              <a:rPr lang="fi-FI" dirty="0"/>
              <a:t>median toiminnan eettisyys, esim. kouluampumisten ja pakolaisten tilanteesta uutisoidessa.</a:t>
            </a:r>
          </a:p>
          <a:p>
            <a:endParaRPr lang="fi-FI" dirty="0"/>
          </a:p>
        </p:txBody>
      </p:sp>
    </p:spTree>
    <p:extLst>
      <p:ext uri="{BB962C8B-B14F-4D97-AF65-F5344CB8AC3E}">
        <p14:creationId xmlns:p14="http://schemas.microsoft.com/office/powerpoint/2010/main" val="2687712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t>Media arvojen määrittelijänä</a:t>
            </a:r>
            <a:br>
              <a:rPr lang="fi-FI" b="1" dirty="0"/>
            </a:br>
            <a:endParaRPr lang="fi-FI" dirty="0"/>
          </a:p>
        </p:txBody>
      </p:sp>
      <p:sp>
        <p:nvSpPr>
          <p:cNvPr id="3" name="Sisällön paikkamerkki 2"/>
          <p:cNvSpPr>
            <a:spLocks noGrp="1"/>
          </p:cNvSpPr>
          <p:nvPr>
            <p:ph idx="1"/>
          </p:nvPr>
        </p:nvSpPr>
        <p:spPr/>
        <p:txBody>
          <a:bodyPr>
            <a:normAutofit lnSpcReduction="10000"/>
          </a:bodyPr>
          <a:lstStyle/>
          <a:p>
            <a:r>
              <a:rPr lang="fi-FI" dirty="0"/>
              <a:t>Medialle näyttää tulleen rooli määritellä, mikä on sopivaa ja mikä ei ole sopivaa, mikä ajattelutapa on oikein ja mikä väärin. Monissa muissakin aiheissa media asettuu jonkin näkökannan puolelle ja ikään kuin määrittelee, mitä yleisön tulee ajatella. Sosiaalisessa mediassa ja keskustelupalstoilla otetaan kantaa eettisiin aiheisiin nimimerkin takaa ja nimellä, ja eri tavoin ajattelevia saatetaan tuomita jyrkästikin.</a:t>
            </a:r>
          </a:p>
          <a:p>
            <a:r>
              <a:rPr lang="fi-FI" dirty="0"/>
              <a:t>Etenkin vuoden 2015 ennätyksellisen suuren turvapaikanhakijamäärän aikaan mediakeskustelussa kärjistyi jakautuminen "</a:t>
            </a:r>
            <a:r>
              <a:rPr lang="fi-FI" dirty="0" err="1"/>
              <a:t>suvakkeihin</a:t>
            </a:r>
            <a:r>
              <a:rPr lang="fi-FI" dirty="0"/>
              <a:t>" eli suvaitsevaisiin ja rasisteihin. Myös keskustelu tasa-arvoisesta avioliittolaista oli hyvin </a:t>
            </a:r>
            <a:r>
              <a:rPr lang="fi-FI" i="1" dirty="0"/>
              <a:t>polarisoitunut</a:t>
            </a:r>
            <a:r>
              <a:rPr lang="fi-FI" dirty="0"/>
              <a:t>.</a:t>
            </a:r>
          </a:p>
          <a:p>
            <a:endParaRPr lang="fi-FI" dirty="0"/>
          </a:p>
        </p:txBody>
      </p:sp>
    </p:spTree>
    <p:extLst>
      <p:ext uri="{BB962C8B-B14F-4D97-AF65-F5344CB8AC3E}">
        <p14:creationId xmlns:p14="http://schemas.microsoft.com/office/powerpoint/2010/main" val="1985808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t>Media tuomarin ja armahtajan roolissa</a:t>
            </a:r>
            <a:br>
              <a:rPr lang="fi-FI" b="1" dirty="0"/>
            </a:br>
            <a:endParaRPr lang="fi-FI" dirty="0"/>
          </a:p>
        </p:txBody>
      </p:sp>
      <p:sp>
        <p:nvSpPr>
          <p:cNvPr id="3" name="Sisällön paikkamerkki 2"/>
          <p:cNvSpPr>
            <a:spLocks noGrp="1"/>
          </p:cNvSpPr>
          <p:nvPr>
            <p:ph idx="1"/>
          </p:nvPr>
        </p:nvSpPr>
        <p:spPr/>
        <p:txBody>
          <a:bodyPr/>
          <a:lstStyle/>
          <a:p>
            <a:r>
              <a:rPr lang="fi-FI" dirty="0"/>
              <a:t>Media tuo ihmisten yksityisyyden julkiseen tilaan. Ihmiset saadaan tv- ja radio-ohjelmissa sekä blogeissa ja </a:t>
            </a:r>
            <a:r>
              <a:rPr lang="fi-FI" dirty="0" err="1"/>
              <a:t>vlogeissa</a:t>
            </a:r>
            <a:r>
              <a:rPr lang="fi-FI" dirty="0"/>
              <a:t> avautumaan omista henkilökohtaisista asioistaan. Joskus journalistit vaativat haastateltavia tunnustamaan suorassa tv-lähetyksessä asioita, joista heitä on syytetty. Medialla on valta joko armahtaa tai tuomita. Mediassa saatu leima pysyy, ja rötökset ja tunnustukset voidaan aina kaivaa esiin. Toisaalta media tekee inhimillisistä tragedioista julkisia, tuo esiin väärinkäytöksiä ja saa aikaan empatiaa ja myötätuntoa.</a:t>
            </a:r>
          </a:p>
        </p:txBody>
      </p:sp>
    </p:spTree>
    <p:extLst>
      <p:ext uri="{BB962C8B-B14F-4D97-AF65-F5344CB8AC3E}">
        <p14:creationId xmlns:p14="http://schemas.microsoft.com/office/powerpoint/2010/main" val="336923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t>Media kertoo elämäntarinoita</a:t>
            </a:r>
            <a:br>
              <a:rPr lang="fi-FI" b="1" dirty="0"/>
            </a:br>
            <a:endParaRPr lang="fi-FI" dirty="0"/>
          </a:p>
        </p:txBody>
      </p:sp>
      <p:sp>
        <p:nvSpPr>
          <p:cNvPr id="3" name="Sisällön paikkamerkki 2"/>
          <p:cNvSpPr>
            <a:spLocks noGrp="1"/>
          </p:cNvSpPr>
          <p:nvPr>
            <p:ph idx="1"/>
          </p:nvPr>
        </p:nvSpPr>
        <p:spPr/>
        <p:txBody>
          <a:bodyPr/>
          <a:lstStyle/>
          <a:p>
            <a:r>
              <a:rPr lang="fi-FI" dirty="0"/>
              <a:t>Erityisesti aikakauslehdet tuovat niin julkkiksia kuin tavallisiakin ihmisiä käsitellessään esiin heidän elämäntarinoitaan. Usein on kyse henkilöhaastatteluista, joissa ihmiset tilittävät kohtaloitaan ja ajatuksiaan. Samassa yhteydessä uskonnolliset aiheet ovat usein esillä muiden joukossa mutta joskus myös jutun pääaiheina. Varsinkin naistenlehdissä näkyy eletty uskonnollisuus eli se, miten uskonnollisuus toteutuu tavallisten ihmisten elämässä. Lehdet eivät niinkään käsittele uskontojen virallisia oppeja, vaan aiheita lähestytään henkilökohtaisesta näkökulmasta.</a:t>
            </a:r>
          </a:p>
        </p:txBody>
      </p:sp>
    </p:spTree>
    <p:extLst>
      <p:ext uri="{BB962C8B-B14F-4D97-AF65-F5344CB8AC3E}">
        <p14:creationId xmlns:p14="http://schemas.microsoft.com/office/powerpoint/2010/main" val="3959368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t>Media tarjoaa elämyksiä</a:t>
            </a:r>
            <a:br>
              <a:rPr lang="fi-FI" b="1" dirty="0"/>
            </a:br>
            <a:endParaRPr lang="fi-FI" dirty="0"/>
          </a:p>
        </p:txBody>
      </p:sp>
      <p:sp>
        <p:nvSpPr>
          <p:cNvPr id="3" name="Sisällön paikkamerkki 2"/>
          <p:cNvSpPr>
            <a:spLocks noGrp="1"/>
          </p:cNvSpPr>
          <p:nvPr>
            <p:ph idx="1"/>
          </p:nvPr>
        </p:nvSpPr>
        <p:spPr/>
        <p:txBody>
          <a:bodyPr/>
          <a:lstStyle/>
          <a:p>
            <a:r>
              <a:rPr lang="fi-FI" dirty="0"/>
              <a:t>Media koukuttaa tarjoamiensa elämysten, kokemusten ja mielihyvän takia. Mediatutkija Veijo Hietala esittää, että 1990-luvun lopulla ja viimeistään 2000-luvun alussa kulttuurimme siirtyi aikakauteen, jolle tyypillistä on tunteiden korostaminen eri elämänalueilla ja kulttuurin viihteellistyminen. Tämä näkyy erityisesti populaarikulttuurissa erilaisten spektaakkelien, fantasian, yliluonnollisten ilmiöiden ja </a:t>
            </a:r>
            <a:r>
              <a:rPr lang="fi-FI" i="1" dirty="0" err="1"/>
              <a:t>dystopioiden</a:t>
            </a:r>
            <a:r>
              <a:rPr lang="fi-FI" dirty="0"/>
              <a:t> suosiona.</a:t>
            </a:r>
          </a:p>
        </p:txBody>
      </p:sp>
    </p:spTree>
    <p:extLst>
      <p:ext uri="{BB962C8B-B14F-4D97-AF65-F5344CB8AC3E}">
        <p14:creationId xmlns:p14="http://schemas.microsoft.com/office/powerpoint/2010/main" val="1878676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t>Kuoleman ja katastrofien käsittely mediassa</a:t>
            </a:r>
            <a:br>
              <a:rPr lang="fi-FI" b="1" dirty="0"/>
            </a:br>
            <a:endParaRPr lang="fi-FI" dirty="0"/>
          </a:p>
        </p:txBody>
      </p:sp>
      <p:sp>
        <p:nvSpPr>
          <p:cNvPr id="3" name="Sisällön paikkamerkki 2"/>
          <p:cNvSpPr>
            <a:spLocks noGrp="1"/>
          </p:cNvSpPr>
          <p:nvPr>
            <p:ph idx="1"/>
          </p:nvPr>
        </p:nvSpPr>
        <p:spPr/>
        <p:txBody>
          <a:bodyPr>
            <a:normAutofit fontScale="92500" lnSpcReduction="20000"/>
          </a:bodyPr>
          <a:lstStyle/>
          <a:p>
            <a:r>
              <a:rPr lang="fi-FI" dirty="0"/>
              <a:t>Mediasta on tullut tila, jossa voidaan kokea suuria tunteita ja käsitellä niitä yhteisöllisesti toisten kanssa. Erityisesti jonkun julkkiksen kuolema, onnettomuudet ja katastrofit ja niiden synnyttämä yhteinen joukkosuru ovat tästä esimerkkejä. Moni muistaa, missä oli, kun kuuli jostakin katastrofista, suuronnettomuudesta tai tunnetun henkilön kuolemasta. </a:t>
            </a:r>
            <a:endParaRPr lang="fi-FI" dirty="0" smtClean="0"/>
          </a:p>
          <a:p>
            <a:r>
              <a:rPr lang="fi-FI" dirty="0"/>
              <a:t>Viestinnän apulaisprofessori Johanna </a:t>
            </a:r>
            <a:r>
              <a:rPr lang="fi-FI" dirty="0" err="1"/>
              <a:t>Sumiala</a:t>
            </a:r>
            <a:r>
              <a:rPr lang="fi-FI" dirty="0"/>
              <a:t> pohtii kollektiivisen surun merkitystä Kotimaa24-sivun </a:t>
            </a:r>
            <a:r>
              <a:rPr lang="fi-FI" dirty="0">
                <a:hlinkClick r:id="rId2"/>
              </a:rPr>
              <a:t>haastattelussa</a:t>
            </a:r>
            <a:r>
              <a:rPr lang="fi-FI" dirty="0"/>
              <a:t> (2.2.2019). Kun ennen kokoonnuttiin kirkkoon suremaan, nyt voidaan istahtaa tv-ruudun ääreen seuraamaan tapahtumaa ja jakaa ajatuksia älypuhelimella samanaikaisesti Twitterissä. Median </a:t>
            </a:r>
            <a:r>
              <a:rPr lang="fi-FI" dirty="0" err="1"/>
              <a:t>ritualisoitumisessa</a:t>
            </a:r>
            <a:r>
              <a:rPr lang="fi-FI" dirty="0"/>
              <a:t> uutistoimittajista, journalisteista ja ohjelmien juontajista tulee ikään kuin mediapappeja, jotka toimivat rituaalin seremoniamestarina. Tapahtumapaikoista tulee pyhiinvaelluspaikkoihin verrattavia yhteisiä päämääriä, ja niillä käymisestä jaetaan kuvia sosiaalisessa mediassa.</a:t>
            </a:r>
          </a:p>
        </p:txBody>
      </p:sp>
    </p:spTree>
    <p:extLst>
      <p:ext uri="{BB962C8B-B14F-4D97-AF65-F5344CB8AC3E}">
        <p14:creationId xmlns:p14="http://schemas.microsoft.com/office/powerpoint/2010/main" val="3560285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Tehtävä:</a:t>
            </a:r>
            <a:endParaRPr lang="fi-FI" dirty="0"/>
          </a:p>
        </p:txBody>
      </p:sp>
      <p:sp>
        <p:nvSpPr>
          <p:cNvPr id="3" name="Sisällön paikkamerkki 2"/>
          <p:cNvSpPr>
            <a:spLocks noGrp="1"/>
          </p:cNvSpPr>
          <p:nvPr>
            <p:ph idx="1"/>
          </p:nvPr>
        </p:nvSpPr>
        <p:spPr/>
        <p:txBody>
          <a:bodyPr/>
          <a:lstStyle/>
          <a:p>
            <a:r>
              <a:rPr lang="fi-FI" dirty="0"/>
              <a:t>Millä tavoin seuraavat ilmiöt liittyvät median </a:t>
            </a:r>
            <a:r>
              <a:rPr lang="fi-FI" dirty="0" err="1"/>
              <a:t>tunteellistumiseen</a:t>
            </a:r>
            <a:r>
              <a:rPr lang="fi-FI" dirty="0"/>
              <a:t>: klikkiotsikot, </a:t>
            </a:r>
            <a:r>
              <a:rPr lang="fi-FI" dirty="0" err="1"/>
              <a:t>peukuttaminen</a:t>
            </a:r>
            <a:r>
              <a:rPr lang="fi-FI" dirty="0"/>
              <a:t> </a:t>
            </a:r>
            <a:r>
              <a:rPr lang="fi-FI" dirty="0" err="1"/>
              <a:t>somessa</a:t>
            </a:r>
            <a:r>
              <a:rPr lang="fi-FI" dirty="0"/>
              <a:t>, ihmisten liikuttavat elämäntarinat esim. </a:t>
            </a:r>
            <a:r>
              <a:rPr lang="fi-FI"/>
              <a:t>iltapäivälehdissä, televisiossa itkevät julkkikset, tosi-tv, söpöjen eläinvideoiden suosio, valeuutiset, virtuaalitodellisuuden ja pelien suosio?</a:t>
            </a:r>
          </a:p>
        </p:txBody>
      </p:sp>
    </p:spTree>
    <p:extLst>
      <p:ext uri="{BB962C8B-B14F-4D97-AF65-F5344CB8AC3E}">
        <p14:creationId xmlns:p14="http://schemas.microsoft.com/office/powerpoint/2010/main" val="1382002554"/>
      </p:ext>
    </p:extLst>
  </p:cSld>
  <p:clrMapOvr>
    <a:masterClrMapping/>
  </p:clrMapOvr>
</p:sld>
</file>

<file path=ppt/theme/theme1.xml><?xml version="1.0" encoding="utf-8"?>
<a:theme xmlns:a="http://schemas.openxmlformats.org/drawingml/2006/main" name="Berliini">
  <a:themeElements>
    <a:clrScheme name="Berli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docProps/app.xml><?xml version="1.0" encoding="utf-8"?>
<Properties xmlns="http://schemas.openxmlformats.org/officeDocument/2006/extended-properties" xmlns:vt="http://schemas.openxmlformats.org/officeDocument/2006/docPropsVTypes">
  <Template>TM04033917[[fn=Berliini]]</Template>
  <TotalTime>4</TotalTime>
  <Words>476</Words>
  <Application>Microsoft Office PowerPoint</Application>
  <PresentationFormat>Laajakuva</PresentationFormat>
  <Paragraphs>30</Paragraphs>
  <Slides>9</Slides>
  <Notes>0</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9</vt:i4>
      </vt:variant>
    </vt:vector>
  </HeadingPairs>
  <TitlesOfParts>
    <vt:vector size="12" baseType="lpstr">
      <vt:lpstr>Arial</vt:lpstr>
      <vt:lpstr>Trebuchet MS</vt:lpstr>
      <vt:lpstr>Berliini</vt:lpstr>
      <vt:lpstr>uUE6</vt:lpstr>
      <vt:lpstr>Media eettisten keskustelujen herättelijänä </vt:lpstr>
      <vt:lpstr>Media eettisten keskustelujen herättelijänä</vt:lpstr>
      <vt:lpstr>Media arvojen määrittelijänä </vt:lpstr>
      <vt:lpstr>Media tuomarin ja armahtajan roolissa </vt:lpstr>
      <vt:lpstr>Media kertoo elämäntarinoita </vt:lpstr>
      <vt:lpstr>Media tarjoaa elämyksiä </vt:lpstr>
      <vt:lpstr>Kuoleman ja katastrofien käsittely mediassa </vt:lpstr>
      <vt:lpstr>Tehtävä:</vt:lpstr>
    </vt:vector>
  </TitlesOfParts>
  <Company>Pihtiputaan kunta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uUE6</dc:title>
  <dc:creator>Hiironen Miia</dc:creator>
  <cp:lastModifiedBy>Hiironen Miia</cp:lastModifiedBy>
  <cp:revision>1</cp:revision>
  <dcterms:created xsi:type="dcterms:W3CDTF">2023-01-25T11:49:11Z</dcterms:created>
  <dcterms:modified xsi:type="dcterms:W3CDTF">2023-01-25T11:53:50Z</dcterms:modified>
</cp:coreProperties>
</file>