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fi-FI" smtClean="0"/>
              <a:t>Muokkaa perustyyl. napsautt.</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a:xfrm>
            <a:off x="7983232" y="5037663"/>
            <a:ext cx="897467" cy="279400"/>
          </a:xfrm>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a:xfrm>
            <a:off x="2692397" y="5037663"/>
            <a:ext cx="5214635" cy="279400"/>
          </a:xfrm>
        </p:spPr>
        <p:txBody>
          <a:bodyPr/>
          <a:lstStyle/>
          <a:p>
            <a:endParaRPr lang="en-US" dirty="0"/>
          </a:p>
        </p:txBody>
      </p:sp>
      <p:sp>
        <p:nvSpPr>
          <p:cNvPr id="6" name="Slide Number Placeholder 5"/>
          <p:cNvSpPr>
            <a:spLocks noGrp="1"/>
          </p:cNvSpPr>
          <p:nvPr>
            <p:ph type="sldNum" sz="quarter" idx="12"/>
          </p:nvPr>
        </p:nvSpPr>
        <p:spPr>
          <a:xfrm>
            <a:off x="8956900" y="5037663"/>
            <a:ext cx="551167" cy="279400"/>
          </a:xfrm>
        </p:spPr>
        <p:txBody>
          <a:bodyPr/>
          <a:lstStyle/>
          <a:p>
            <a:fld id="{D57F1E4F-1CFF-5643-939E-217C01CDF565}" type="slidenum">
              <a:rPr lang="en-US" dirty="0"/>
              <a:pPr/>
              <a:t>‹#›</a:t>
            </a:fld>
            <a:endParaRPr lang="en-US" dirty="0"/>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fi-FI" smtClean="0"/>
              <a:t>Muokkaa perustyyl. napsautt.</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fi-FI" smtClean="0"/>
              <a:t>Muokkaa perustyyl. napsautt.</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 napsauttamalla</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fi-FI" smtClean="0"/>
              <a:t>Muokkaa perustyyl. napsautt.</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fi-FI" smtClean="0"/>
              <a:t>Muokkaa perustyyl. napsautt.</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fi-FI" smtClean="0"/>
              <a:t>Muokkaa perustyyl. napsautt.</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i-FI" smtClean="0"/>
              <a:t>Muokkaa perustyyl. napsautt.</a:t>
            </a:r>
            <a:endParaRPr lang="en-US" dirty="0"/>
          </a:p>
        </p:txBody>
      </p:sp>
      <p:sp>
        <p:nvSpPr>
          <p:cNvPr id="3" name="Vertical Text Placeholder 2"/>
          <p:cNvSpPr>
            <a:spLocks noGrp="1"/>
          </p:cNvSpPr>
          <p:nvPr>
            <p:ph type="body" orient="vert" idx="1"/>
          </p:nvPr>
        </p:nvSpPr>
        <p:spPr/>
        <p:txBody>
          <a:bodyPr vert="eaVert" ancho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fi-FI" smtClean="0"/>
              <a:t>Muokkaa perustyyl. napsautt.</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05BFA754-D5C3-4E66-96A6-867B257F58DC}" type="datetimeFigureOut">
              <a:rPr lang="en-US" dirty="0"/>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fi-FI" smtClean="0"/>
              <a:t>Muokkaa perustyyl. napsautt.</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dirty="0"/>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fi-FI" smtClean="0"/>
              <a:t>Muokkaa perustyyl. napsautt.</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fi-FI" smtClean="0"/>
              <a:t>Muokkaa perustyyl. napsautt.</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dirty="0"/>
              <a:pPr/>
              <a:t>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fi-FI" smtClean="0"/>
              <a:t>Muokkaa perustyyl. napsautt.</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1/23/2023</a:t>
            </a:fld>
            <a:endParaRPr lang="en-US" dirty="0"/>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51" r:id="rId3"/>
    <p:sldLayoutId id="2147483669"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kirkkojakaupunki.fi/-/miksi-risti-ei-nay-mainoskuvassa-" TargetMode="External"/><Relationship Id="rId2" Type="http://schemas.openxmlformats.org/officeDocument/2006/relationships/hyperlink" Target="https://www.kirkkojakaupunki.fi/-/aku-ankka-ei-saa-puhua-uskonnosta-mutta-onko-han-uskonnoton-" TargetMode="External"/><Relationship Id="rId1" Type="http://schemas.openxmlformats.org/officeDocument/2006/relationships/slideLayout" Target="../slideLayouts/slideLayout2.xml"/><Relationship Id="rId6" Type="http://schemas.openxmlformats.org/officeDocument/2006/relationships/hyperlink" Target="https://www.kirkkojakaupunki.fi/-/uusi-kaanne-lidl-gatessa-saksalainen-tavarataloketju-palauttaa-ristit-pakkauksiinsa#.WbFWh49fcT4.facebook" TargetMode="External"/><Relationship Id="rId5" Type="http://schemas.openxmlformats.org/officeDocument/2006/relationships/hyperlink" Target="https://www.kirkkojakaupunki.fi/-/lidl-poisti-kirkon-ristit-pakkauksistaan-syyna-suvaitsevuus" TargetMode="External"/><Relationship Id="rId4" Type="http://schemas.openxmlformats.org/officeDocument/2006/relationships/hyperlink" Target="https://www.kirkkojakaupunki.fi/-/miksi-pappi-esiintyy-mainoksessa-kauppalehden-kannessa-"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app.studeo.fi/app/course/129502/section/23357" TargetMode="External"/><Relationship Id="rId2" Type="http://schemas.openxmlformats.org/officeDocument/2006/relationships/hyperlink" Target="https://app.studeo.fi/app/learning_material/redirect/section/1746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uskontojournalismi.blogspot.com/" TargetMode="External"/><Relationship Id="rId2" Type="http://schemas.openxmlformats.org/officeDocument/2006/relationships/hyperlink" Target="https://katsomukset.f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reena.yle.fi/1-3114409" TargetMode="External"/><Relationship Id="rId2" Type="http://schemas.openxmlformats.org/officeDocument/2006/relationships/hyperlink" Target="https://areena.yle.fi/1-1877444" TargetMode="External"/><Relationship Id="rId1" Type="http://schemas.openxmlformats.org/officeDocument/2006/relationships/slideLayout" Target="../slideLayouts/slideLayout2.xml"/><Relationship Id="rId5" Type="http://schemas.openxmlformats.org/officeDocument/2006/relationships/hyperlink" Target="https://areena.yle.fi/1-4553732" TargetMode="External"/><Relationship Id="rId4" Type="http://schemas.openxmlformats.org/officeDocument/2006/relationships/hyperlink" Target="https://areena.yle.fi/1-441207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sz="3600" b="1" dirty="0"/>
              <a:t>3.1 Journalismia uskonnosta</a:t>
            </a:r>
            <a:r>
              <a:rPr lang="fi-FI" b="1" dirty="0"/>
              <a:t/>
            </a:r>
            <a:br>
              <a:rPr lang="fi-FI" b="1" dirty="0"/>
            </a:br>
            <a:endParaRPr lang="fi-FI" dirty="0"/>
          </a:p>
        </p:txBody>
      </p:sp>
      <p:sp>
        <p:nvSpPr>
          <p:cNvPr id="3" name="Alaotsikko 2"/>
          <p:cNvSpPr>
            <a:spLocks noGrp="1"/>
          </p:cNvSpPr>
          <p:nvPr>
            <p:ph type="subTitle" idx="1"/>
          </p:nvPr>
        </p:nvSpPr>
        <p:spPr/>
        <p:txBody>
          <a:bodyPr/>
          <a:lstStyle/>
          <a:p>
            <a:endParaRPr lang="fi-FI" dirty="0"/>
          </a:p>
        </p:txBody>
      </p:sp>
    </p:spTree>
    <p:extLst>
      <p:ext uri="{BB962C8B-B14F-4D97-AF65-F5344CB8AC3E}">
        <p14:creationId xmlns:p14="http://schemas.microsoft.com/office/powerpoint/2010/main" val="322083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Uskonnollisia symboleja mediatuotteissa</a:t>
            </a:r>
            <a:endParaRPr lang="fi-FI" dirty="0"/>
          </a:p>
        </p:txBody>
      </p:sp>
      <p:sp>
        <p:nvSpPr>
          <p:cNvPr id="3" name="Sisällön paikkamerkki 2"/>
          <p:cNvSpPr>
            <a:spLocks noGrp="1"/>
          </p:cNvSpPr>
          <p:nvPr>
            <p:ph idx="1"/>
          </p:nvPr>
        </p:nvSpPr>
        <p:spPr/>
        <p:txBody>
          <a:bodyPr>
            <a:normAutofit fontScale="92500" lnSpcReduction="10000"/>
          </a:bodyPr>
          <a:lstStyle/>
          <a:p>
            <a:r>
              <a:rPr lang="fi-FI" i="1" dirty="0"/>
              <a:t>Aku Ankan </a:t>
            </a:r>
            <a:r>
              <a:rPr lang="fi-FI" dirty="0"/>
              <a:t>suhteesta uskontoon </a:t>
            </a:r>
            <a:r>
              <a:rPr lang="fi-FI" i="1" dirty="0"/>
              <a:t>Kirkko ja kaupunki </a:t>
            </a:r>
            <a:r>
              <a:rPr lang="fi-FI" dirty="0"/>
              <a:t>-lehden artikkeli </a:t>
            </a:r>
            <a:r>
              <a:rPr lang="fi-FI" dirty="0">
                <a:hlinkClick r:id="rId2"/>
              </a:rPr>
              <a:t>Aku Ankka ei saa puhua uskonnosta – mutta onko hän uskonnoton?</a:t>
            </a:r>
            <a:r>
              <a:rPr lang="fi-FI" dirty="0"/>
              <a:t> (23.8.2016).</a:t>
            </a:r>
          </a:p>
          <a:p>
            <a:r>
              <a:rPr lang="fi-FI" i="1" dirty="0"/>
              <a:t>Kauppalehden</a:t>
            </a:r>
            <a:r>
              <a:rPr lang="fi-FI" dirty="0"/>
              <a:t> kannessa pastori Kari Kanala seisoo Paavalin kirkon alttarilla papin puvussa, ja hänen yläpuolellaan lukee "</a:t>
            </a:r>
            <a:r>
              <a:rPr lang="fi-FI" i="1" dirty="0"/>
              <a:t>Minä olen </a:t>
            </a:r>
            <a:r>
              <a:rPr lang="fi-FI" i="1" dirty="0" err="1"/>
              <a:t>digitalisaatio</a:t>
            </a:r>
            <a:r>
              <a:rPr lang="fi-FI" dirty="0"/>
              <a:t>". Mainostaja on Elisa. </a:t>
            </a:r>
            <a:r>
              <a:rPr lang="fi-FI" i="1" dirty="0"/>
              <a:t>Kirkko ja kaupunki</a:t>
            </a:r>
            <a:r>
              <a:rPr lang="fi-FI" dirty="0"/>
              <a:t> käsitteli mainosta artikkeleissa </a:t>
            </a:r>
            <a:r>
              <a:rPr lang="fi-FI" dirty="0">
                <a:hlinkClick r:id="rId3"/>
              </a:rPr>
              <a:t>Miksi risti ei näy mainoksessa?</a:t>
            </a:r>
            <a:r>
              <a:rPr lang="fi-FI" dirty="0"/>
              <a:t> (14.9.2017) ja </a:t>
            </a:r>
            <a:r>
              <a:rPr lang="fi-FI" dirty="0">
                <a:hlinkClick r:id="rId4"/>
              </a:rPr>
              <a:t>Miksi pappi esiintyy mainoksessa Kauppalehden kannessa</a:t>
            </a:r>
            <a:r>
              <a:rPr lang="fi-FI" dirty="0"/>
              <a:t> (13.9.2017).</a:t>
            </a:r>
          </a:p>
          <a:p>
            <a:r>
              <a:rPr lang="fi-FI" i="1" dirty="0"/>
              <a:t>Kirkko ja kaupunki</a:t>
            </a:r>
            <a:r>
              <a:rPr lang="fi-FI" dirty="0"/>
              <a:t> -lehden julkaisemat uutiset Lidlin tuotteesta: </a:t>
            </a:r>
            <a:r>
              <a:rPr lang="fi-FI" dirty="0">
                <a:hlinkClick r:id="rId5"/>
              </a:rPr>
              <a:t>Lidl poisti kirkon ristit pakkauksistaan – syynä suvaitsevuus</a:t>
            </a:r>
            <a:r>
              <a:rPr lang="fi-FI" dirty="0"/>
              <a:t> (4.9.2017) ja </a:t>
            </a:r>
            <a:r>
              <a:rPr lang="fi-FI" dirty="0">
                <a:hlinkClick r:id="rId6"/>
              </a:rPr>
              <a:t>Uusi käänne Lidl-</a:t>
            </a:r>
            <a:r>
              <a:rPr lang="fi-FI" dirty="0" err="1">
                <a:hlinkClick r:id="rId6"/>
              </a:rPr>
              <a:t>gatessa</a:t>
            </a:r>
            <a:r>
              <a:rPr lang="fi-FI" dirty="0">
                <a:hlinkClick r:id="rId6"/>
              </a:rPr>
              <a:t> – saksalainen tavarataloketju palauttaa ristit pakkauksiinsa</a:t>
            </a:r>
            <a:r>
              <a:rPr lang="fi-FI" dirty="0"/>
              <a:t> (7.9.2017).</a:t>
            </a:r>
          </a:p>
          <a:p>
            <a:endParaRPr lang="fi-FI" dirty="0"/>
          </a:p>
        </p:txBody>
      </p:sp>
    </p:spTree>
    <p:extLst>
      <p:ext uri="{BB962C8B-B14F-4D97-AF65-F5344CB8AC3E}">
        <p14:creationId xmlns:p14="http://schemas.microsoft.com/office/powerpoint/2010/main" val="3844161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Uskonnollisista taideteoksista tutut mainokset tai elokuvakohtaukset</a:t>
            </a:r>
            <a:br>
              <a:rPr lang="fi-FI" b="1" dirty="0"/>
            </a:br>
            <a:endParaRPr lang="fi-FI" dirty="0"/>
          </a:p>
        </p:txBody>
      </p:sp>
      <p:sp>
        <p:nvSpPr>
          <p:cNvPr id="3" name="Sisällön paikkamerkki 2"/>
          <p:cNvSpPr>
            <a:spLocks noGrp="1"/>
          </p:cNvSpPr>
          <p:nvPr>
            <p:ph idx="1"/>
          </p:nvPr>
        </p:nvSpPr>
        <p:spPr/>
        <p:txBody>
          <a:bodyPr>
            <a:normAutofit lnSpcReduction="10000"/>
          </a:bodyPr>
          <a:lstStyle/>
          <a:p>
            <a:r>
              <a:rPr lang="fi-FI" dirty="0"/>
              <a:t>Suuren yleisön tuntemien taideteosten hyödyntäminen on tyypillistä mainoksissa ja populaarikulttuurissa, kuten elokuvissa. Palauta mieleesi </a:t>
            </a:r>
            <a:r>
              <a:rPr lang="fi-FI" dirty="0" err="1"/>
              <a:t>Studeon</a:t>
            </a:r>
            <a:r>
              <a:rPr lang="fi-FI" dirty="0"/>
              <a:t> UE5-kurssilla mainittuja taideteoksia. Esimerkiksi Michelangelon</a:t>
            </a:r>
            <a:r>
              <a:rPr lang="fi-FI" i="1" dirty="0"/>
              <a:t> Aatamin luominen</a:t>
            </a:r>
            <a:r>
              <a:rPr lang="fi-FI" dirty="0"/>
              <a:t> on erittäin paljon siteerattu taideteos, jota on muokattu erilaisiin tarpeisiin (</a:t>
            </a:r>
            <a:r>
              <a:rPr lang="fi-FI" dirty="0">
                <a:hlinkClick r:id="rId2"/>
              </a:rPr>
              <a:t>UE5 luku 1</a:t>
            </a:r>
            <a:r>
              <a:rPr lang="fi-FI" dirty="0"/>
              <a:t>). Milloin sillä on mainostettu </a:t>
            </a:r>
            <a:r>
              <a:rPr lang="fi-FI" i="1" dirty="0"/>
              <a:t>Me Naiset</a:t>
            </a:r>
            <a:r>
              <a:rPr lang="fi-FI" dirty="0"/>
              <a:t> -lehteä molempien hahmojen ollessa naisia, milloin kuvattu Jumala Ronald </a:t>
            </a:r>
            <a:r>
              <a:rPr lang="fi-FI" dirty="0" err="1"/>
              <a:t>MacDonaldina</a:t>
            </a:r>
            <a:r>
              <a:rPr lang="fi-FI" dirty="0"/>
              <a:t> tarjoamassa ranskalaisia </a:t>
            </a:r>
            <a:r>
              <a:rPr lang="fi-FI" dirty="0" err="1"/>
              <a:t>muodottamaksi</a:t>
            </a:r>
            <a:r>
              <a:rPr lang="fi-FI" dirty="0"/>
              <a:t> lihoneelle ihmiselle, milloin lainattu Jumalan käsi Diego </a:t>
            </a:r>
            <a:r>
              <a:rPr lang="fi-FI" dirty="0" err="1"/>
              <a:t>Maradonalle</a:t>
            </a:r>
            <a:r>
              <a:rPr lang="fi-FI" dirty="0"/>
              <a:t>. Teosta on siteerattu myös tämän kurssin </a:t>
            </a:r>
            <a:r>
              <a:rPr lang="fi-FI" dirty="0">
                <a:hlinkClick r:id="rId3"/>
              </a:rPr>
              <a:t>luvussa 5</a:t>
            </a:r>
            <a:r>
              <a:rPr lang="fi-FI" dirty="0"/>
              <a:t>.</a:t>
            </a:r>
          </a:p>
        </p:txBody>
      </p:sp>
    </p:spTree>
    <p:extLst>
      <p:ext uri="{BB962C8B-B14F-4D97-AF65-F5344CB8AC3E}">
        <p14:creationId xmlns:p14="http://schemas.microsoft.com/office/powerpoint/2010/main" val="2007410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Tehtävä:</a:t>
            </a:r>
            <a:endParaRPr lang="fi-FI" dirty="0"/>
          </a:p>
        </p:txBody>
      </p:sp>
      <p:sp>
        <p:nvSpPr>
          <p:cNvPr id="3" name="Sisällön paikkamerkki 2"/>
          <p:cNvSpPr>
            <a:spLocks noGrp="1"/>
          </p:cNvSpPr>
          <p:nvPr>
            <p:ph idx="1"/>
          </p:nvPr>
        </p:nvSpPr>
        <p:spPr>
          <a:xfrm>
            <a:off x="1148752" y="2781219"/>
            <a:ext cx="9601196" cy="3318936"/>
          </a:xfrm>
        </p:spPr>
        <p:txBody>
          <a:bodyPr>
            <a:normAutofit lnSpcReduction="10000"/>
          </a:bodyPr>
          <a:lstStyle/>
          <a:p>
            <a:r>
              <a:rPr lang="fi-FI" dirty="0"/>
              <a:t>Kun Suomea mainostetaan maailmalla, mainoksissa näkyy harvoin kirkkoja. Helsinki-mainoksissa kuitenkin esiintyy Helsingin tuomiokirkko ja Temppeliaukion kirkko, ovathan ne suosituimpien turistinähtävyyksien kärjessä. Kaukoidän kohteissa uskonnollisilla kohteilla on mainosarvoa. "Eksoottiseen itään" yhdistetään temppelikäynnit ja Buddha-patsaat.</a:t>
            </a:r>
          </a:p>
          <a:p>
            <a:r>
              <a:rPr lang="fi-FI" dirty="0"/>
              <a:t>Etsi matkailumainoksia, joissa olisi kuvattu jotakin uskonnollista. Linkitä mainos harjoitukseen, jos mahdollista, tai ota siitä kuva ja liitä tiedostona.</a:t>
            </a:r>
          </a:p>
          <a:p>
            <a:r>
              <a:rPr lang="fi-FI" dirty="0"/>
              <a:t>Tee johtopäätös, minkä uskontojen kohteita mainoksissa esiintyy yleisimmin.</a:t>
            </a:r>
          </a:p>
          <a:p>
            <a:endParaRPr lang="fi-FI" dirty="0"/>
          </a:p>
        </p:txBody>
      </p:sp>
    </p:spTree>
    <p:extLst>
      <p:ext uri="{BB962C8B-B14F-4D97-AF65-F5344CB8AC3E}">
        <p14:creationId xmlns:p14="http://schemas.microsoft.com/office/powerpoint/2010/main" val="3070754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100" b="1" dirty="0"/>
              <a:t>Media uutisoi poikkeuksia, harvoin tavallista arkea</a:t>
            </a:r>
            <a:r>
              <a:rPr lang="fi-FI" b="1" dirty="0"/>
              <a:t/>
            </a:r>
            <a:br>
              <a:rPr lang="fi-FI" b="1" dirty="0"/>
            </a:br>
            <a:endParaRPr lang="fi-FI" dirty="0"/>
          </a:p>
        </p:txBody>
      </p:sp>
      <p:sp>
        <p:nvSpPr>
          <p:cNvPr id="3" name="Sisällön paikkamerkki 2"/>
          <p:cNvSpPr>
            <a:spLocks noGrp="1"/>
          </p:cNvSpPr>
          <p:nvPr>
            <p:ph idx="1"/>
          </p:nvPr>
        </p:nvSpPr>
        <p:spPr/>
        <p:txBody>
          <a:bodyPr/>
          <a:lstStyle/>
          <a:p>
            <a:r>
              <a:rPr lang="fi-FI" dirty="0"/>
              <a:t>Median tehtävänä on välittää tietoa yhteiskunnallisista asioista. Kaupallisen median on silti tuotettava voittoa. Sosiaalinen media taas elää tykkäyksillä ja mainostuloilla. Vaikka uskonnot ovat osa yhteiskuntaa, niistäkin median aiheiksi nousevat vain </a:t>
            </a:r>
            <a:r>
              <a:rPr lang="fi-FI" i="1" dirty="0"/>
              <a:t>uutiskynnyksen</a:t>
            </a:r>
            <a:r>
              <a:rPr lang="fi-FI" dirty="0"/>
              <a:t> ylittävät asiat. Pelisääntöjensä mukaisesti media uutisoi myyvistä jutuista, ja niitä yleensä ovat epätavalliset ja yllättävät tapahtumat, julkisuuden henkilöiden elämä, ristiriidat ja konfliktit. Siksi uskontoon liittyvistä aiheistakin esille nousevat tavallisuudesta poikkeavat aiheet.</a:t>
            </a:r>
          </a:p>
        </p:txBody>
      </p:sp>
    </p:spTree>
    <p:extLst>
      <p:ext uri="{BB962C8B-B14F-4D97-AF65-F5344CB8AC3E}">
        <p14:creationId xmlns:p14="http://schemas.microsoft.com/office/powerpoint/2010/main" val="3673107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200" b="1" dirty="0"/>
              <a:t>Journalistit pyytävät uskonnon asiantuntijoilta apua</a:t>
            </a:r>
            <a:br>
              <a:rPr lang="fi-FI" sz="3200" b="1" dirty="0"/>
            </a:br>
            <a:endParaRPr lang="fi-FI" sz="3200" dirty="0"/>
          </a:p>
        </p:txBody>
      </p:sp>
      <p:sp>
        <p:nvSpPr>
          <p:cNvPr id="3" name="Sisällön paikkamerkki 2"/>
          <p:cNvSpPr>
            <a:spLocks noGrp="1"/>
          </p:cNvSpPr>
          <p:nvPr>
            <p:ph idx="1"/>
          </p:nvPr>
        </p:nvSpPr>
        <p:spPr/>
        <p:txBody>
          <a:bodyPr/>
          <a:lstStyle/>
          <a:p>
            <a:r>
              <a:rPr lang="fi-FI" dirty="0"/>
              <a:t>Uutisia tehdään usein kiireessä paineen alaisena, eikä tausta-asioiden selvittämiseen aina riitä aikaa. Uskonto-osaaminen ei ole mediatutkijoiden mukaan suomalaisten toimittajien vahvuusalue, eikä mediatoimistoilla ole yleensä varaa palkata uskontoon keskittyvää toimittajaa. Suomessa toimittajat ovat tutkimusten mukaan yleisesti muita ihmisiä kriittisempiä suhteessaan uskontoon ja pikemminkin uskonnottomia kuin uskonnollisia, mikä voi vaikuttaa aiheiden valintaan ja käsittelytapaan.</a:t>
            </a:r>
          </a:p>
        </p:txBody>
      </p:sp>
    </p:spTree>
    <p:extLst>
      <p:ext uri="{BB962C8B-B14F-4D97-AF65-F5344CB8AC3E}">
        <p14:creationId xmlns:p14="http://schemas.microsoft.com/office/powerpoint/2010/main" val="3435286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Tutki:</a:t>
            </a:r>
            <a:endParaRPr lang="fi-FI" dirty="0"/>
          </a:p>
        </p:txBody>
      </p:sp>
      <p:sp>
        <p:nvSpPr>
          <p:cNvPr id="3" name="Sisällön paikkamerkki 2"/>
          <p:cNvSpPr>
            <a:spLocks noGrp="1"/>
          </p:cNvSpPr>
          <p:nvPr>
            <p:ph idx="1"/>
          </p:nvPr>
        </p:nvSpPr>
        <p:spPr/>
        <p:txBody>
          <a:bodyPr/>
          <a:lstStyle/>
          <a:p>
            <a:r>
              <a:rPr lang="fi-FI" dirty="0">
                <a:hlinkClick r:id="rId2"/>
              </a:rPr>
              <a:t>Katsomukset.fi</a:t>
            </a:r>
            <a:r>
              <a:rPr lang="fi-FI" dirty="0"/>
              <a:t> on Helsingin yliopiston uskontotieteen tutkijoiden ylläpitämä portaali, joka jakaa uusinta tutkimustietoa uskonnosta, uskonnoista ja katsomuksista Suomessa ja kannustaa moniarvoiseen ja kriittiseen keskusteluun.</a:t>
            </a:r>
          </a:p>
          <a:p>
            <a:r>
              <a:rPr lang="fi-FI" dirty="0">
                <a:hlinkClick r:id="rId3"/>
              </a:rPr>
              <a:t>Uskontojournalismi</a:t>
            </a:r>
            <a:r>
              <a:rPr lang="fi-FI" dirty="0"/>
              <a:t> on toimittajien perustama blogi, jossa he keskustelevat ja kirjoittavat uskontojournalismista Suomen mediassa.</a:t>
            </a:r>
          </a:p>
          <a:p>
            <a:endParaRPr lang="fi-FI" dirty="0"/>
          </a:p>
        </p:txBody>
      </p:sp>
    </p:spTree>
    <p:extLst>
      <p:ext uri="{BB962C8B-B14F-4D97-AF65-F5344CB8AC3E}">
        <p14:creationId xmlns:p14="http://schemas.microsoft.com/office/powerpoint/2010/main" val="225424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sz="3600" b="1" dirty="0"/>
              <a:t>Uskonnolliset ohjelmat Suomessa hyvin edustettuina</a:t>
            </a:r>
            <a:r>
              <a:rPr lang="fi-FI" b="1" dirty="0"/>
              <a:t/>
            </a:r>
            <a:br>
              <a:rPr lang="fi-FI" b="1" dirty="0"/>
            </a:br>
            <a:endParaRPr lang="fi-FI" dirty="0"/>
          </a:p>
        </p:txBody>
      </p:sp>
      <p:sp>
        <p:nvSpPr>
          <p:cNvPr id="3" name="Sisällön paikkamerkki 2"/>
          <p:cNvSpPr>
            <a:spLocks noGrp="1"/>
          </p:cNvSpPr>
          <p:nvPr>
            <p:ph idx="1"/>
          </p:nvPr>
        </p:nvSpPr>
        <p:spPr/>
        <p:txBody>
          <a:bodyPr>
            <a:normAutofit fontScale="92500" lnSpcReduction="20000"/>
          </a:bodyPr>
          <a:lstStyle/>
          <a:p>
            <a:r>
              <a:rPr lang="fi-FI" dirty="0"/>
              <a:t>Suomessa on mahdollista saada valtakunnallista lakisääteistä ja </a:t>
            </a:r>
            <a:r>
              <a:rPr lang="fi-FI" dirty="0" err="1"/>
              <a:t>julkisrahoitteista</a:t>
            </a:r>
            <a:r>
              <a:rPr lang="fi-FI" dirty="0"/>
              <a:t> uskonnollista ohjelmaa. Kristillistä ohjelmaa alkoi ensimmäisenä Suomessa lähettää Yleisradio eli Yle. Sillä on lainsäädäntöön perustuva tehtävä palvella kaikkia kansalaisia ohjelmatuotannollaan. Siihen sisältyvät myös jumalanpalvelukset ja muut hartausohjelmat, joita on radioitu 1920-luvulta asti</a:t>
            </a:r>
            <a:r>
              <a:rPr lang="fi-FI" dirty="0" smtClean="0"/>
              <a:t>.</a:t>
            </a:r>
          </a:p>
          <a:p>
            <a:r>
              <a:rPr lang="fi-FI" dirty="0"/>
              <a:t>Hartausohjelmien lisäksi Yle tuottaa laadukasta uskontojournalismia, kuten viikoittaista Horisontti-radio-ohjelmaa sekä eri uskontoa edustavien ihmisten haastatteluja televisiossa. Myös eri uskontojen pyhiä kirjoja on luettu radiossa. Raamattua on luettu perinteisesti osana hartausohjelmia, mutta lisäksi on luettu Koraanin suomennos. Syksyllä 2018 on alkanut ilmestyä juutalaisten pyhien tekstien luentasarja.</a:t>
            </a:r>
          </a:p>
        </p:txBody>
      </p:sp>
    </p:spTree>
    <p:extLst>
      <p:ext uri="{BB962C8B-B14F-4D97-AF65-F5344CB8AC3E}">
        <p14:creationId xmlns:p14="http://schemas.microsoft.com/office/powerpoint/2010/main" val="3478093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Tutustu Ylen uskontoa käsitteleviin ohjelmiin:</a:t>
            </a:r>
          </a:p>
        </p:txBody>
      </p:sp>
      <p:sp>
        <p:nvSpPr>
          <p:cNvPr id="3" name="Sisällön paikkamerkki 2"/>
          <p:cNvSpPr>
            <a:spLocks noGrp="1"/>
          </p:cNvSpPr>
          <p:nvPr>
            <p:ph idx="1"/>
          </p:nvPr>
        </p:nvSpPr>
        <p:spPr/>
        <p:txBody>
          <a:bodyPr>
            <a:normAutofit lnSpcReduction="10000"/>
          </a:bodyPr>
          <a:lstStyle/>
          <a:p>
            <a:r>
              <a:rPr lang="fi-FI" dirty="0"/>
              <a:t>Radio-ohjelma </a:t>
            </a:r>
            <a:r>
              <a:rPr lang="fi-FI" dirty="0">
                <a:hlinkClick r:id="rId2"/>
              </a:rPr>
              <a:t>Horisontti</a:t>
            </a:r>
            <a:r>
              <a:rPr lang="fi-FI" dirty="0"/>
              <a:t> käsittelee ajankohtaisia eri uskontoihin liittyviä aiheita. Se lähetetään joka sunnuntai.</a:t>
            </a:r>
          </a:p>
          <a:p>
            <a:r>
              <a:rPr lang="fi-FI" dirty="0"/>
              <a:t>Tv-ohjelmasarjassa </a:t>
            </a:r>
            <a:r>
              <a:rPr lang="fi-FI" dirty="0">
                <a:hlinkClick r:id="rId3"/>
              </a:rPr>
              <a:t>Taivaallista menoa</a:t>
            </a:r>
            <a:r>
              <a:rPr lang="fi-FI" dirty="0"/>
              <a:t> uskovat ja ei-uskovat ihmiset kertovat elämästään ja pohtivat uskon merkitystä siinä.</a:t>
            </a:r>
          </a:p>
          <a:p>
            <a:r>
              <a:rPr lang="fi-FI" dirty="0"/>
              <a:t>Tv-ohjelmasarjassa </a:t>
            </a:r>
            <a:r>
              <a:rPr lang="fi-FI" dirty="0">
                <a:hlinkClick r:id="rId4"/>
              </a:rPr>
              <a:t>Matkalla paratiisiin</a:t>
            </a:r>
            <a:r>
              <a:rPr lang="fi-FI" dirty="0"/>
              <a:t> eri uskontoihin kuuluvat ja uskonnottomat kertovat heille tärkeistä asioista.</a:t>
            </a:r>
          </a:p>
          <a:p>
            <a:r>
              <a:rPr lang="fi-FI" dirty="0"/>
              <a:t>Radio-ohjelmasarja </a:t>
            </a:r>
            <a:r>
              <a:rPr lang="fi-FI" dirty="0">
                <a:hlinkClick r:id="rId5"/>
              </a:rPr>
              <a:t>Homo </a:t>
            </a:r>
            <a:r>
              <a:rPr lang="fi-FI" dirty="0" err="1">
                <a:hlinkClick r:id="rId5"/>
              </a:rPr>
              <a:t>religiosus</a:t>
            </a:r>
            <a:r>
              <a:rPr lang="fi-FI" dirty="0"/>
              <a:t> (suom. uskonnollinen ihminen) tarkastelee uskonnollisia ja arjen ilmiöitä talouselämästä elokuviin.</a:t>
            </a:r>
          </a:p>
          <a:p>
            <a:endParaRPr lang="fi-FI" dirty="0"/>
          </a:p>
        </p:txBody>
      </p:sp>
    </p:spTree>
    <p:extLst>
      <p:ext uri="{BB962C8B-B14F-4D97-AF65-F5344CB8AC3E}">
        <p14:creationId xmlns:p14="http://schemas.microsoft.com/office/powerpoint/2010/main" val="3695734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85183" y="1059770"/>
            <a:ext cx="9601196" cy="1303867"/>
          </a:xfrm>
        </p:spPr>
        <p:txBody>
          <a:bodyPr>
            <a:normAutofit fontScale="90000"/>
          </a:bodyPr>
          <a:lstStyle/>
          <a:p>
            <a:r>
              <a:rPr lang="fi-FI" sz="3600" b="1" dirty="0"/>
              <a:t>3.2 Uskonnollisen kielen ja kuvaston käyttö eri medioissa</a:t>
            </a:r>
            <a:r>
              <a:rPr lang="fi-FI" b="1" dirty="0"/>
              <a:t/>
            </a:r>
            <a:br>
              <a:rPr lang="fi-FI" b="1" dirty="0"/>
            </a:br>
            <a:endParaRPr lang="fi-FI" dirty="0"/>
          </a:p>
        </p:txBody>
      </p:sp>
      <p:sp>
        <p:nvSpPr>
          <p:cNvPr id="3" name="Sisällön paikkamerkki 2"/>
          <p:cNvSpPr>
            <a:spLocks noGrp="1"/>
          </p:cNvSpPr>
          <p:nvPr>
            <p:ph idx="1"/>
          </p:nvPr>
        </p:nvSpPr>
        <p:spPr/>
        <p:txBody>
          <a:bodyPr/>
          <a:lstStyle/>
          <a:p>
            <a:r>
              <a:rPr lang="fi-FI" b="1" dirty="0"/>
              <a:t>Uskonnollinen kuvasto </a:t>
            </a:r>
            <a:r>
              <a:rPr lang="fi-FI" b="1" dirty="0" smtClean="0"/>
              <a:t>mainoksissa:</a:t>
            </a:r>
            <a:endParaRPr lang="fi-FI" b="1" dirty="0"/>
          </a:p>
          <a:p>
            <a:r>
              <a:rPr lang="fi-FI" dirty="0"/>
              <a:t>Uskonnollisia aiheita käytetään tehokeinoina mainonnassa, koska suurimman osan kansasta voidaan olettaa ymmärtävän mainoksen oivaltavuuden ja hauskuuden. Tyypillisiä tehokeinoja mainoksissa ovat yliluonnolliset olennot, kuten enkelit, ihmeet ja viittaukset Raamatun kertomuksiin tai sanontoihin. Eniten käytetään kristillistä kuva-aineistoa ja viittauksia, mutta jonkin verran myös islamiin ja hindulaisuuteen liittyviä.</a:t>
            </a:r>
          </a:p>
          <a:p>
            <a:endParaRPr lang="fi-FI" dirty="0"/>
          </a:p>
        </p:txBody>
      </p:sp>
    </p:spTree>
    <p:extLst>
      <p:ext uri="{BB962C8B-B14F-4D97-AF65-F5344CB8AC3E}">
        <p14:creationId xmlns:p14="http://schemas.microsoft.com/office/powerpoint/2010/main" val="2543296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Uskonnollinen sanasto mediassa</a:t>
            </a:r>
            <a:br>
              <a:rPr lang="fi-FI" b="1" dirty="0"/>
            </a:br>
            <a:endParaRPr lang="fi-FI" dirty="0"/>
          </a:p>
        </p:txBody>
      </p:sp>
      <p:sp>
        <p:nvSpPr>
          <p:cNvPr id="3" name="Sisällön paikkamerkki 2"/>
          <p:cNvSpPr>
            <a:spLocks noGrp="1"/>
          </p:cNvSpPr>
          <p:nvPr>
            <p:ph idx="1"/>
          </p:nvPr>
        </p:nvSpPr>
        <p:spPr/>
        <p:txBody>
          <a:bodyPr/>
          <a:lstStyle/>
          <a:p>
            <a:r>
              <a:rPr lang="fi-FI" dirty="0"/>
              <a:t>Lehtijutuissa, jotka eivät suoraan käsittele uskontoa, esiintyy toisinaan uskonnollista sanastoa tai esimerkiksi Raamatusta peräisin olevia sanontoja. Todennäköisesti toimittajat käyttävät niitä, koska ne ovat juurtuneet syvälle suomen kieleen, eikä niitä pidetä erityisesti uskonnollisina. Joskus uskonnollisesta kielenkäytöstä otetaan esimerkiksi sanontoja tietoisesti, koska niiden ajatellaan olevan suurelle yleisölle tuttuja. Usein käytettyjä ovat muun muassa katkera kalkki, jobinposti, a ja o, kantaa ristinsä, tuskien tie, syntipukki, viimeinen ehtoollinen ja se on täytetty.</a:t>
            </a:r>
          </a:p>
        </p:txBody>
      </p:sp>
    </p:spTree>
    <p:extLst>
      <p:ext uri="{BB962C8B-B14F-4D97-AF65-F5344CB8AC3E}">
        <p14:creationId xmlns:p14="http://schemas.microsoft.com/office/powerpoint/2010/main" val="2377992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Uskonnolliset symbolit mediassa</a:t>
            </a:r>
            <a:br>
              <a:rPr lang="fi-FI" b="1" dirty="0"/>
            </a:br>
            <a:endParaRPr lang="fi-FI" dirty="0"/>
          </a:p>
        </p:txBody>
      </p:sp>
      <p:sp>
        <p:nvSpPr>
          <p:cNvPr id="3" name="Sisällön paikkamerkki 2"/>
          <p:cNvSpPr>
            <a:spLocks noGrp="1"/>
          </p:cNvSpPr>
          <p:nvPr>
            <p:ph idx="1"/>
          </p:nvPr>
        </p:nvSpPr>
        <p:spPr/>
        <p:txBody>
          <a:bodyPr>
            <a:normAutofit fontScale="70000" lnSpcReduction="20000"/>
          </a:bodyPr>
          <a:lstStyle/>
          <a:p>
            <a:r>
              <a:rPr lang="fi-FI" dirty="0"/>
              <a:t>Uskonnollisten symbolien ja tuntomerkkien käyttämisen lisäksi mediassa on välillä syntynyt hämmennystä uskonnollisista symboleista tai niiden puutteesta. Sosiaalisessa mediassa voi puhjeta kohu joistakin symboleista, kun symbolia ei tunnisteta tai se tulkitaan väärin. Leppävaaran kirkon alttarilla kolmiyhteistä ja kaikkinäkevää Jumalaa ilmaiseva kolmio yhdistettiin virheellisesti </a:t>
            </a:r>
            <a:r>
              <a:rPr lang="fi-FI" dirty="0" err="1"/>
              <a:t>Illuminatiin</a:t>
            </a:r>
            <a:r>
              <a:rPr lang="fi-FI" dirty="0"/>
              <a:t> ja Oulun piispan hiipan </a:t>
            </a:r>
            <a:r>
              <a:rPr lang="fi-FI" dirty="0" err="1"/>
              <a:t>pietarinristi</a:t>
            </a:r>
            <a:r>
              <a:rPr lang="fi-FI" dirty="0"/>
              <a:t> satanismiin.</a:t>
            </a:r>
          </a:p>
          <a:p>
            <a:r>
              <a:rPr lang="fi-FI" dirty="0"/>
              <a:t>Uskonnollisia symboleita voidaan myös vältellä mediassa. Sekä suomalaisessa mainonnassa että maailmalla uskonnollisia symboleita on poistettu paikoista, joissa ne oikeasti ovat. Suomalaisen </a:t>
            </a:r>
            <a:r>
              <a:rPr lang="fi-FI" i="1" dirty="0"/>
              <a:t>Aku Ankan taskukirjan</a:t>
            </a:r>
            <a:r>
              <a:rPr lang="fi-FI" dirty="0"/>
              <a:t> kannessa Rion olympialaisten yhteydessä poistettiin Rion kaupunkikuvasta tuntomerkki Jeesus-patsas, mutta ruotsalaisesta </a:t>
            </a:r>
            <a:r>
              <a:rPr lang="fi-FI" i="1" dirty="0"/>
              <a:t>Kalle Ankasta</a:t>
            </a:r>
            <a:r>
              <a:rPr lang="fi-FI" dirty="0"/>
              <a:t> ei. Poistoa perusteltiin sillä, että Jeesus-ankka voisi loukata uskonnollisia ihmisiä.</a:t>
            </a:r>
          </a:p>
          <a:p>
            <a:r>
              <a:rPr lang="fi-FI" i="1" dirty="0"/>
              <a:t>Kauppalehden </a:t>
            </a:r>
            <a:r>
              <a:rPr lang="fi-FI" dirty="0"/>
              <a:t>mainoksesta, jossa pappi seisoo kirkon alttarin edessä, poistettiin alttarilla ollut krusifiksi. Samoin Lidl poisti tuotteen kannessa olevasta kreikkalaisesta ortodoksikirkosta ristit vedoten uskonnolliseen suvaitsevuuteen. Tapaus sai kuitenkin käänteen, jossa </a:t>
            </a:r>
            <a:r>
              <a:rPr lang="fi-FI" dirty="0" err="1"/>
              <a:t>Santorinin</a:t>
            </a:r>
            <a:r>
              <a:rPr lang="fi-FI" dirty="0"/>
              <a:t> kirkot koettiin kulttuurihistoriallisesti niin merkittäviksi, että Lidl palautti ristit kirkkojen torneihin.</a:t>
            </a:r>
          </a:p>
          <a:p>
            <a:endParaRPr lang="fi-FI" dirty="0"/>
          </a:p>
        </p:txBody>
      </p:sp>
    </p:spTree>
    <p:extLst>
      <p:ext uri="{BB962C8B-B14F-4D97-AF65-F5344CB8AC3E}">
        <p14:creationId xmlns:p14="http://schemas.microsoft.com/office/powerpoint/2010/main" val="246733643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aninen">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docProps/app.xml><?xml version="1.0" encoding="utf-8"?>
<Properties xmlns="http://schemas.openxmlformats.org/officeDocument/2006/extended-properties" xmlns:vt="http://schemas.openxmlformats.org/officeDocument/2006/docPropsVTypes">
  <Template>Organic</Template>
  <TotalTime>10</TotalTime>
  <Words>668</Words>
  <Application>Microsoft Office PowerPoint</Application>
  <PresentationFormat>Laajakuva</PresentationFormat>
  <Paragraphs>35</Paragraphs>
  <Slides>12</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12</vt:i4>
      </vt:variant>
    </vt:vector>
  </HeadingPairs>
  <TitlesOfParts>
    <vt:vector size="15" baseType="lpstr">
      <vt:lpstr>Arial</vt:lpstr>
      <vt:lpstr>Garamond</vt:lpstr>
      <vt:lpstr>Orgaaninen</vt:lpstr>
      <vt:lpstr>3.1 Journalismia uskonnosta </vt:lpstr>
      <vt:lpstr>Media uutisoi poikkeuksia, harvoin tavallista arkea </vt:lpstr>
      <vt:lpstr>Journalistit pyytävät uskonnon asiantuntijoilta apua </vt:lpstr>
      <vt:lpstr>Tutki:</vt:lpstr>
      <vt:lpstr>Uskonnolliset ohjelmat Suomessa hyvin edustettuina </vt:lpstr>
      <vt:lpstr>Tutustu Ylen uskontoa käsitteleviin ohjelmiin:</vt:lpstr>
      <vt:lpstr>3.2 Uskonnollisen kielen ja kuvaston käyttö eri medioissa </vt:lpstr>
      <vt:lpstr>Uskonnollinen sanasto mediassa </vt:lpstr>
      <vt:lpstr>Uskonnolliset symbolit mediassa </vt:lpstr>
      <vt:lpstr>Uskonnollisia symboleja mediatuotteissa</vt:lpstr>
      <vt:lpstr>Uskonnollisista taideteoksista tutut mainokset tai elokuvakohtaukset </vt:lpstr>
      <vt:lpstr>Tehtävä:</vt:lpstr>
    </vt:vector>
  </TitlesOfParts>
  <Company>Pihtiputaan kunta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3.1 Journalismia uskonnosta </dc:title>
  <dc:creator>Miia Hiironen</dc:creator>
  <cp:lastModifiedBy>Miia Hiironen</cp:lastModifiedBy>
  <cp:revision>4</cp:revision>
  <dcterms:created xsi:type="dcterms:W3CDTF">2023-01-23T21:31:12Z</dcterms:created>
  <dcterms:modified xsi:type="dcterms:W3CDTF">2023-01-23T21:41:45Z</dcterms:modified>
</cp:coreProperties>
</file>