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fi-FI" smtClean="0"/>
              <a:t>Muokkaa perustyyl. napsautt.</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amakuva ja kuvatekst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fi-FI" smtClean="0"/>
              <a:t>Muokkaa perustyyl. napsautt.</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48A87A34-81AB-432B-8DAE-1953F412C126}" type="datetimeFigureOut">
              <a:rPr lang="en-US" dirty="0"/>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tsikko ja kuvateksti">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fi-FI" smtClean="0"/>
              <a:t>Muokkaa perustyyl. napsautt.</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48A87A34-81AB-432B-8DAE-1953F412C126}" type="datetimeFigureOut">
              <a:rPr lang="en-US" dirty="0"/>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Lainaus ja kuvateksti">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fi-FI" smtClean="0"/>
              <a:t>Muokkaa perustyyl. napsautt.</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48A87A34-81AB-432B-8DAE-1953F412C126}" type="datetimeFigureOut">
              <a:rPr lang="en-US" dirty="0"/>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imikortti">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fi-FI" smtClean="0"/>
              <a:t>Muokkaa perustyyl. napsautt.</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48A87A34-81AB-432B-8DAE-1953F412C126}" type="datetimeFigureOut">
              <a:rPr lang="en-US" dirty="0"/>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araketta">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fi-FI" smtClean="0"/>
              <a:t>Muokkaa perustyyl. napsautt.</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3" name="Date Placeholder 2"/>
          <p:cNvSpPr>
            <a:spLocks noGrp="1"/>
          </p:cNvSpPr>
          <p:nvPr>
            <p:ph type="dt" sz="half" idx="10"/>
          </p:nvPr>
        </p:nvSpPr>
        <p:spPr/>
        <p:txBody>
          <a:bodyPr/>
          <a:lstStyle/>
          <a:p>
            <a:fld id="{48A87A34-81AB-432B-8DAE-1953F412C126}" type="datetimeFigureOut">
              <a:rPr lang="en-US" dirty="0"/>
              <a:t>1/30/2023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uvan sarak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fi-FI" smtClean="0"/>
              <a:t>Muokkaa perustyyl. napsautt.</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smtClean="0"/>
              <a:t>Lisää kuva napsauttamalla kuvaketta</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smtClean="0"/>
              <a:t>Lisää kuva napsauttamalla kuvaketta</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smtClean="0"/>
              <a:t>Lisää kuva napsauttamalla kuvaketta</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3" name="Date Placeholder 2"/>
          <p:cNvSpPr>
            <a:spLocks noGrp="1"/>
          </p:cNvSpPr>
          <p:nvPr>
            <p:ph type="dt" sz="half" idx="10"/>
          </p:nvPr>
        </p:nvSpPr>
        <p:spPr/>
        <p:txBody>
          <a:bodyPr/>
          <a:lstStyle/>
          <a:p>
            <a:fld id="{48A87A34-81AB-432B-8DAE-1953F412C126}" type="datetimeFigureOut">
              <a:rPr lang="en-US" dirty="0"/>
              <a:t>1/30/2023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i-FI" smtClean="0"/>
              <a:t>Muokkaa perustyyl. napsautt.</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fi-FI" smtClean="0"/>
              <a:t>Muokkaa perustyyl. napsautt.</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i-FI" smtClean="0"/>
              <a:t>Muokkaa perustyyl. napsautt.</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fi-FI" smtClean="0"/>
              <a:t>Muokkaa perustyyl. napsautt.</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48A87A34-81AB-432B-8DAE-1953F412C126}" type="datetimeFigureOut">
              <a:rPr lang="en-US" dirty="0"/>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fi-FI" smtClean="0"/>
              <a:t>Muokkaa perustyyl. napsautt.</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fi-FI" smtClean="0"/>
              <a:t>Muokkaa perustyyl. napsautt.</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12" name="Content Placeholder 3"/>
          <p:cNvSpPr>
            <a:spLocks noGrp="1"/>
          </p:cNvSpPr>
          <p:nvPr>
            <p:ph sz="quarter" idx="13"/>
          </p:nvPr>
        </p:nvSpPr>
        <p:spPr>
          <a:xfrm>
            <a:off x="913774" y="3051012"/>
            <a:ext cx="5106027" cy="2740187"/>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13" name="Content Placeholder 5"/>
          <p:cNvSpPr>
            <a:spLocks noGrp="1"/>
          </p:cNvSpPr>
          <p:nvPr>
            <p:ph sz="quarter" idx="14"/>
          </p:nvPr>
        </p:nvSpPr>
        <p:spPr>
          <a:xfrm>
            <a:off x="6172200" y="3051012"/>
            <a:ext cx="5105401" cy="2740187"/>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i-FI" smtClean="0"/>
              <a:t>Muokkaa perustyyl. napsautt.</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fi-FI" smtClean="0"/>
              <a:t>Muokkaa perustyyl. napsautt.</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48A87A34-81AB-432B-8DAE-1953F412C126}" type="datetimeFigureOut">
              <a:rPr lang="en-US" dirty="0"/>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fi-FI" smtClean="0"/>
              <a:t>Muokkaa perustyyl. napsautt.</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48A87A34-81AB-432B-8DAE-1953F412C126}" type="datetimeFigureOut">
              <a:rPr lang="en-US" dirty="0"/>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fi-FI" smtClean="0"/>
              <a:t>Muokkaa perustyyl. napsautt.</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1/30/2023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fi.wikipedia.org/wiki/Vihapuhe" TargetMode="External"/><Relationship Id="rId2" Type="http://schemas.openxmlformats.org/officeDocument/2006/relationships/hyperlink" Target="https://fi.wikipedia.org/wiki/Moraalipaniikk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b="1" dirty="0"/>
              <a:t>4.2 Media rauhan asialla ja konfliktien kärjistäjänä</a:t>
            </a:r>
            <a:br>
              <a:rPr lang="fi-FI" b="1" dirty="0"/>
            </a:br>
            <a:endParaRPr lang="fi-FI" dirty="0"/>
          </a:p>
        </p:txBody>
      </p:sp>
      <p:sp>
        <p:nvSpPr>
          <p:cNvPr id="3" name="Alaotsikko 2"/>
          <p:cNvSpPr>
            <a:spLocks noGrp="1"/>
          </p:cNvSpPr>
          <p:nvPr>
            <p:ph type="subTitle" idx="1"/>
          </p:nvPr>
        </p:nvSpPr>
        <p:spPr/>
        <p:txBody>
          <a:bodyPr/>
          <a:lstStyle/>
          <a:p>
            <a:endParaRPr lang="fi-FI" dirty="0"/>
          </a:p>
        </p:txBody>
      </p:sp>
    </p:spTree>
    <p:extLst>
      <p:ext uri="{BB962C8B-B14F-4D97-AF65-F5344CB8AC3E}">
        <p14:creationId xmlns:p14="http://schemas.microsoft.com/office/powerpoint/2010/main" val="3989862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Jakaako media "meihin ja muihin"?</a:t>
            </a:r>
            <a:br>
              <a:rPr lang="fi-FI" b="1" dirty="0"/>
            </a:br>
            <a:endParaRPr lang="fi-FI" dirty="0"/>
          </a:p>
        </p:txBody>
      </p:sp>
      <p:sp>
        <p:nvSpPr>
          <p:cNvPr id="3" name="Sisällön paikkamerkki 2"/>
          <p:cNvSpPr>
            <a:spLocks noGrp="1"/>
          </p:cNvSpPr>
          <p:nvPr>
            <p:ph sz="quarter" idx="13"/>
          </p:nvPr>
        </p:nvSpPr>
        <p:spPr/>
        <p:txBody>
          <a:bodyPr>
            <a:normAutofit fontScale="85000" lnSpcReduction="20000"/>
          </a:bodyPr>
          <a:lstStyle/>
          <a:p>
            <a:r>
              <a:rPr lang="fi-FI" dirty="0"/>
              <a:t>Ristiriidoissa, konflikteissa ja rauhassa on eri osapuolia. Median yksi tärkeä ominaisuus on se, että se muistuttaa "toiseuden" läsnäolosta. Median ongelma on kuitenkin se, että vaikka se kykenee kuvailemaan eri osapuolten eroavaisuuksia, sen on vaikeampaa selittää niitä ymmärrettäviksi ja pysyä puolueettomana.</a:t>
            </a:r>
          </a:p>
          <a:p>
            <a:r>
              <a:rPr lang="fi-FI" dirty="0"/>
              <a:t>Medioiden välillä on eroa siinä, miten ne tarkastelevat erimielisiä tahoja, ja lisäävätkö ne vastakkainasettelua. Hyvä journalismi ei vahvista ennakkoluuloja. Sosiaalinen media polarisoi usein tarkoituksellisesti ja myös tahtomattaan tai palvelujen taustalla olevien algoritmien ohjaamana. Ilmiöt ja asiat voivat typistyä julkisiksi kaksinkamppailuiksi, joissa esiintyy kaksi "ääripäätä". Tällaisessa tilanteessa taustat jäävät selvittämättä ja näkökulmat puutteellisiksi. Pahimmillaan voi syntyä valeuutisia ja </a:t>
            </a:r>
            <a:r>
              <a:rPr lang="fi-FI" b="1" dirty="0"/>
              <a:t>moraalista paniikkia</a:t>
            </a:r>
            <a:r>
              <a:rPr lang="fi-FI" dirty="0"/>
              <a:t>, jolloin koetaan jonkin yhteiseksi viholliseksi mielletyn tahon uhkaavan yhteisön arvoja ja lietsotaan vihamielisyyttä oletetun uhan aiheuttajaa kohtaan.</a:t>
            </a:r>
          </a:p>
          <a:p>
            <a:endParaRPr lang="fi-FI" dirty="0"/>
          </a:p>
        </p:txBody>
      </p:sp>
    </p:spTree>
    <p:extLst>
      <p:ext uri="{BB962C8B-B14F-4D97-AF65-F5344CB8AC3E}">
        <p14:creationId xmlns:p14="http://schemas.microsoft.com/office/powerpoint/2010/main" val="1455758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Lisääkö media uskontoihin kohdistuvaa vihapuhetta?</a:t>
            </a:r>
            <a:br>
              <a:rPr lang="fi-FI" b="1" dirty="0"/>
            </a:br>
            <a:endParaRPr lang="fi-FI" dirty="0"/>
          </a:p>
        </p:txBody>
      </p:sp>
      <p:sp>
        <p:nvSpPr>
          <p:cNvPr id="3" name="Sisällön paikkamerkki 2"/>
          <p:cNvSpPr>
            <a:spLocks noGrp="1"/>
          </p:cNvSpPr>
          <p:nvPr>
            <p:ph sz="quarter" idx="13"/>
          </p:nvPr>
        </p:nvSpPr>
        <p:spPr/>
        <p:txBody>
          <a:bodyPr>
            <a:normAutofit fontScale="85000" lnSpcReduction="10000"/>
          </a:bodyPr>
          <a:lstStyle/>
          <a:p>
            <a:r>
              <a:rPr lang="fi-FI" b="1" dirty="0"/>
              <a:t>Vihapuheessa</a:t>
            </a:r>
            <a:r>
              <a:rPr lang="fi-FI" dirty="0"/>
              <a:t> korostetaan tarkoituksellisesti toiseutta. Vastapuolesta käytetään halventavia ilmaisuja, riisutaan inhimilliset piirteet, syyllistetään ja leimataan syntipukiksi. Vitseillä ja meemeillä saatetaan ilmaista vihamielistä huumoria</a:t>
            </a:r>
            <a:r>
              <a:rPr lang="fi-FI" dirty="0" smtClean="0"/>
              <a:t>.</a:t>
            </a:r>
          </a:p>
          <a:p>
            <a:r>
              <a:rPr lang="fi-FI" dirty="0"/>
              <a:t>Uskontojen kriittinen tarkastelu kuuluu sananvapauteen. Sosiaalisessa mediassa kuitenkin uskontoja kritisoiva sävy on omiaan lisäämään uskontoihin kohdistuvaa vihapuhetta, joka ei ole sallittua. Aihepiiriä tutkinut teologian dosentti Niko Huttunen on kiinnittänyt huomiota siihen, että jos kritiikki ja vihapuhe kohdistuvat Suomessa enemmistöuskontoon eli kirkkoon ja sen jäseniin, yleensä kommentoidaan, että enemmistön pitää sietää arvostelua. Jos vihapuhe taas kohdistuu vähemmistöihin, kuten muslimeihin tai Jehovan todistajiin, se usein sivuutetaan puuttumatta asiaan "muita" koskevana. Viharikokset jäävät viranomaisiltakin usein tunnistamatta tai tutkimukset ovat tuloksettomia.</a:t>
            </a:r>
          </a:p>
        </p:txBody>
      </p:sp>
    </p:spTree>
    <p:extLst>
      <p:ext uri="{BB962C8B-B14F-4D97-AF65-F5344CB8AC3E}">
        <p14:creationId xmlns:p14="http://schemas.microsoft.com/office/powerpoint/2010/main" val="1809638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TEHtävä</a:t>
            </a:r>
            <a:r>
              <a:rPr lang="fi-FI" dirty="0" smtClean="0"/>
              <a:t>:</a:t>
            </a:r>
            <a:endParaRPr lang="fi-FI" dirty="0"/>
          </a:p>
        </p:txBody>
      </p:sp>
      <p:sp>
        <p:nvSpPr>
          <p:cNvPr id="3" name="Sisällön paikkamerkki 2"/>
          <p:cNvSpPr>
            <a:spLocks noGrp="1"/>
          </p:cNvSpPr>
          <p:nvPr>
            <p:ph sz="quarter" idx="13"/>
          </p:nvPr>
        </p:nvSpPr>
        <p:spPr/>
        <p:txBody>
          <a:bodyPr/>
          <a:lstStyle/>
          <a:p>
            <a:r>
              <a:rPr lang="fi-FI" b="1" dirty="0"/>
              <a:t>Tapaus: Turun puukotuksen käsittely mediassa</a:t>
            </a:r>
            <a:endParaRPr lang="fi-FI" dirty="0"/>
          </a:p>
          <a:p>
            <a:r>
              <a:rPr lang="fi-FI" dirty="0"/>
              <a:t>Turussa elokuussa 2017 tapahtunut terroristisessa tarkoituksessa tehty puukotus sai valtavasti tilaa suomalaisessa mediassa, ja sen vuosipäivä huomioidaan vieläkin. Tapahtuman käsittely mediassa on esimerkki sosiaalisen median vallasta ja toisaalta vastuullisen journalismin yrityksestä tuottaa maltillista journalismia, lieventää sosiaalisen median aiheuttamaa moraalista paniikkia ja opastaa medialukutaitoon.</a:t>
            </a:r>
          </a:p>
          <a:p>
            <a:endParaRPr lang="fi-FI" dirty="0"/>
          </a:p>
        </p:txBody>
      </p:sp>
    </p:spTree>
    <p:extLst>
      <p:ext uri="{BB962C8B-B14F-4D97-AF65-F5344CB8AC3E}">
        <p14:creationId xmlns:p14="http://schemas.microsoft.com/office/powerpoint/2010/main" val="3469553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Lue huolellisesti seuraava:</a:t>
            </a:r>
            <a:endParaRPr lang="fi-FI" dirty="0"/>
          </a:p>
        </p:txBody>
      </p:sp>
      <p:sp>
        <p:nvSpPr>
          <p:cNvPr id="3" name="Sisällön paikkamerkki 2"/>
          <p:cNvSpPr>
            <a:spLocks noGrp="1"/>
          </p:cNvSpPr>
          <p:nvPr>
            <p:ph sz="quarter" idx="13"/>
          </p:nvPr>
        </p:nvSpPr>
        <p:spPr/>
        <p:txBody>
          <a:bodyPr>
            <a:normAutofit fontScale="70000" lnSpcReduction="20000"/>
          </a:bodyPr>
          <a:lstStyle/>
          <a:p>
            <a:r>
              <a:rPr lang="fi-FI" b="1" dirty="0"/>
              <a:t>Tapaus: Turun puukotuksen käsittely mediassa</a:t>
            </a:r>
            <a:endParaRPr lang="fi-FI" dirty="0"/>
          </a:p>
          <a:p>
            <a:r>
              <a:rPr lang="fi-FI" dirty="0"/>
              <a:t>Kun Suomessa tapahtui terroristinen puukotus Turussa elokuussa 2017, sosiaalinen media oli ensisijainen informaatiolähde monelle. Silminnäkijät kertoivat tapahtumasta reaaliaikaisesti Twitterissä ja lähettivät kuvia ja videoita. Keskusteluketjuun alkoi varsin pian tulla asiallisten kommenttien rinnalle huutelua islamista iskun syypäänä. Barcelonassa oli juuri edellisellä viikolla tapahtunut terrori-isku, jossa hyökkääjä oli tappanut viattomia ajamalla pakettiautolla väkijoukkoon. Asiallisissa keskusteluissa pyrittiin vaientamaan huutelijat kertomalla, että uhrien auttajissakin oli muslimeita, joten ei islam itsessään aiheuta väkivaltaa. Sosiaalisessa mediassa pääsivät vihapuheen ja vastakkainasettelun kärjistäjät ääneen. Poliisin tiedotus tapahtumien kulusta saatiin kiinnioton jälkeen niin Twitteriin kuin valtamediankin uutisiin.</a:t>
            </a:r>
          </a:p>
          <a:p>
            <a:r>
              <a:rPr lang="fi-FI" dirty="0"/>
              <a:t>Uutisissa varottiin tulkitsemasta iskua terroristisessa tarkoituksessa tehdyksi. Mediassa etsittiin mahdollisia muita selityksiä teolle kuin se, että puukottaja oli muslimitaustainen turvapaikanhakija. Monissa medioissa opastettiin medialukutaidosta terroriuutisoinnin yhteydessä, onnettomuuden käsittelyä sekä lasten suojelemista uutisilta. Vasta pitkien oikeudenkäyntien jälkeen puukottajalle annettiin elinkautinen tuomio kahdesta terroristisessa tarkoituksessa tehdystä murhasta</a:t>
            </a:r>
            <a:r>
              <a:rPr lang="fi-FI" dirty="0" smtClean="0"/>
              <a:t>.</a:t>
            </a:r>
            <a:endParaRPr lang="fi-FI" dirty="0"/>
          </a:p>
        </p:txBody>
      </p:sp>
    </p:spTree>
    <p:extLst>
      <p:ext uri="{BB962C8B-B14F-4D97-AF65-F5344CB8AC3E}">
        <p14:creationId xmlns:p14="http://schemas.microsoft.com/office/powerpoint/2010/main" val="4060762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Jatkuu..</a:t>
            </a:r>
            <a:endParaRPr lang="fi-FI" dirty="0"/>
          </a:p>
        </p:txBody>
      </p:sp>
      <p:sp>
        <p:nvSpPr>
          <p:cNvPr id="3" name="Sisällön paikkamerkki 2"/>
          <p:cNvSpPr>
            <a:spLocks noGrp="1"/>
          </p:cNvSpPr>
          <p:nvPr>
            <p:ph sz="quarter" idx="13"/>
          </p:nvPr>
        </p:nvSpPr>
        <p:spPr/>
        <p:txBody>
          <a:bodyPr>
            <a:normAutofit fontScale="77500" lnSpcReduction="20000"/>
          </a:bodyPr>
          <a:lstStyle/>
          <a:p>
            <a:r>
              <a:rPr lang="fi-FI" dirty="0"/>
              <a:t>Turussa uskonnollisten yhteisöjen johtajat olivat yhdessä hiljaisessa hetkessä rinta rinnan ihmisten tuomien muistokynttilöiden ja -kukkien äärellä osoittaen uskontojen välistä yhteyttä ja rauhallista yhteiseloa. Helsingissä uskonnollisten yhteisöjen johtajat ja jäsenet osallistuivat yhteiseen hiljaiseen hetkeen Kampissa. Kaikki ilmaisivat, että väkivalta on vastoin uskontojen periaatteita ja inhimillisiä arvoja. Molemmista tapahtumista uutisoitiin. Islamilaisten yhteisöjen johtajat kirjoittivat yhteisen kannanoton, jossa muslimit irtisanoutuivat siviileihin kohdistuvasta väkivallasta ja terroriin johtavasta ideologiasta.</a:t>
            </a:r>
          </a:p>
          <a:p>
            <a:r>
              <a:rPr lang="fi-FI" dirty="0"/>
              <a:t>Uutisaikaa saivat myös mielenosoittajat, jotka olivat asettuneet vastustamaan turvapaikanhakijoita, ja vastamielenosoittajat, jotka halusivat kunnioittaa tragedian uhreja ja vastustaa rasismia ja väkivaltaa.</a:t>
            </a:r>
          </a:p>
          <a:p>
            <a:r>
              <a:rPr lang="fi-FI" dirty="0"/>
              <a:t>Jonkin aikaa tapahtuman jälkeen puukotuksen uhreja auttanut mies palkittiin sankarina. Häntä haastatellut toimittaja kuitenkin joutui valeuutisten, vihapuheen ja uhkailujen uhriksi.</a:t>
            </a:r>
          </a:p>
          <a:p>
            <a:endParaRPr lang="fi-FI" dirty="0"/>
          </a:p>
          <a:p>
            <a:endParaRPr lang="fi-FI" dirty="0"/>
          </a:p>
        </p:txBody>
      </p:sp>
    </p:spTree>
    <p:extLst>
      <p:ext uri="{BB962C8B-B14F-4D97-AF65-F5344CB8AC3E}">
        <p14:creationId xmlns:p14="http://schemas.microsoft.com/office/powerpoint/2010/main" val="872634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Ohjeistus tehtävään</a:t>
            </a:r>
            <a:endParaRPr lang="fi-FI" dirty="0"/>
          </a:p>
        </p:txBody>
      </p:sp>
      <p:sp>
        <p:nvSpPr>
          <p:cNvPr id="3" name="Sisällön paikkamerkki 2"/>
          <p:cNvSpPr>
            <a:spLocks noGrp="1"/>
          </p:cNvSpPr>
          <p:nvPr>
            <p:ph sz="quarter" idx="13"/>
          </p:nvPr>
        </p:nvSpPr>
        <p:spPr/>
        <p:txBody>
          <a:bodyPr>
            <a:normAutofit fontScale="62500" lnSpcReduction="20000"/>
          </a:bodyPr>
          <a:lstStyle/>
          <a:p>
            <a:r>
              <a:rPr lang="fi-FI" dirty="0"/>
              <a:t>Lue huolellisesti Turun puukotuksesta ensin tästä puhekuplasta. Lue tarvittaessa lisää esimerkiksi Yle Uutisten koosteesta </a:t>
            </a:r>
            <a:r>
              <a:rPr lang="fi-FI" i="1" dirty="0"/>
              <a:t>Turun puukotukset</a:t>
            </a:r>
            <a:r>
              <a:rPr lang="fi-FI" dirty="0"/>
              <a:t>. Analysoi ja arvioi tapauksen käsittelyä alla olevien kysymysten avulla</a:t>
            </a:r>
            <a:r>
              <a:rPr lang="fi-FI" dirty="0" smtClean="0"/>
              <a:t>.</a:t>
            </a:r>
          </a:p>
          <a:p>
            <a:r>
              <a:rPr lang="fi-FI" dirty="0" smtClean="0"/>
              <a:t>Kirjoita a4 kirjoitelma jossa pohdit muun muassa seuraavia kysymyksiä:</a:t>
            </a:r>
          </a:p>
          <a:p>
            <a:r>
              <a:rPr lang="fi-FI" dirty="0"/>
              <a:t>Mitä etuja sosiaalinen media toi tapauksen yhteydessä?</a:t>
            </a:r>
          </a:p>
          <a:p>
            <a:r>
              <a:rPr lang="fi-FI" dirty="0"/>
              <a:t>Millaisia sosiaalisen median haittapuolia ilmeni tapauksen yhteydessä, kuten livekuvat tapahtumasta, </a:t>
            </a:r>
            <a:r>
              <a:rPr lang="fi-FI" dirty="0">
                <a:hlinkClick r:id="rId2"/>
              </a:rPr>
              <a:t>moraalinen paniikki</a:t>
            </a:r>
            <a:r>
              <a:rPr lang="fi-FI" dirty="0"/>
              <a:t>, vastayhteisöllisyys, </a:t>
            </a:r>
            <a:r>
              <a:rPr lang="fi-FI" dirty="0">
                <a:hlinkClick r:id="rId3"/>
              </a:rPr>
              <a:t>vihapuhe</a:t>
            </a:r>
            <a:r>
              <a:rPr lang="fi-FI" dirty="0"/>
              <a:t>, </a:t>
            </a:r>
            <a:r>
              <a:rPr lang="fi-FI" i="1" dirty="0"/>
              <a:t>stereotypiat</a:t>
            </a:r>
            <a:r>
              <a:rPr lang="fi-FI" dirty="0"/>
              <a:t>, </a:t>
            </a:r>
            <a:r>
              <a:rPr lang="fi-FI" i="1" dirty="0"/>
              <a:t>saavutettavuuden heuristiikka</a:t>
            </a:r>
            <a:r>
              <a:rPr lang="fi-FI" dirty="0"/>
              <a:t>?</a:t>
            </a:r>
          </a:p>
          <a:p>
            <a:r>
              <a:rPr lang="fi-FI" dirty="0"/>
              <a:t>Missä kohdin vastuullisen journalismin tuntomerkit näkyivät ja </a:t>
            </a:r>
            <a:r>
              <a:rPr lang="fi-FI" dirty="0" smtClean="0"/>
              <a:t>toteutuivat?</a:t>
            </a:r>
            <a:endParaRPr lang="fi-FI" dirty="0"/>
          </a:p>
          <a:p>
            <a:r>
              <a:rPr lang="fi-FI" dirty="0"/>
              <a:t>Miten media pyrki toimimaan mediakasvattajana tapauksen yhteydessä?</a:t>
            </a:r>
          </a:p>
          <a:p>
            <a:r>
              <a:rPr lang="fi-FI" dirty="0"/>
              <a:t>Miten mediassa käsiteltiin rikoksen tekijää, uhreja, heidän läheisiään ja sankareita?</a:t>
            </a:r>
          </a:p>
          <a:p>
            <a:r>
              <a:rPr lang="fi-FI" dirty="0"/>
              <a:t>Miten mediassa näkyi valeuutisoinnin ja vastakkainasettelun kaava?</a:t>
            </a:r>
          </a:p>
          <a:p>
            <a:r>
              <a:rPr lang="fi-FI" dirty="0"/>
              <a:t>Millaisia reagointeja kohdistui toimittajiin?</a:t>
            </a:r>
          </a:p>
          <a:p>
            <a:endParaRPr lang="fi-FI" dirty="0"/>
          </a:p>
        </p:txBody>
      </p:sp>
    </p:spTree>
    <p:extLst>
      <p:ext uri="{BB962C8B-B14F-4D97-AF65-F5344CB8AC3E}">
        <p14:creationId xmlns:p14="http://schemas.microsoft.com/office/powerpoint/2010/main" val="418743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Palautus </a:t>
            </a:r>
            <a:r>
              <a:rPr lang="fi-FI" dirty="0" err="1" smtClean="0"/>
              <a:t>pedanetin</a:t>
            </a:r>
            <a:r>
              <a:rPr lang="fi-FI" dirty="0" smtClean="0"/>
              <a:t> kansioon!</a:t>
            </a:r>
            <a:endParaRPr lang="fi-FI" dirty="0"/>
          </a:p>
        </p:txBody>
      </p:sp>
      <p:sp>
        <p:nvSpPr>
          <p:cNvPr id="3" name="Sisällön paikkamerkki 2"/>
          <p:cNvSpPr>
            <a:spLocks noGrp="1"/>
          </p:cNvSpPr>
          <p:nvPr>
            <p:ph sz="quarter" idx="13"/>
          </p:nvPr>
        </p:nvSpPr>
        <p:spPr/>
        <p:txBody>
          <a:bodyPr/>
          <a:lstStyle/>
          <a:p>
            <a:r>
              <a:rPr lang="fi-FI" smtClean="0"/>
              <a:t>TYÖN iloa!</a:t>
            </a:r>
            <a:endParaRPr lang="fi-FI"/>
          </a:p>
        </p:txBody>
      </p:sp>
    </p:spTree>
    <p:extLst>
      <p:ext uri="{BB962C8B-B14F-4D97-AF65-F5344CB8AC3E}">
        <p14:creationId xmlns:p14="http://schemas.microsoft.com/office/powerpoint/2010/main" val="1380719201"/>
      </p:ext>
    </p:extLst>
  </p:cSld>
  <p:clrMapOvr>
    <a:masterClrMapping/>
  </p:clrMapOvr>
</p:sld>
</file>

<file path=ppt/theme/theme1.xml><?xml version="1.0" encoding="utf-8"?>
<a:theme xmlns:a="http://schemas.openxmlformats.org/drawingml/2006/main" name="Pisar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TM04033925[[fn=Pisara]]</Template>
  <TotalTime>5</TotalTime>
  <Words>732</Words>
  <Application>Microsoft Office PowerPoint</Application>
  <PresentationFormat>Laajakuva</PresentationFormat>
  <Paragraphs>30</Paragraphs>
  <Slides>8</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8</vt:i4>
      </vt:variant>
    </vt:vector>
  </HeadingPairs>
  <TitlesOfParts>
    <vt:vector size="11" baseType="lpstr">
      <vt:lpstr>Arial</vt:lpstr>
      <vt:lpstr>Tw Cen MT</vt:lpstr>
      <vt:lpstr>Pisara</vt:lpstr>
      <vt:lpstr>4.2 Media rauhan asialla ja konfliktien kärjistäjänä </vt:lpstr>
      <vt:lpstr>Jakaako media "meihin ja muihin"? </vt:lpstr>
      <vt:lpstr>Lisääkö media uskontoihin kohdistuvaa vihapuhetta? </vt:lpstr>
      <vt:lpstr>TEHtävä:</vt:lpstr>
      <vt:lpstr>Lue huolellisesti seuraava:</vt:lpstr>
      <vt:lpstr>Jatkuu..</vt:lpstr>
      <vt:lpstr>Ohjeistus tehtävään</vt:lpstr>
      <vt:lpstr>Palautus pedanetin kansioon!</vt:lpstr>
    </vt:vector>
  </TitlesOfParts>
  <Company>Pihtiputaan kunta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4.2 Media rauhan asialla ja konfliktien kärjistäjänä </dc:title>
  <dc:creator>Miia Hiironen</dc:creator>
  <cp:lastModifiedBy>Miia Hiironen</cp:lastModifiedBy>
  <cp:revision>1</cp:revision>
  <dcterms:created xsi:type="dcterms:W3CDTF">2023-01-30T19:51:46Z</dcterms:created>
  <dcterms:modified xsi:type="dcterms:W3CDTF">2023-01-30T19:57:24Z</dcterms:modified>
</cp:coreProperties>
</file>