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i-FI" smtClean="0"/>
              <a:t>Muokkaa perustyyl. napsautt.</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i-FI" smtClean="0"/>
              <a:t>Muokkaa perustyyl. napsautt.</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i-FI" smtClean="0"/>
              <a:t>Muokkaa perustyyl. napsautt.</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 napsauttamalla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i-FI" smtClean="0"/>
              <a:t>Muokkaa perustyyl. napsautt.</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i-FI" smtClean="0"/>
              <a:t>Muokkaa perustyyl. napsautt.</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i-FI" smtClean="0"/>
              <a:t>Muokkaa tekstin perustyylejä napsauttamalla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i-FI" smtClean="0"/>
              <a:t>Muokkaa perustyyl. napsautt.</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i-FI" smtClean="0"/>
              <a:t>Muokkaa tekstin perustyylejä napsauttamalla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fi-FI" smtClean="0"/>
              <a:t>Muokkaa perustyyl. napsautt.</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nchor="ct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i-FI" smtClean="0"/>
              <a:t>Muokkaa perustyyl. napsautt.</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i-FI" smtClean="0"/>
              <a:t>Muokkaa perustyyl. napsautt.</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i-FI" smtClean="0"/>
              <a:t>Muokkaa perustyyl. napsautt.</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1/30/2023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906439" y="1964267"/>
            <a:ext cx="6858000" cy="2421464"/>
          </a:xfrm>
        </p:spPr>
        <p:txBody>
          <a:bodyPr/>
          <a:lstStyle/>
          <a:p>
            <a:r>
              <a:rPr lang="fi-FI" b="1" dirty="0"/>
              <a:t>4 Median vaikutus ja valta uskontoon</a:t>
            </a:r>
            <a:br>
              <a:rPr lang="fi-FI" b="1" dirty="0"/>
            </a:br>
            <a:endParaRPr lang="fi-FI" dirty="0"/>
          </a:p>
        </p:txBody>
      </p:sp>
      <p:sp>
        <p:nvSpPr>
          <p:cNvPr id="3" name="Alaotsikko 2"/>
          <p:cNvSpPr>
            <a:spLocks noGrp="1"/>
          </p:cNvSpPr>
          <p:nvPr>
            <p:ph type="subTitle" idx="1"/>
          </p:nvPr>
        </p:nvSpPr>
        <p:spPr/>
        <p:txBody>
          <a:bodyPr/>
          <a:lstStyle/>
          <a:p>
            <a:r>
              <a:rPr lang="fi-FI" dirty="0" smtClean="0"/>
              <a:t>Kpl 4.0 ja 4.1</a:t>
            </a:r>
            <a:endParaRPr lang="fi-FI" dirty="0"/>
          </a:p>
        </p:txBody>
      </p:sp>
    </p:spTree>
    <p:extLst>
      <p:ext uri="{BB962C8B-B14F-4D97-AF65-F5344CB8AC3E}">
        <p14:creationId xmlns:p14="http://schemas.microsoft.com/office/powerpoint/2010/main" val="366822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4.0 Uskonto </a:t>
            </a:r>
            <a:r>
              <a:rPr lang="fi-FI" b="1" dirty="0"/>
              <a:t>mediayhteiskunnassa yhtenä ilmiöistä</a:t>
            </a:r>
          </a:p>
        </p:txBody>
      </p:sp>
      <p:sp>
        <p:nvSpPr>
          <p:cNvPr id="3" name="Sisällön paikkamerkki 2"/>
          <p:cNvSpPr>
            <a:spLocks noGrp="1"/>
          </p:cNvSpPr>
          <p:nvPr>
            <p:ph idx="1"/>
          </p:nvPr>
        </p:nvSpPr>
        <p:spPr/>
        <p:txBody>
          <a:bodyPr/>
          <a:lstStyle/>
          <a:p>
            <a:r>
              <a:rPr lang="fi-FI" dirty="0"/>
              <a:t>Nykypäivän mediayhteiskunnan jäsen saa merkittävimmän osan uskontoja koskevasta tiedostaan median kautta. Media välittää myös kokemuksia uskontojen piiristä ja nostaa esille kiinnostavia ja merkityksellisiä ilmiöitä. Se, mitkä ilmiöt saavat näkyvyyttä ja julkisuutta, riippuu esimerkiksi </a:t>
            </a:r>
            <a:r>
              <a:rPr lang="fi-FI" i="1" dirty="0" smtClean="0"/>
              <a:t>uutiskriteereistä (</a:t>
            </a:r>
            <a:r>
              <a:rPr lang="fi-FI" dirty="0" smtClean="0"/>
              <a:t>Uutiskriteeri </a:t>
            </a:r>
            <a:r>
              <a:rPr lang="fi-FI" dirty="0"/>
              <a:t>määrittelee sen, mikä on julkaisemisen </a:t>
            </a:r>
            <a:r>
              <a:rPr lang="fi-FI" dirty="0" smtClean="0"/>
              <a:t>arvoista).</a:t>
            </a:r>
            <a:endParaRPr lang="fi-FI" dirty="0"/>
          </a:p>
          <a:p>
            <a:r>
              <a:rPr lang="fi-FI" dirty="0"/>
              <a:t>Uskonnon </a:t>
            </a:r>
            <a:r>
              <a:rPr lang="fi-FI" dirty="0" err="1"/>
              <a:t>medioitumisesta</a:t>
            </a:r>
            <a:r>
              <a:rPr lang="fi-FI" dirty="0"/>
              <a:t> kertoo se, että medioiden tapa kertoa uskonnosta vaikuttaa yhä enemmän ihmisten käsityksiin siitä. Median rooli uskonnollisen tiedon välittäjänä on korostunut. Taustalla on se, että ihmisten henkilökohtaiset siteet uskonnollisiin yhteisöihin ja uskontoon ovat heikentyneet ja omakohtaiset kokemukset uskonnosta voivat olla vähäisiä. </a:t>
            </a:r>
          </a:p>
        </p:txBody>
      </p:sp>
    </p:spTree>
    <p:extLst>
      <p:ext uri="{BB962C8B-B14F-4D97-AF65-F5344CB8AC3E}">
        <p14:creationId xmlns:p14="http://schemas.microsoft.com/office/powerpoint/2010/main" val="26789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luo mielikuvia</a:t>
            </a:r>
            <a:br>
              <a:rPr lang="fi-FI" b="1" dirty="0"/>
            </a:br>
            <a:endParaRPr lang="fi-FI" dirty="0"/>
          </a:p>
        </p:txBody>
      </p:sp>
      <p:sp>
        <p:nvSpPr>
          <p:cNvPr id="3" name="Sisällön paikkamerkki 2"/>
          <p:cNvSpPr>
            <a:spLocks noGrp="1"/>
          </p:cNvSpPr>
          <p:nvPr>
            <p:ph idx="1"/>
          </p:nvPr>
        </p:nvSpPr>
        <p:spPr/>
        <p:txBody>
          <a:bodyPr/>
          <a:lstStyle/>
          <a:p>
            <a:r>
              <a:rPr lang="fi-FI" dirty="0"/>
              <a:t>Media ei ole objektiivista tiedon välittämistä, vaan se luo aina mielikuvia – myös uskonnosta. Medialla on valtaa muokata valitsemillaan otsikoilla, kuvilla, sisällöillä ja asioiden välisillä yhteyksillä, miltä ihmisten mielissä uskonto tuntuu ja miltä se näyttää. Median esiin nostamien ilmiöiden yksipuolisuus ja samankaltaisuus voivat muokata mustavalkoista asetelmaa ja stereotyyppisiä tulkintoja uskonnoista. </a:t>
            </a:r>
            <a:r>
              <a:rPr lang="fi-FI" dirty="0" err="1"/>
              <a:t>Epähuomiossa</a:t>
            </a:r>
            <a:r>
              <a:rPr lang="fi-FI" dirty="0"/>
              <a:t> tai osaamattomuuttaan toimittaja saattaa myös liittää uskonnon aiheeseen, johon se ei ole taustavaikuttaja. </a:t>
            </a:r>
          </a:p>
        </p:txBody>
      </p:sp>
    </p:spTree>
    <p:extLst>
      <p:ext uri="{BB962C8B-B14F-4D97-AF65-F5344CB8AC3E}">
        <p14:creationId xmlns:p14="http://schemas.microsoft.com/office/powerpoint/2010/main" val="4275904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Kuvat synnyttävät vaikutelmia</a:t>
            </a:r>
            <a:br>
              <a:rPr lang="fi-FI" b="1" dirty="0"/>
            </a:br>
            <a:endParaRPr lang="fi-FI" dirty="0"/>
          </a:p>
        </p:txBody>
      </p:sp>
      <p:sp>
        <p:nvSpPr>
          <p:cNvPr id="3" name="Sisällön paikkamerkki 2"/>
          <p:cNvSpPr>
            <a:spLocks noGrp="1"/>
          </p:cNvSpPr>
          <p:nvPr>
            <p:ph idx="1"/>
          </p:nvPr>
        </p:nvSpPr>
        <p:spPr/>
        <p:txBody>
          <a:bodyPr/>
          <a:lstStyle/>
          <a:p>
            <a:r>
              <a:rPr lang="fi-FI" dirty="0"/>
              <a:t>Nykyisin lähes kaikkiin uutisiin ns. pikku-uutisia lukuun ottamatta pyritään liittämään kuvia. Vaikka uutiskuvat noudattavat vastuullisen journalismin </a:t>
            </a:r>
            <a:r>
              <a:rPr lang="fi-FI" dirty="0" smtClean="0"/>
              <a:t>periaatteita, </a:t>
            </a:r>
            <a:r>
              <a:rPr lang="fi-FI" dirty="0"/>
              <a:t>siitä huolimatta toimittaja tai kuvaaja valitsevat kuvakulman ja aiheen ja sillä tavoin vaikuttavat mielikuviin, joita lukijalle syntyy. Uskontoaiheisissa uutisissa kuvavalinta voi olla hyvin merkityksellinen sen kannalta, rakentuuko uskonnosta positiivinen, neutraali vai negatiivinen käsitys.</a:t>
            </a:r>
          </a:p>
        </p:txBody>
      </p:sp>
    </p:spTree>
    <p:extLst>
      <p:ext uri="{BB962C8B-B14F-4D97-AF65-F5344CB8AC3E}">
        <p14:creationId xmlns:p14="http://schemas.microsoft.com/office/powerpoint/2010/main" val="1879440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4.1 </a:t>
            </a:r>
            <a:r>
              <a:rPr lang="fi-FI" b="1" dirty="0"/>
              <a:t>Media paljastaa ja kritisoi</a:t>
            </a:r>
            <a:br>
              <a:rPr lang="fi-FI" b="1" dirty="0"/>
            </a:br>
            <a:endParaRPr lang="fi-FI" dirty="0"/>
          </a:p>
        </p:txBody>
      </p:sp>
      <p:sp>
        <p:nvSpPr>
          <p:cNvPr id="3" name="Sisällön paikkamerkki 2"/>
          <p:cNvSpPr>
            <a:spLocks noGrp="1"/>
          </p:cNvSpPr>
          <p:nvPr>
            <p:ph idx="1"/>
          </p:nvPr>
        </p:nvSpPr>
        <p:spPr/>
        <p:txBody>
          <a:bodyPr/>
          <a:lstStyle/>
          <a:p>
            <a:r>
              <a:rPr lang="fi-FI" dirty="0"/>
              <a:t>Puolueeton uutisjournalismi, joka ei ole kytköksissä uskontoon, on vapaan tiedonkulun kannalta tarpeellista. Media on tärkeässä roolissa silloin, kun se nostaa esille ihmisoikeusloukkauksia tai muita väärinkäytöksiä uskontojen piirissä. Vastuullisen journalismin periaatteiden mukaan asioiden taustat tulee selvittää tarkasti, ettei sorruta leimaaviin yleistyksiin</a:t>
            </a:r>
            <a:r>
              <a:rPr lang="fi-FI" dirty="0" smtClean="0"/>
              <a:t>.</a:t>
            </a:r>
          </a:p>
          <a:p>
            <a:r>
              <a:rPr lang="fi-FI" dirty="0"/>
              <a:t>Media valitsee, mitä asioita se nostaa esille. Silloin, kun uskontojen arvomaailma on ristiriidassa liberaalin enemmistön arvomaailman kanssa, voivat mediasisällöt saada hyvinkin kriittisiä sävyjä. Median toimintatapoihin kuuluu myös kärjistysten ja polarisaation luominen. Media näyttää sekä konservatiivisia äärikantoja että niitä vastustavia mielipiteitä. Yhdysvalloissa konservatiiviset mielipiteet ovat vahvemmin äänessä kuin Suomessa, missä tilanne on yleensä päinvastoin. Varsinkin konservatiivisia äärinäkökulmia kritisoidaankin aktiivisesti suomalaisessa mediassa.</a:t>
            </a:r>
          </a:p>
        </p:txBody>
      </p:sp>
    </p:spTree>
    <p:extLst>
      <p:ext uri="{BB962C8B-B14F-4D97-AF65-F5344CB8AC3E}">
        <p14:creationId xmlns:p14="http://schemas.microsoft.com/office/powerpoint/2010/main" val="3769351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puuttuu väärinkäytöksiin</a:t>
            </a:r>
            <a:br>
              <a:rPr lang="fi-FI" b="1" dirty="0"/>
            </a:br>
            <a:endParaRPr lang="fi-FI" dirty="0"/>
          </a:p>
        </p:txBody>
      </p:sp>
      <p:sp>
        <p:nvSpPr>
          <p:cNvPr id="3" name="Sisällön paikkamerkki 2"/>
          <p:cNvSpPr>
            <a:spLocks noGrp="1"/>
          </p:cNvSpPr>
          <p:nvPr>
            <p:ph idx="1"/>
          </p:nvPr>
        </p:nvSpPr>
        <p:spPr/>
        <p:txBody>
          <a:bodyPr>
            <a:normAutofit fontScale="92500" lnSpcReduction="10000"/>
          </a:bodyPr>
          <a:lstStyle/>
          <a:p>
            <a:r>
              <a:rPr lang="fi-FI" dirty="0"/>
              <a:t>Roomalaiskatolisen kirkon piirissä lasten hyväksikäyttöön liittyvien väärinkäytösten ja salailun paljastuminen on edellyttänyt laajaa tutkivaa journalismia. Median paljastukset ovat johtaneet oikeustoimiin kirkon sisällä. Ilman valtamediaa pedofiliaan syyllistyneet papit eivät olisi todennäköisesti joutuneet maallisen tuomioistuimen eteen.</a:t>
            </a:r>
          </a:p>
          <a:p>
            <a:r>
              <a:rPr lang="fi-FI" dirty="0"/>
              <a:t>Vuoden 2021 aikana Kanadassa löydettiin satojen lasten hautoja koulujen alueilta. 1800- ja 1900-luvuilla alkuperäiskansojen lapsia pyrittiin sulauttamaan valtaväestöön ottamalla heidät sisäoppilaitoksiin, joissa lasten oman kielen ja kulttuurin harjoittaminen oli kokonaan kiellettyä. Valtio antoi koulujen ylläpidon kirkkojen tehtäväksi. Kouluissa oli erittäin ankara kuri, ja viranomaisten arvion mukaan 4000 lasta kuoli näissä kouluissa. Lasten kohtaloiden selvittäminen on käynnissä ja Kanadan valtio maksaa rahallisia korvauksia alkuperäiskansoille.</a:t>
            </a:r>
          </a:p>
          <a:p>
            <a:r>
              <a:rPr lang="fi-FI" dirty="0"/>
              <a:t>Vanhoillislestadiolaisessa liikkeessä lasten hyväksikäytön selvittäminen taas on lähtenyt liikkeen sisältä. Lestadiolaistaustaisen Johanna </a:t>
            </a:r>
            <a:r>
              <a:rPr lang="fi-FI" dirty="0" err="1"/>
              <a:t>Hurtigin</a:t>
            </a:r>
            <a:r>
              <a:rPr lang="fi-FI"/>
              <a:t> Taivaan taimet -tutkimus lasten hyväksikäytöstä ja hänen Mari Leppäsen kanssa toimittamansa kirja </a:t>
            </a:r>
            <a:r>
              <a:rPr lang="fi-FI" i="1"/>
              <a:t>Maijan tarina</a:t>
            </a:r>
            <a:r>
              <a:rPr lang="fi-FI"/>
              <a:t> (2012) tekivät vaietusta asiasta mediailmiön.</a:t>
            </a:r>
          </a:p>
          <a:p>
            <a:endParaRPr lang="fi-FI"/>
          </a:p>
        </p:txBody>
      </p:sp>
    </p:spTree>
    <p:extLst>
      <p:ext uri="{BB962C8B-B14F-4D97-AF65-F5344CB8AC3E}">
        <p14:creationId xmlns:p14="http://schemas.microsoft.com/office/powerpoint/2010/main" val="1203615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ivaallinen">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TM03457452[[fn=Taivaallinen]]</Template>
  <TotalTime>5</TotalTime>
  <Words>516</Words>
  <Application>Microsoft Office PowerPoint</Application>
  <PresentationFormat>Laajakuva</PresentationFormat>
  <Paragraphs>16</Paragraphs>
  <Slides>6</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6</vt:i4>
      </vt:variant>
    </vt:vector>
  </HeadingPairs>
  <TitlesOfParts>
    <vt:vector size="10" baseType="lpstr">
      <vt:lpstr>Arial</vt:lpstr>
      <vt:lpstr>Calibri</vt:lpstr>
      <vt:lpstr>Calibri Light</vt:lpstr>
      <vt:lpstr>Taivaallinen</vt:lpstr>
      <vt:lpstr>4 Median vaikutus ja valta uskontoon </vt:lpstr>
      <vt:lpstr>4.0 Uskonto mediayhteiskunnassa yhtenä ilmiöistä</vt:lpstr>
      <vt:lpstr>Media luo mielikuvia </vt:lpstr>
      <vt:lpstr>Kuvat synnyttävät vaikutelmia </vt:lpstr>
      <vt:lpstr>4.1 Media paljastaa ja kritisoi </vt:lpstr>
      <vt:lpstr>Media puuttuu väärinkäytöksiin </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Miia Hiironen</dc:creator>
  <cp:lastModifiedBy>Miia Hiironen</cp:lastModifiedBy>
  <cp:revision>2</cp:revision>
  <dcterms:created xsi:type="dcterms:W3CDTF">2023-01-30T19:45:37Z</dcterms:created>
  <dcterms:modified xsi:type="dcterms:W3CDTF">2023-01-30T19:50:56Z</dcterms:modified>
</cp:coreProperties>
</file>