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4" r:id="rId6"/>
    <p:sldId id="262" r:id="rId7"/>
    <p:sldId id="259" r:id="rId8"/>
    <p:sldId id="266" r:id="rId9"/>
    <p:sldId id="260" r:id="rId10"/>
    <p:sldId id="263" r:id="rId11"/>
    <p:sldId id="26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D7D"/>
    <a:srgbClr val="0CBCC8"/>
    <a:srgbClr val="0BB0BD"/>
    <a:srgbClr val="F3EAF0"/>
    <a:srgbClr val="0AA6B2"/>
    <a:srgbClr val="0A9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69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3D9B2-3BBB-2C44-B510-CAC6F3E78D2D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862C7-E3ED-F34F-956A-B4BD70EEF8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955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62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FD2E36-BBF9-4904-98F1-C77B4F846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6EA30FE-BE06-4509-949A-EA585778D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302042-C949-49D4-8A7A-785498DD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4EB793-69B5-49E5-8227-ECFA95757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245563-3544-49A0-B157-A8939DBC1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A4324F7-43F2-40E5-B3AA-D96F9871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DEA8882-87E5-4C0D-9F1F-9839DB07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A62994A-A842-4CBA-823F-945C4A69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661D2-7224-4F9A-B736-6C3E2C8B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CB3B1-6F1A-48B6-8031-739C030E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06EC43-8DA3-4D2C-B1A1-900BC852D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707861-BAA0-431C-A90F-41F924CE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840B81-A229-4825-8358-6C7DC5840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E06604-6EFC-4C20-8100-D09E7271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799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5BD885-34A5-4BAF-9488-481A66963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FCCCDA-8770-48F2-B414-6293146A6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0088B1-616C-438D-ABA1-E1A27A60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A4C2E6-9B47-4747-BE74-A719F2B5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647CD2-7414-476C-88FC-3101EBA0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647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CF46460-F1E1-483B-ADAE-69E7D3807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E51AFD-8413-4AF9-9B04-2675FA904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7BE06B-364D-44D8-9C25-30411241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DED13F-0612-4830-92E0-8263B3DE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620DAD-B353-46F3-8289-ADEA0104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F7B15-CC6F-4818-BDEA-09B6BAD60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2408064"/>
            <a:ext cx="7281950" cy="1388227"/>
          </a:xfrm>
          <a:prstGeom prst="rect">
            <a:avLst/>
          </a:prstGeom>
        </p:spPr>
        <p:txBody>
          <a:bodyPr anchor="b"/>
          <a:lstStyle>
            <a:lvl1pPr algn="ctr">
              <a:defRPr sz="36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9. Painonhallinta on osa kokonaisterveyttä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D9A12-2AF8-4BEF-B06A-5540FA5874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5716" y="4624506"/>
            <a:ext cx="1970117" cy="504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s. xx–xx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3EB81D-F14F-4B75-85A9-0F4B27303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3323A6-7D91-481D-BEF8-0DA7A427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C8CA-FA6F-4C48-AB70-B15789C8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7A54338-2B0B-4DD6-BBC6-3D712C62E7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8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7E8CB8-3982-4A8B-B232-06DC79A09C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1254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86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A35A6A-FE81-4DAE-B6E3-8DC038FD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12D473B-A9B8-4172-80ED-3D28061A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E74F76-861F-4CE7-A4B8-766547C2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16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0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9FB83-A6EF-4067-A915-F2D9CC5F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0204"/>
            <a:ext cx="8297487" cy="74814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DAB12D-A851-48BC-B768-7E2AD1C4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B8E6FBE-9391-43FB-BC33-14F53349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EB088C-9649-40C9-9C0E-258DBF8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9AC2636-DB6D-47DA-ABC0-06D566320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8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1DDCD-AC04-4793-BBF4-71867EA1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006542" cy="648394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CCD30-1922-4578-AE6D-5B4F05A3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2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DD3CB4E0-D0C5-405A-93AC-DCBC7F578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55"/>
          <a:stretch/>
        </p:blipFill>
        <p:spPr>
          <a:xfrm>
            <a:off x="0" y="6246495"/>
            <a:ext cx="12190476" cy="629950"/>
          </a:xfrm>
          <a:prstGeom prst="rect">
            <a:avLst/>
          </a:prstGeo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93B8D86A-B615-3E38-E121-317E6A3E96D5}"/>
              </a:ext>
            </a:extLst>
          </p:cNvPr>
          <p:cNvSpPr txBox="1">
            <a:spLocks/>
          </p:cNvSpPr>
          <p:nvPr userDrawn="1"/>
        </p:nvSpPr>
        <p:spPr>
          <a:xfrm>
            <a:off x="7436757" y="153759"/>
            <a:ext cx="2601687" cy="5272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r>
              <a:rPr lang="fi-FI" sz="2400" dirty="0">
                <a:solidFill>
                  <a:srgbClr val="F37D7D"/>
                </a:solidFill>
              </a:rPr>
              <a:t>MUISTIINPANOT</a:t>
            </a:r>
          </a:p>
        </p:txBody>
      </p:sp>
    </p:spTree>
    <p:extLst>
      <p:ext uri="{BB962C8B-B14F-4D97-AF65-F5344CB8AC3E}">
        <p14:creationId xmlns:p14="http://schemas.microsoft.com/office/powerpoint/2010/main" val="60210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F23294-35CE-48A1-88F0-38A58D8ED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4506"/>
            <a:ext cx="8530244" cy="707217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F37D7D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9A6EB-3477-4ED6-A634-DE36267E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01211A-EC42-4309-A115-E20D1F5D3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3644" y="1822450"/>
            <a:ext cx="4114800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F37D7D"/>
              </a:buCl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buClr>
                <a:srgbClr val="F37D7D"/>
              </a:buCl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buClr>
                <a:srgbClr val="F37D7D"/>
              </a:buCl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buClr>
                <a:srgbClr val="F37D7D"/>
              </a:buCl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5839E9-D083-4236-9BDE-D6B72C5E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456637-770C-4C99-B82F-C1398D46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287A58-A86A-493A-ACE8-7F12E631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A18D34D-A3B5-4A18-952D-CE4E16D3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329567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45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2C8CD-24F2-41D7-9240-6752546EE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989215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rgbClr val="F37D7D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64A279-E548-48E7-9CD9-97733A91C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12422"/>
            <a:ext cx="6172200" cy="41486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EF0974-CE96-4EDA-B09F-55E616CE10C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712422"/>
            <a:ext cx="3932237" cy="4156566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37D7D"/>
              </a:buClr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 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A1213A-E730-40E5-A4FE-320D2397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331F-21CE-4DED-BEFB-2B09E2366F59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70BA50D-0409-4907-83D3-527079E0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B8E45A-2E55-4D53-A669-37B0BC2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51B2-0609-401D-B546-AAB1E0AB52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1B868B3-683A-484A-9237-1F75927019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296315"/>
            <a:ext cx="12190476" cy="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EA86A2-B0D6-434B-B28F-88F4176A3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364331F-21CE-4DED-BEFB-2B09E2366F59}" type="datetimeFigureOut">
              <a:rPr lang="fi-FI" smtClean="0"/>
              <a:pPr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AC0CC5-903F-4B16-88E5-B9B8B16F1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B2E57A-AC33-4A63-9BAB-311723DD3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99B51B2-0609-401D-B546-AAB1E0AB521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0F1F6E2-BBDF-4D87-93F9-429A3743EC8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62361" y="-16625"/>
            <a:ext cx="2137417" cy="170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3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5" r:id="rId3"/>
    <p:sldLayoutId id="2147483660" r:id="rId4"/>
    <p:sldLayoutId id="2147483654" r:id="rId5"/>
    <p:sldLayoutId id="2147483661" r:id="rId6"/>
    <p:sldLayoutId id="2147483650" r:id="rId7"/>
    <p:sldLayoutId id="2147483652" r:id="rId8"/>
    <p:sldLayoutId id="2147483657" r:id="rId9"/>
    <p:sldLayoutId id="2147483653" r:id="rId10"/>
    <p:sldLayoutId id="2147483656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Kuva 26">
            <a:extLst>
              <a:ext uri="{FF2B5EF4-FFF2-40B4-BE49-F238E27FC236}">
                <a16:creationId xmlns:a16="http://schemas.microsoft.com/office/drawing/2014/main" id="{18457036-51CA-48EB-A106-AD38F0ABDA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0" b="7776"/>
          <a:stretch/>
        </p:blipFill>
        <p:spPr>
          <a:xfrm>
            <a:off x="-1" y="-16779"/>
            <a:ext cx="12181627" cy="6874779"/>
          </a:xfrm>
          <a:prstGeom prst="rect">
            <a:avLst/>
          </a:prstGeom>
        </p:spPr>
      </p:pic>
      <p:sp>
        <p:nvSpPr>
          <p:cNvPr id="21" name="Suorakulmio: Vastakkaiset kulmat pyöristetty 20">
            <a:extLst>
              <a:ext uri="{FF2B5EF4-FFF2-40B4-BE49-F238E27FC236}">
                <a16:creationId xmlns:a16="http://schemas.microsoft.com/office/drawing/2014/main" id="{38FCEC07-333C-4D97-8FD0-A5C6A32E3CB9}"/>
              </a:ext>
            </a:extLst>
          </p:cNvPr>
          <p:cNvSpPr/>
          <p:nvPr/>
        </p:nvSpPr>
        <p:spPr>
          <a:xfrm>
            <a:off x="-308344" y="3838354"/>
            <a:ext cx="4235942" cy="2030819"/>
          </a:xfrm>
          <a:prstGeom prst="round2DiagRect">
            <a:avLst/>
          </a:prstGeom>
          <a:solidFill>
            <a:srgbClr val="F3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6B049331-77CA-4C15-8C6B-1374D0A033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5808" y="-16779"/>
            <a:ext cx="2985819" cy="2383541"/>
          </a:xfrm>
          <a:prstGeom prst="rect">
            <a:avLst/>
          </a:prstGeom>
        </p:spPr>
      </p:pic>
      <p:sp>
        <p:nvSpPr>
          <p:cNvPr id="18" name="Tekstiruutu 17">
            <a:extLst>
              <a:ext uri="{FF2B5EF4-FFF2-40B4-BE49-F238E27FC236}">
                <a16:creationId xmlns:a16="http://schemas.microsoft.com/office/drawing/2014/main" id="{0E84BF11-22B3-430E-9C26-C294FAF8BACC}"/>
              </a:ext>
            </a:extLst>
          </p:cNvPr>
          <p:cNvSpPr txBox="1"/>
          <p:nvPr/>
        </p:nvSpPr>
        <p:spPr>
          <a:xfrm>
            <a:off x="397059" y="4053015"/>
            <a:ext cx="3530539" cy="123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Terveys ja tieto</a:t>
            </a:r>
            <a:br>
              <a:rPr lang="fi-FI" sz="3200" b="1" dirty="0">
                <a:solidFill>
                  <a:schemeClr val="bg1"/>
                </a:solidFill>
              </a:rPr>
            </a:br>
            <a:r>
              <a:rPr lang="fi-FI" sz="2400" dirty="0">
                <a:solidFill>
                  <a:schemeClr val="bg1"/>
                </a:solidFill>
              </a:rPr>
              <a:t>Muistiinpanot</a:t>
            </a:r>
            <a:endParaRPr lang="fi-FI" sz="3200" dirty="0"/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72368B97-E7C4-4FAB-8C64-799FB814EC69}"/>
              </a:ext>
            </a:extLst>
          </p:cNvPr>
          <p:cNvSpPr/>
          <p:nvPr/>
        </p:nvSpPr>
        <p:spPr>
          <a:xfrm>
            <a:off x="-925033" y="4890977"/>
            <a:ext cx="45719" cy="509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45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luotettavuus ja arviointi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Tiedonlähteiden luotettavuuden vertailu</a:t>
            </a:r>
          </a:p>
          <a:p>
            <a:pPr lvl="1"/>
            <a:r>
              <a:rPr lang="fi-FI" sz="1800" dirty="0">
                <a:solidFill>
                  <a:srgbClr val="2B3643"/>
                </a:solidFill>
              </a:rPr>
              <a:t>Julkaisija: Kuka tekstin on julkaissut? Missä se on julkaistu?</a:t>
            </a:r>
          </a:p>
          <a:p>
            <a:pPr lvl="1"/>
            <a:r>
              <a:rPr lang="fi-FI" sz="1800" dirty="0">
                <a:solidFill>
                  <a:srgbClr val="2B3643"/>
                </a:solidFill>
              </a:rPr>
              <a:t>Tekstilaji: Mikä on tekstin laji ja tavoite?</a:t>
            </a:r>
          </a:p>
          <a:p>
            <a:pPr lvl="1"/>
            <a:r>
              <a:rPr lang="fi-FI" sz="1800" dirty="0">
                <a:solidFill>
                  <a:srgbClr val="2B3643"/>
                </a:solidFill>
              </a:rPr>
              <a:t>Tekstin laatu: Onko faktat erotettu mielipiteistä tai mainoksista?</a:t>
            </a:r>
          </a:p>
          <a:p>
            <a:pPr lvl="1"/>
            <a:r>
              <a:rPr lang="fi-FI" sz="1800" dirty="0">
                <a:solidFill>
                  <a:srgbClr val="2B3643"/>
                </a:solidFill>
              </a:rPr>
              <a:t>Tiedon varmistettavuus: Onko lähteitä mainittu ja ovatko ne luotettavia?</a:t>
            </a:r>
          </a:p>
          <a:p>
            <a:r>
              <a:rPr lang="fi-FI" sz="2000" dirty="0"/>
              <a:t>Tutkimustiedon arvioinnin kriteerit</a:t>
            </a:r>
          </a:p>
          <a:p>
            <a:pPr lvl="1"/>
            <a:r>
              <a:rPr lang="fi-FI" sz="1800" b="1" dirty="0"/>
              <a:t>validiteetti</a:t>
            </a:r>
            <a:r>
              <a:rPr lang="fi-FI" sz="1800" dirty="0"/>
              <a:t> = pätevyys: oikeuttavatko tutkimuksen aineisto, menetelmät ja saadut tulokset ne väitteet, joita johtopäätöksenä on tehty?</a:t>
            </a:r>
          </a:p>
          <a:p>
            <a:pPr lvl="1"/>
            <a:r>
              <a:rPr lang="fi-FI" sz="1800" b="1" dirty="0"/>
              <a:t>reliabiliteetti</a:t>
            </a:r>
            <a:r>
              <a:rPr lang="fi-FI" sz="1800" dirty="0"/>
              <a:t> = luotettavuus: miten luotettavasti ja toistettavasti menetelmä mittaa tutkimuksen kohteena olevaa ilmiötä?</a:t>
            </a:r>
          </a:p>
          <a:p>
            <a:pPr lvl="1"/>
            <a:r>
              <a:rPr lang="fi-FI" sz="1800" b="1" dirty="0"/>
              <a:t>siirrettävyys</a:t>
            </a:r>
            <a:r>
              <a:rPr lang="fi-FI" sz="1800" dirty="0"/>
              <a:t> = miten tutkimuksen tulokset ovat sovellettavissa myös muihin tutkimuskohteisiin?</a:t>
            </a:r>
          </a:p>
          <a:p>
            <a:pPr lvl="1"/>
            <a:r>
              <a:rPr lang="fi-FI" sz="1800" b="1" dirty="0"/>
              <a:t>totuudellisuus</a:t>
            </a:r>
            <a:r>
              <a:rPr lang="fi-FI" sz="1800" dirty="0"/>
              <a:t> = miten hyvin tutkijan johtopäätökset kuvaavat tutkitun ilmiön todellista tilaa?</a:t>
            </a:r>
          </a:p>
          <a:p>
            <a:pPr lvl="1"/>
            <a:r>
              <a:rPr lang="fi-FI" sz="1800" b="1" dirty="0"/>
              <a:t>vahvistettavuus</a:t>
            </a:r>
            <a:r>
              <a:rPr lang="fi-FI" sz="1800" dirty="0"/>
              <a:t> = miten tehdyt tulkinnat saavat tukea toisista tutkimuksista?</a:t>
            </a:r>
          </a:p>
          <a:p>
            <a:pPr lvl="1"/>
            <a:r>
              <a:rPr lang="fi-FI" sz="1800" b="1" dirty="0"/>
              <a:t>uskottavuus</a:t>
            </a:r>
            <a:r>
              <a:rPr lang="fi-FI" sz="1800" dirty="0"/>
              <a:t> = kuinka objektiivisesti tutkimus on toteutettu?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4. Tiedon luotettavuus ja arviointi</a:t>
            </a:r>
          </a:p>
        </p:txBody>
      </p:sp>
    </p:spTree>
    <p:extLst>
      <p:ext uri="{BB962C8B-B14F-4D97-AF65-F5344CB8AC3E}">
        <p14:creationId xmlns:p14="http://schemas.microsoft.com/office/powerpoint/2010/main" val="44472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 tutkimusten arvioinnista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dirty="0"/>
              <a:t>vertaisarviointi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tutkimusartikkeli arvioi nimettömästi muut asiantuntijat ennen julkaisulupaa</a:t>
            </a:r>
            <a:endParaRPr lang="fi-FI" sz="1800" dirty="0"/>
          </a:p>
          <a:p>
            <a:r>
              <a:rPr lang="fi-FI" sz="1800" b="1" dirty="0"/>
              <a:t>tutkijan sidonnaisuudet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esim. mistä rahoitus on saatu tai toimiiko kirjoittaja jossakin luottamustoimessa</a:t>
            </a:r>
            <a:endParaRPr lang="fi-FI" sz="1800" dirty="0"/>
          </a:p>
          <a:p>
            <a:r>
              <a:rPr lang="fi-FI" sz="1800" b="1" dirty="0"/>
              <a:t>kato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kaikki tutkimukseen kutsutut eivät osallistu tai osa keskeyttää osallistumisensa ennen tutkimuksen loppumista</a:t>
            </a:r>
            <a:endParaRPr lang="fi-FI" sz="1800" dirty="0"/>
          </a:p>
          <a:p>
            <a:r>
              <a:rPr lang="fi-FI" sz="1800" b="1" dirty="0"/>
              <a:t>sekoittava tekijä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sellainen tekijä, joka on yhteydessä tutkittaviin asioihin ja häiritsee tarkasteltavan asian ja siihen vaikuttavien tekijöiden yhteyden arviointia</a:t>
            </a:r>
            <a:r>
              <a:rPr lang="fi-FI" sz="1800" dirty="0"/>
              <a:t> </a:t>
            </a:r>
          </a:p>
          <a:p>
            <a:r>
              <a:rPr lang="fi-FI" sz="1800" b="1" dirty="0"/>
              <a:t>harha </a:t>
            </a:r>
            <a:r>
              <a:rPr lang="fi-FI" sz="1800" dirty="0"/>
              <a:t>= </a:t>
            </a:r>
            <a:r>
              <a:rPr lang="fi-FI" sz="1800" dirty="0">
                <a:solidFill>
                  <a:srgbClr val="222222"/>
                </a:solidFill>
              </a:rPr>
              <a:t>systemaattinen virhe voi aiheuttaa vääristymää, jonka seurauksena tutkimus voi tuottaa totuudesta poikkeavia tuloksia </a:t>
            </a:r>
          </a:p>
          <a:p>
            <a:pPr lvl="1"/>
            <a:r>
              <a:rPr lang="fi-FI" sz="1800" b="1" dirty="0"/>
              <a:t>valikoitumisharha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tutkimukseen on valikoitunut tutkimuskysymyksen näkökulmasta vääränlainen joukko</a:t>
            </a:r>
            <a:endParaRPr lang="fi-FI" sz="1800" dirty="0"/>
          </a:p>
          <a:p>
            <a:pPr lvl="1"/>
            <a:r>
              <a:rPr lang="fi-FI" sz="1800" b="1" dirty="0"/>
              <a:t>mittausharha</a:t>
            </a:r>
            <a:r>
              <a:rPr lang="fi-FI" sz="1800" dirty="0"/>
              <a:t> =</a:t>
            </a:r>
            <a:r>
              <a:rPr lang="fi-FI" sz="1800" b="1" dirty="0"/>
              <a:t> </a:t>
            </a:r>
            <a:r>
              <a:rPr lang="fi-FI" sz="1800" dirty="0">
                <a:solidFill>
                  <a:srgbClr val="222222"/>
                </a:solidFill>
              </a:rPr>
              <a:t>harhan aiheuttaja on tiedonkeruuväline eli mittari</a:t>
            </a:r>
            <a:endParaRPr lang="fi-FI" sz="1800" dirty="0"/>
          </a:p>
          <a:p>
            <a:r>
              <a:rPr lang="fi-FI" sz="1800" b="1" dirty="0"/>
              <a:t>sattuma</a:t>
            </a:r>
            <a:r>
              <a:rPr lang="fi-FI" sz="1800" dirty="0"/>
              <a:t> = </a:t>
            </a:r>
            <a:r>
              <a:rPr lang="fi-FI" sz="1800" dirty="0">
                <a:solidFill>
                  <a:srgbClr val="222222"/>
                </a:solidFill>
              </a:rPr>
              <a:t>satunnaisvirhe kuuluu luonnollisena osana jokaiseen tutkimukseen</a:t>
            </a:r>
            <a:endParaRPr lang="fi-FI" sz="1800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4. Tiedon luotettavuus ja arviointi</a:t>
            </a:r>
          </a:p>
        </p:txBody>
      </p:sp>
    </p:spTree>
    <p:extLst>
      <p:ext uri="{BB962C8B-B14F-4D97-AF65-F5344CB8AC3E}">
        <p14:creationId xmlns:p14="http://schemas.microsoft.com/office/powerpoint/2010/main" val="95968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 ja tieto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741351" cy="4462463"/>
          </a:xfrm>
        </p:spPr>
        <p:txBody>
          <a:bodyPr/>
          <a:lstStyle/>
          <a:p>
            <a:r>
              <a:rPr lang="fi-FI" sz="2000" b="1" dirty="0"/>
              <a:t>Arkitieto</a:t>
            </a:r>
            <a:r>
              <a:rPr lang="fi-FI" sz="2000" dirty="0"/>
              <a:t> = subjektiivista, kokemuspohjaista, intuitiivista, valikoitunutta, satunnaista, pysyvää</a:t>
            </a:r>
          </a:p>
          <a:p>
            <a:r>
              <a:rPr lang="fi-FI" sz="2000" b="1" dirty="0"/>
              <a:t>Tieteellinen tieto </a:t>
            </a:r>
            <a:r>
              <a:rPr lang="fi-FI" sz="2000" dirty="0"/>
              <a:t>= objektiivista, analyyttistä, järjestelmällistä, kriittistä, toistettavaa, julkaistua, vertaisarvioitua, korjaantuvaa</a:t>
            </a:r>
          </a:p>
          <a:p>
            <a:r>
              <a:rPr lang="fi-FI" sz="2000" dirty="0"/>
              <a:t>Terveystutkimuksen tieteellisiä ja eettisiä periaatteita:</a:t>
            </a:r>
          </a:p>
          <a:p>
            <a:pPr lvl="1"/>
            <a:r>
              <a:rPr lang="fi-FI" sz="1800" dirty="0"/>
              <a:t>Käytetään tieteellisiä menetelmiä, pyritään tarkkuuteen ja objektiivisuuteen.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Tuloksia ei saa kaunistella ja tutkimuksen mahdolliset puutteet pitää tuoda esiin.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Tutkimukseen osallistumisen tulee olla vapaaehtoista, turvallista ja luottamuksellista.</a:t>
            </a:r>
          </a:p>
          <a:p>
            <a:pPr lvl="1"/>
            <a:r>
              <a:rPr lang="fi-FI" sz="1800" b="1" dirty="0"/>
              <a:t>Plagiointi </a:t>
            </a:r>
            <a:r>
              <a:rPr lang="fi-FI" sz="1800" dirty="0"/>
              <a:t>e</a:t>
            </a:r>
            <a:r>
              <a:rPr lang="fi-FI" sz="1800" dirty="0">
                <a:solidFill>
                  <a:srgbClr val="222222"/>
                </a:solidFill>
              </a:rPr>
              <a:t>li toisen tutkijan kirjoitusten tai ajatusten käyttö ilman alkuperäisen lähteen merkitsemistä selkeästi on kielletty. 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Rahoittaja ei saa vaikuttaa tuloksiin.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Tulokset pitää raportoida ja altistaa </a:t>
            </a:r>
            <a:r>
              <a:rPr lang="fi-FI" sz="1800" b="1" dirty="0">
                <a:solidFill>
                  <a:srgbClr val="222222"/>
                </a:solidFill>
              </a:rPr>
              <a:t>vertaisarvioinnille</a:t>
            </a:r>
            <a:r>
              <a:rPr lang="fi-FI" sz="1800" dirty="0">
                <a:solidFill>
                  <a:srgbClr val="222222"/>
                </a:solidFill>
              </a:rPr>
              <a:t>. Läpinäkyvä raportointi mahdollistaa tutkimuksen laadun arvioinnin ja toistettavuuden.</a:t>
            </a:r>
          </a:p>
          <a:p>
            <a:pPr lvl="1"/>
            <a:endParaRPr lang="fi-FI" sz="1800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1. Terveyteen liittyvän tiedon hankinta</a:t>
            </a:r>
          </a:p>
        </p:txBody>
      </p:sp>
    </p:spTree>
    <p:extLst>
      <p:ext uri="{BB962C8B-B14F-4D97-AF65-F5344CB8AC3E}">
        <p14:creationId xmlns:p14="http://schemas.microsoft.com/office/powerpoint/2010/main" val="23227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Tutkimuskäsitteitä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9638944" cy="4462463"/>
          </a:xfrm>
        </p:spPr>
        <p:txBody>
          <a:bodyPr/>
          <a:lstStyle/>
          <a:p>
            <a:r>
              <a:rPr lang="fi-FI" sz="2000" b="1" dirty="0"/>
              <a:t>Vallitsevuus</a:t>
            </a:r>
            <a:r>
              <a:rPr lang="fi-FI" sz="2000" dirty="0"/>
              <a:t> = </a:t>
            </a:r>
            <a:r>
              <a:rPr lang="fi-FI" sz="2000" dirty="0" err="1"/>
              <a:t>prevalenssi</a:t>
            </a:r>
            <a:r>
              <a:rPr lang="fi-FI" sz="2000" dirty="0"/>
              <a:t> eli k</a:t>
            </a:r>
            <a:r>
              <a:rPr lang="fi-FI" sz="2000" dirty="0">
                <a:solidFill>
                  <a:srgbClr val="222222"/>
                </a:solidFill>
              </a:rPr>
              <a:t>uinka monella tutkittavasta väestöryhmästä tietyllä hetkellä on jokin terveysongelma tai joitakin terveystottumuksia</a:t>
            </a:r>
            <a:endParaRPr lang="fi-FI" sz="2000" dirty="0"/>
          </a:p>
          <a:p>
            <a:r>
              <a:rPr lang="fi-FI" sz="2000" b="1" dirty="0"/>
              <a:t>Ilmaantuvuus</a:t>
            </a:r>
            <a:r>
              <a:rPr lang="fi-FI" sz="2000" dirty="0"/>
              <a:t> = </a:t>
            </a:r>
            <a:r>
              <a:rPr lang="fi-FI" sz="2000" dirty="0" err="1"/>
              <a:t>insidenssi</a:t>
            </a:r>
            <a:r>
              <a:rPr lang="fi-FI" sz="2000" dirty="0"/>
              <a:t> eli </a:t>
            </a:r>
            <a:r>
              <a:rPr lang="fi-FI" sz="2000" dirty="0">
                <a:solidFill>
                  <a:srgbClr val="222222"/>
                </a:solidFill>
              </a:rPr>
              <a:t>kuinka suuri osa tutkitusta väestöstä on sairastunut tietyn ajan kuluessa</a:t>
            </a:r>
            <a:endParaRPr lang="fi-FI" sz="2000" dirty="0"/>
          </a:p>
          <a:p>
            <a:r>
              <a:rPr lang="fi-FI" sz="2000" b="1" dirty="0"/>
              <a:t>Kuolleisuus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kuolemien ilmaantuminen väestöön; ottaa huomioon sen, missä iässä kuolemat tapahtuvat</a:t>
            </a:r>
            <a:endParaRPr lang="fi-FI" sz="2000" dirty="0"/>
          </a:p>
          <a:p>
            <a:r>
              <a:rPr lang="fi-FI" sz="2000" b="1" dirty="0"/>
              <a:t>Elinajanodote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keskimääräinen odotettavissa oleva elinaika kuolleisuuden pysyessä nykyisellään</a:t>
            </a:r>
            <a:r>
              <a:rPr lang="fi-FI" sz="2000" dirty="0"/>
              <a:t> 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1. Terveyteen liittyvän tiedon hankinta</a:t>
            </a:r>
          </a:p>
        </p:txBody>
      </p:sp>
    </p:spTree>
    <p:extLst>
      <p:ext uri="{BB962C8B-B14F-4D97-AF65-F5344CB8AC3E}">
        <p14:creationId xmlns:p14="http://schemas.microsoft.com/office/powerpoint/2010/main" val="21279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Tutkimuksen muodot ja menetelmät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220"/>
            <a:ext cx="9808029" cy="4646743"/>
          </a:xfrm>
        </p:spPr>
        <p:txBody>
          <a:bodyPr/>
          <a:lstStyle/>
          <a:p>
            <a:r>
              <a:rPr lang="fi-FI" sz="2000" dirty="0"/>
              <a:t>Tutkimusprosessin vaiheet:</a:t>
            </a:r>
          </a:p>
          <a:p>
            <a:pPr lvl="1"/>
            <a:r>
              <a:rPr lang="fi-FI" sz="1800" dirty="0"/>
              <a:t>Suunnittelu: aiheen rajaaminen &gt; tutkimuskysymyksen täsmentäminen &gt; tutkimustyypin ja -asetelman valinta</a:t>
            </a:r>
          </a:p>
          <a:p>
            <a:pPr lvl="1"/>
            <a:r>
              <a:rPr lang="fi-FI" sz="1800" dirty="0"/>
              <a:t>Toteutus: aineiston kerääminen &gt; aineiston analysointi &gt; tulosten tulkinta &gt; raportointi</a:t>
            </a:r>
          </a:p>
          <a:p>
            <a:r>
              <a:rPr lang="fi-FI" sz="2000" b="1" dirty="0"/>
              <a:t>Määrällinen tutkimus </a:t>
            </a:r>
            <a:r>
              <a:rPr lang="fi-FI" sz="2000" dirty="0"/>
              <a:t>= kvalitatiivinen tutkimus</a:t>
            </a:r>
          </a:p>
          <a:p>
            <a:pPr lvl="1"/>
            <a:r>
              <a:rPr lang="fi-FI" sz="1800" dirty="0"/>
              <a:t>laajat määrälliset aineistot, esim. tilastot</a:t>
            </a:r>
          </a:p>
          <a:p>
            <a:pPr lvl="1"/>
            <a:r>
              <a:rPr lang="fi-FI" sz="1800" dirty="0"/>
              <a:t>tiedonkeruumenetelmiä: kyselyt, mittaukset, testaukset ja kokeet</a:t>
            </a:r>
          </a:p>
          <a:p>
            <a:pPr lvl="1"/>
            <a:r>
              <a:rPr lang="fi-FI" sz="1800" dirty="0"/>
              <a:t>tutkimusasetelmia: poikittaistutkimus, kohorttitutkimus, tapaus-verrokkitutkimus, kokeellinen tutkimus</a:t>
            </a:r>
          </a:p>
          <a:p>
            <a:r>
              <a:rPr lang="fi-FI" sz="2000" b="1" dirty="0"/>
              <a:t>Laadullinen tutkimus </a:t>
            </a:r>
            <a:r>
              <a:rPr lang="fi-FI" sz="2000" dirty="0"/>
              <a:t>= kvantitatiivinen tutkimus</a:t>
            </a:r>
          </a:p>
          <a:p>
            <a:pPr lvl="1"/>
            <a:r>
              <a:rPr lang="fi-FI" sz="1800" dirty="0"/>
              <a:t>usein suppeammat mutta syvällisemmät aineistot, esim. haastattelut, teksti-, kuva- ja videoaineistot</a:t>
            </a:r>
          </a:p>
          <a:p>
            <a:pPr lvl="1"/>
            <a:r>
              <a:rPr lang="fi-FI" sz="1800" dirty="0"/>
              <a:t>tiedonkeruumenetelmiä: haastattelut, havainnointi, avoimet kyselyt</a:t>
            </a:r>
          </a:p>
          <a:p>
            <a:pPr lvl="1"/>
            <a:r>
              <a:rPr lang="fi-FI" sz="1800" dirty="0"/>
              <a:t>tutkimusasetelmia: havainnointitutkimus, etnografia, tapaustutkimus, kyselytutkimus</a:t>
            </a:r>
          </a:p>
          <a:p>
            <a:pPr lvl="1"/>
            <a:endParaRPr lang="fi-FI" sz="1800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2. Tutkimusprosessin eteneminen</a:t>
            </a:r>
          </a:p>
        </p:txBody>
      </p:sp>
    </p:spTree>
    <p:extLst>
      <p:ext uri="{BB962C8B-B14F-4D97-AF65-F5344CB8AC3E}">
        <p14:creationId xmlns:p14="http://schemas.microsoft.com/office/powerpoint/2010/main" val="40600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Tutkimuksen muodot ja menetelmät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549"/>
            <a:ext cx="10515600" cy="4462463"/>
          </a:xfrm>
        </p:spPr>
        <p:txBody>
          <a:bodyPr/>
          <a:lstStyle/>
          <a:p>
            <a:r>
              <a:rPr lang="fi-FI" sz="2000" b="1" dirty="0"/>
              <a:t>Tutkimustyyppi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tapa, jolla asiaa tutkitaan </a:t>
            </a:r>
            <a:endParaRPr lang="fi-FI" sz="2000" dirty="0"/>
          </a:p>
          <a:p>
            <a:pPr lvl="1"/>
            <a:r>
              <a:rPr lang="fi-FI" sz="1800" dirty="0"/>
              <a:t>perustutkimus / soveltava tutkimus</a:t>
            </a:r>
          </a:p>
          <a:p>
            <a:pPr lvl="1"/>
            <a:r>
              <a:rPr lang="fi-FI" sz="1800" dirty="0"/>
              <a:t>teoreettinen / empiirinen</a:t>
            </a:r>
          </a:p>
          <a:p>
            <a:pPr lvl="1"/>
            <a:r>
              <a:rPr lang="fi-FI" sz="1800" dirty="0"/>
              <a:t>määrällinen / laadullinen / monimenetelmäinen</a:t>
            </a:r>
          </a:p>
          <a:p>
            <a:r>
              <a:rPr lang="fi-FI" dirty="0"/>
              <a:t>Tutkimusasetelmia</a:t>
            </a:r>
          </a:p>
          <a:p>
            <a:pPr lvl="1"/>
            <a:r>
              <a:rPr lang="fi-FI" sz="1800" b="1" dirty="0"/>
              <a:t>poikittaistutkimus</a:t>
            </a:r>
            <a:r>
              <a:rPr lang="fi-FI" sz="1800" dirty="0"/>
              <a:t>: </a:t>
            </a:r>
            <a:r>
              <a:rPr lang="fi-FI" sz="1800" dirty="0">
                <a:solidFill>
                  <a:srgbClr val="222222"/>
                </a:solidFill>
              </a:rPr>
              <a:t>valittua kohdetta tai ilmiötä tutkitaan laaja-alaisesti tiettynä ajankohtana</a:t>
            </a:r>
            <a:endParaRPr lang="fi-FI" sz="1800" dirty="0"/>
          </a:p>
          <a:p>
            <a:pPr lvl="1"/>
            <a:r>
              <a:rPr lang="fi-FI" sz="1800" b="1" dirty="0"/>
              <a:t>pitkittäistutkimus</a:t>
            </a:r>
            <a:r>
              <a:rPr lang="fi-FI" sz="1800" dirty="0"/>
              <a:t>: </a:t>
            </a:r>
            <a:r>
              <a:rPr lang="fi-FI" sz="1800" dirty="0">
                <a:solidFill>
                  <a:srgbClr val="222222"/>
                </a:solidFill>
              </a:rPr>
              <a:t>seurantatutkimuksessa seurataan samaa tutkimuskohdetta tai samoja koehenkilöitä jopa useiden vuosikymmenten ajan</a:t>
            </a:r>
          </a:p>
          <a:p>
            <a:pPr lvl="2"/>
            <a:r>
              <a:rPr lang="fi-FI" sz="1600" dirty="0" err="1">
                <a:solidFill>
                  <a:srgbClr val="222222"/>
                </a:solidFill>
              </a:rPr>
              <a:t>prospektiviista</a:t>
            </a:r>
            <a:r>
              <a:rPr lang="fi-FI" sz="1600" dirty="0">
                <a:solidFill>
                  <a:srgbClr val="222222"/>
                </a:solidFill>
              </a:rPr>
              <a:t> eli ajassa eteenpäin kulkevaa, esim. kohorttitutkimus</a:t>
            </a:r>
          </a:p>
          <a:p>
            <a:pPr lvl="2"/>
            <a:r>
              <a:rPr lang="fi-FI" sz="1600" dirty="0">
                <a:solidFill>
                  <a:srgbClr val="222222"/>
                </a:solidFill>
              </a:rPr>
              <a:t>retrospektiivistä eli ajassa taaksepäin menevää, esim. tapaus-verrokkitutkimus</a:t>
            </a:r>
          </a:p>
          <a:p>
            <a:pPr lvl="1"/>
            <a:r>
              <a:rPr lang="fi-FI" sz="1800" b="1" dirty="0"/>
              <a:t>kokeellinen tutkimus</a:t>
            </a:r>
            <a:r>
              <a:rPr lang="fi-FI" sz="1800" dirty="0"/>
              <a:t>: </a:t>
            </a:r>
            <a:r>
              <a:rPr lang="fi-FI" sz="1800" dirty="0">
                <a:solidFill>
                  <a:srgbClr val="222222"/>
                </a:solidFill>
              </a:rPr>
              <a:t>mitataan jonkin tekijän eli altisteen vaikutusta toiseen tekijään eli vasteeseen tutkimusta varten luodussa tilanteessa tai ympäristössä</a:t>
            </a:r>
            <a:endParaRPr lang="fi-FI" sz="1800" dirty="0"/>
          </a:p>
          <a:p>
            <a:pPr lvl="1"/>
            <a:r>
              <a:rPr lang="fi-FI" sz="1800" b="1" dirty="0"/>
              <a:t>havainnointitutkimus</a:t>
            </a:r>
            <a:r>
              <a:rPr lang="fi-FI" sz="1800" dirty="0"/>
              <a:t>: </a:t>
            </a:r>
            <a:r>
              <a:rPr lang="fi-FI" sz="1800" dirty="0">
                <a:solidFill>
                  <a:srgbClr val="222222"/>
                </a:solidFill>
              </a:rPr>
              <a:t>tavoitteena on ymmärtää tutkittavaa ilmiötä sen luonnollisessa ympäristössä osana arkipäivää</a:t>
            </a:r>
            <a:endParaRPr lang="fi-FI" sz="1800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2. Tutkimusprosessin eteneminen</a:t>
            </a:r>
          </a:p>
        </p:txBody>
      </p:sp>
    </p:spTree>
    <p:extLst>
      <p:ext uri="{BB962C8B-B14F-4D97-AF65-F5344CB8AC3E}">
        <p14:creationId xmlns:p14="http://schemas.microsoft.com/office/powerpoint/2010/main" val="370397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9039447" cy="648394"/>
          </a:xfrm>
        </p:spPr>
        <p:txBody>
          <a:bodyPr/>
          <a:lstStyle/>
          <a:p>
            <a:r>
              <a:rPr lang="fi-FI" dirty="0"/>
              <a:t>Tutkimuskäsitteitä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246567" cy="4462463"/>
          </a:xfrm>
        </p:spPr>
        <p:txBody>
          <a:bodyPr/>
          <a:lstStyle/>
          <a:p>
            <a:r>
              <a:rPr lang="fi-FI" sz="2000" b="1" dirty="0"/>
              <a:t>tutkimusongelma</a:t>
            </a:r>
            <a:r>
              <a:rPr lang="fi-FI" sz="2000" dirty="0"/>
              <a:t> = tutkimuskysymys; määrittää, mitä tutkitaan ja millaista tietoa halutaan saada</a:t>
            </a:r>
          </a:p>
          <a:p>
            <a:r>
              <a:rPr lang="fi-FI" sz="2000" b="1" dirty="0"/>
              <a:t>hypoteesi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väite siitä, millainen tutkimustulos voisi olla</a:t>
            </a:r>
            <a:r>
              <a:rPr lang="fi-FI" sz="2000" dirty="0"/>
              <a:t> </a:t>
            </a:r>
          </a:p>
          <a:p>
            <a:r>
              <a:rPr lang="fi-FI" sz="2000" b="1" dirty="0"/>
              <a:t>perusjoukko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kohderyhmä, jota halutaan tutkia</a:t>
            </a:r>
          </a:p>
          <a:p>
            <a:r>
              <a:rPr lang="fi-FI" sz="2000" b="1" dirty="0"/>
              <a:t>otos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perusjoukosta valittu osa</a:t>
            </a:r>
            <a:endParaRPr lang="fi-FI" sz="2000" dirty="0"/>
          </a:p>
          <a:p>
            <a:r>
              <a:rPr lang="fi-FI" sz="2000" b="1" dirty="0" err="1"/>
              <a:t>placebo</a:t>
            </a:r>
            <a:r>
              <a:rPr lang="fi-FI" sz="2000" dirty="0"/>
              <a:t> = </a:t>
            </a:r>
            <a:r>
              <a:rPr lang="fi-FI" sz="2000" dirty="0">
                <a:solidFill>
                  <a:srgbClr val="222222"/>
                </a:solidFill>
              </a:rPr>
              <a:t>vaikuttamaton aine, jota annetaan vertailuryhmälle</a:t>
            </a:r>
          </a:p>
          <a:p>
            <a:r>
              <a:rPr lang="fi-FI" sz="2000" b="1" dirty="0">
                <a:solidFill>
                  <a:srgbClr val="222222"/>
                </a:solidFill>
              </a:rPr>
              <a:t>kaksoissokkotutkimu</a:t>
            </a:r>
            <a:r>
              <a:rPr lang="fi-FI" sz="2000" dirty="0">
                <a:solidFill>
                  <a:srgbClr val="222222"/>
                </a:solidFill>
              </a:rPr>
              <a:t>s = tutkittavat eivätkä tutkijat tiedä, mitä hoitoa kukin saa</a:t>
            </a:r>
            <a:endParaRPr lang="fi-FI" sz="2000" dirty="0"/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2. Tutkimusprosessin eteneminen</a:t>
            </a:r>
          </a:p>
        </p:txBody>
      </p:sp>
    </p:spTree>
    <p:extLst>
      <p:ext uri="{BB962C8B-B14F-4D97-AF65-F5344CB8AC3E}">
        <p14:creationId xmlns:p14="http://schemas.microsoft.com/office/powerpoint/2010/main" val="363734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Terveysviestintä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606"/>
            <a:ext cx="10143146" cy="4578899"/>
          </a:xfrm>
        </p:spPr>
        <p:txBody>
          <a:bodyPr/>
          <a:lstStyle/>
          <a:p>
            <a:r>
              <a:rPr lang="fi-FI" sz="2000" b="1" dirty="0">
                <a:solidFill>
                  <a:srgbClr val="222222"/>
                </a:solidFill>
              </a:rPr>
              <a:t>Terveysviestintä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suppeasti: viestintää, joka edistää terveyttä ja vähentää sairautta </a:t>
            </a:r>
          </a:p>
          <a:p>
            <a:pPr lvl="1"/>
            <a:r>
              <a:rPr lang="fi-FI" sz="1800" dirty="0">
                <a:solidFill>
                  <a:srgbClr val="222222"/>
                </a:solidFill>
              </a:rPr>
              <a:t>laajasti: kaikki terveyttä, sairautta, terveydenhuoltoa ja lääketiedettä käsittelevä viestintä </a:t>
            </a:r>
          </a:p>
          <a:p>
            <a:pPr marL="457200" lvl="1" indent="0">
              <a:buNone/>
            </a:pPr>
            <a:r>
              <a:rPr lang="fi-FI" sz="1800" dirty="0">
                <a:solidFill>
                  <a:srgbClr val="222222"/>
                </a:solidFill>
              </a:rPr>
              <a:t>	&gt; voi olla luotettavaa tai epäluotettavaa</a:t>
            </a:r>
          </a:p>
          <a:p>
            <a:r>
              <a:rPr lang="fi-FI" sz="1800" dirty="0">
                <a:solidFill>
                  <a:srgbClr val="222222"/>
                </a:solidFill>
              </a:rPr>
              <a:t>Terveysviestintä ylläpitää, tuottaa ja muuttaa ihmisten käsityksiä terveydestä ja sairaudesta ja näin osaltaan rakentaa terveyskulttuuria. </a:t>
            </a:r>
          </a:p>
          <a:p>
            <a:r>
              <a:rPr lang="fi-FI" sz="2000" dirty="0"/>
              <a:t>Terveysviestinnän muodot</a:t>
            </a:r>
          </a:p>
          <a:p>
            <a:pPr lvl="1"/>
            <a:r>
              <a:rPr lang="fi-FI" sz="1800" b="1" dirty="0"/>
              <a:t>terveyden edistämiseen liittyvä viestintä</a:t>
            </a:r>
            <a:r>
              <a:rPr lang="fi-FI" sz="1800" dirty="0"/>
              <a:t>: terveyskasvatus, terveysneuvonta, terveydenhuollon ammattilaisten viestintä asiakkaille</a:t>
            </a:r>
          </a:p>
          <a:p>
            <a:pPr lvl="1"/>
            <a:r>
              <a:rPr lang="fi-FI" sz="1800" b="1" dirty="0"/>
              <a:t>tiedeviestintä</a:t>
            </a:r>
            <a:r>
              <a:rPr lang="fi-FI" sz="1800" dirty="0"/>
              <a:t>: tiedeyhteisön sisäinen viestintä, terveystieteen popularisointi</a:t>
            </a:r>
          </a:p>
          <a:p>
            <a:pPr lvl="1"/>
            <a:r>
              <a:rPr lang="fi-FI" sz="1800" b="1" dirty="0"/>
              <a:t>terveysjournalismi</a:t>
            </a:r>
            <a:r>
              <a:rPr lang="fi-FI" sz="1800" dirty="0"/>
              <a:t>: uutiset, artikkelit, tv:n uutis- ja ajankohtaisohjelmat</a:t>
            </a:r>
          </a:p>
          <a:p>
            <a:pPr lvl="1"/>
            <a:r>
              <a:rPr lang="fi-FI" sz="1800" b="1" dirty="0"/>
              <a:t>terveysviestintä somessa</a:t>
            </a:r>
            <a:r>
              <a:rPr lang="fi-FI" sz="1800" dirty="0"/>
              <a:t>: asiantuntijoiden ja maallikoiden some-sisällöt</a:t>
            </a:r>
          </a:p>
          <a:p>
            <a:pPr lvl="1"/>
            <a:r>
              <a:rPr lang="fi-FI" sz="1800" b="1" dirty="0"/>
              <a:t>terveysviihde</a:t>
            </a:r>
            <a:r>
              <a:rPr lang="fi-FI" sz="1800" dirty="0"/>
              <a:t>: tosi-tv-ohjelmat, viihdeohjelmat, elokuvat ja sarjat, pelit</a:t>
            </a:r>
          </a:p>
          <a:p>
            <a:pPr lvl="1"/>
            <a:r>
              <a:rPr lang="fi-FI" sz="1800" b="1" dirty="0"/>
              <a:t>terveysmainonta</a:t>
            </a:r>
            <a:r>
              <a:rPr lang="fi-FI" sz="1800" dirty="0"/>
              <a:t>: tuotteiden, palveluiden tai kampanjoiden mainokset; pyrkimys vaikuttamaan ihmisten käsityksiin terveydestä ja käyttäytymiseen</a:t>
            </a:r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3. Mediaympäristö ja terveysviestintä</a:t>
            </a:r>
          </a:p>
        </p:txBody>
      </p:sp>
    </p:spTree>
    <p:extLst>
      <p:ext uri="{BB962C8B-B14F-4D97-AF65-F5344CB8AC3E}">
        <p14:creationId xmlns:p14="http://schemas.microsoft.com/office/powerpoint/2010/main" val="131077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Terveysviestinnän käsitteitä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606"/>
            <a:ext cx="10143146" cy="4578899"/>
          </a:xfrm>
        </p:spPr>
        <p:txBody>
          <a:bodyPr/>
          <a:lstStyle/>
          <a:p>
            <a:r>
              <a:rPr lang="fi-FI" b="1" dirty="0" err="1"/>
              <a:t>medioituminen</a:t>
            </a:r>
            <a:r>
              <a:rPr lang="fi-FI" dirty="0"/>
              <a:t> = median merkityksen kasvu ihmisten arjessa ja vaikutuksissa ihmisten käsityksiin</a:t>
            </a:r>
          </a:p>
          <a:p>
            <a:r>
              <a:rPr lang="fi-FI" b="1" dirty="0"/>
              <a:t>tasapainoharha </a:t>
            </a:r>
            <a:r>
              <a:rPr lang="fi-FI" dirty="0"/>
              <a:t>= mielikuva kahdesta tasaväkisesti kamppailevasta näkemyksestä, jotka eivät oikeasti ole keskenään tasavertaiset, esim. tutkijan laajoihin tilastoihin perustuva näkemys vs. yhden yksilön oma kokemus</a:t>
            </a:r>
          </a:p>
          <a:p>
            <a:r>
              <a:rPr lang="fi-FI" b="1" dirty="0"/>
              <a:t>kokemusasiantuntija </a:t>
            </a:r>
            <a:r>
              <a:rPr lang="fi-FI" dirty="0"/>
              <a:t>= henkilö, jolla omakohtaista kokemusta sairaudesta tai muusta elämäntilanteesta; koulutettuja kokemusasiantuntijoita hyödynnetään esim. vertaistukiryhmissä</a:t>
            </a:r>
          </a:p>
          <a:p>
            <a:r>
              <a:rPr lang="fi-FI" b="1" dirty="0"/>
              <a:t>terveyden monilukutaito </a:t>
            </a:r>
            <a:r>
              <a:rPr lang="fi-FI" dirty="0"/>
              <a:t>= taito lukea ja tuottaa kriittisesti ja vastuullisesti terveyttä käsitteleviä tekstejä, mediaympäristössä kyseessä medialukutaito</a:t>
            </a:r>
          </a:p>
          <a:p>
            <a:endParaRPr lang="fi-FI" dirty="0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3. Mediaympäristö ja terveysviestintä</a:t>
            </a:r>
          </a:p>
        </p:txBody>
      </p:sp>
    </p:spTree>
    <p:extLst>
      <p:ext uri="{BB962C8B-B14F-4D97-AF65-F5344CB8AC3E}">
        <p14:creationId xmlns:p14="http://schemas.microsoft.com/office/powerpoint/2010/main" val="141920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3DC5-47FA-3BF9-98B5-89CF6F6A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Ajattelun vinoumat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7C16-AFD8-2310-5B2F-138333F61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 dirty="0"/>
              <a:t>Ajattelun vinoumat </a:t>
            </a:r>
            <a:r>
              <a:rPr lang="fi-FI" sz="2000" dirty="0"/>
              <a:t>= vääristymiä, jotka johtuvat ihmisen taipumuksesta hahmottaa ja painottaa tietyllä tavalla havaintoja, tietoa ja tulkintoja</a:t>
            </a:r>
          </a:p>
          <a:p>
            <a:pPr lvl="1"/>
            <a:r>
              <a:rPr lang="fi-FI" sz="1800" b="1" dirty="0"/>
              <a:t>yksimielisyysharha</a:t>
            </a:r>
            <a:r>
              <a:rPr lang="fi-FI" sz="1800" dirty="0"/>
              <a:t> = ihmisillä on taipumus ajatella omien näkemystensä, uskomustensa, mielipiteidensä, arvojensa ja tapojensa olevan yleisiä muidenkin ihmisten joukossa, vaikka ne eivät välttämättä ole</a:t>
            </a:r>
          </a:p>
          <a:p>
            <a:pPr lvl="1"/>
            <a:r>
              <a:rPr lang="fi-FI" sz="1800" b="1" dirty="0"/>
              <a:t>vahvistusharha</a:t>
            </a:r>
            <a:r>
              <a:rPr lang="fi-FI" sz="1800" dirty="0"/>
              <a:t> = ihmiselle on luontaista hakea omia käsityksiään tukevaa tietoa, jos tieto on ristiriidassa omien käsitysten ja arvojen kanssa, ihminen pitää sitä todennäköisemmin epäluotettavana kuin muuttaa käsitystään</a:t>
            </a:r>
          </a:p>
          <a:p>
            <a:pPr lvl="1"/>
            <a:r>
              <a:rPr lang="fi-FI" sz="1800" b="1" dirty="0"/>
              <a:t>ylivertaisuusvinouma</a:t>
            </a:r>
            <a:r>
              <a:rPr lang="fi-FI" sz="1800" dirty="0"/>
              <a:t> = ihmisten taipumus yliarvioida oman tietämyksensä määrää sekä kykyä tunnistaa oikeaa tietoa</a:t>
            </a:r>
          </a:p>
          <a:p>
            <a:pPr lvl="1"/>
            <a:r>
              <a:rPr lang="fi-FI" sz="1800" b="1" dirty="0"/>
              <a:t>negatiivisuusharha</a:t>
            </a:r>
            <a:r>
              <a:rPr lang="fi-FI" sz="1800" dirty="0"/>
              <a:t> = ihmisen taipumus muistaa huonot asiat</a:t>
            </a:r>
          </a:p>
          <a:p>
            <a:r>
              <a:rPr lang="fi-FI" dirty="0"/>
              <a:t>Ajattelun vinoumat selittävät arkitiedon epäluotettavuutta ja ei-kattavuutta.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2B9100B8-8316-EF9D-9C99-D988DF4AB47C}"/>
              </a:ext>
            </a:extLst>
          </p:cNvPr>
          <p:cNvSpPr txBox="1">
            <a:spLocks/>
          </p:cNvSpPr>
          <p:nvPr/>
        </p:nvSpPr>
        <p:spPr>
          <a:xfrm>
            <a:off x="7591425" y="6412027"/>
            <a:ext cx="4460876" cy="3411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BB0BD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pPr algn="r"/>
            <a:r>
              <a:rPr lang="fi-FI" sz="1800" b="0" dirty="0">
                <a:solidFill>
                  <a:schemeClr val="bg1"/>
                </a:solidFill>
              </a:rPr>
              <a:t>4. Tiedon luotettavuus ja arviointi</a:t>
            </a:r>
          </a:p>
        </p:txBody>
      </p:sp>
    </p:spTree>
    <p:extLst>
      <p:ext uri="{BB962C8B-B14F-4D97-AF65-F5344CB8AC3E}">
        <p14:creationId xmlns:p14="http://schemas.microsoft.com/office/powerpoint/2010/main" val="24307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999</Words>
  <Application>Microsoft Office PowerPoint</Application>
  <PresentationFormat>Laajakuva</PresentationFormat>
  <Paragraphs>104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Office-teema</vt:lpstr>
      <vt:lpstr>PowerPoint-esitys</vt:lpstr>
      <vt:lpstr>Terveys ja tieto</vt:lpstr>
      <vt:lpstr>Tutkimuskäsitteitä</vt:lpstr>
      <vt:lpstr>Tutkimuksen muodot ja menetelmät</vt:lpstr>
      <vt:lpstr>Tutkimuksen muodot ja menetelmät</vt:lpstr>
      <vt:lpstr>Tutkimuskäsitteitä</vt:lpstr>
      <vt:lpstr>Terveysviestintä</vt:lpstr>
      <vt:lpstr>Terveysviestinnän käsitteitä</vt:lpstr>
      <vt:lpstr>Ajattelun vinoumat</vt:lpstr>
      <vt:lpstr>Tiedon luotettavuus ja arviointi</vt:lpstr>
      <vt:lpstr>Käsitteitä tutkimusten arvioinnista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Tiia Kähärä</dc:creator>
  <cp:lastModifiedBy>Tölli Maria</cp:lastModifiedBy>
  <cp:revision>39</cp:revision>
  <dcterms:created xsi:type="dcterms:W3CDTF">2021-01-17T13:48:37Z</dcterms:created>
  <dcterms:modified xsi:type="dcterms:W3CDTF">2024-11-19T11:45:58Z</dcterms:modified>
</cp:coreProperties>
</file>