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en-US"/>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a:p>
        </p:txBody>
      </p:sp>
      <p:sp>
        <p:nvSpPr>
          <p:cNvPr id="4" name="Päivämäärän paikkamerkki 3"/>
          <p:cNvSpPr>
            <a:spLocks noGrp="1"/>
          </p:cNvSpPr>
          <p:nvPr>
            <p:ph type="dt" sz="half" idx="10"/>
          </p:nvPr>
        </p:nvSpPr>
        <p:spPr/>
        <p:txBody>
          <a:bodyPr/>
          <a:lstStyle/>
          <a:p>
            <a:fld id="{6097EB76-AB10-4253-9195-921ADF7F3548}" type="datetimeFigureOut">
              <a:rPr lang="en-US" smtClean="0"/>
              <a:t>1/9/2019</a:t>
            </a:fld>
            <a:endParaRPr lang="en-US"/>
          </a:p>
        </p:txBody>
      </p:sp>
      <p:sp>
        <p:nvSpPr>
          <p:cNvPr id="5" name="Alatunnisteen paikkamerkki 4"/>
          <p:cNvSpPr>
            <a:spLocks noGrp="1"/>
          </p:cNvSpPr>
          <p:nvPr>
            <p:ph type="ftr" sz="quarter" idx="11"/>
          </p:nvPr>
        </p:nvSpPr>
        <p:spPr/>
        <p:txBody>
          <a:bodyPr/>
          <a:lstStyle/>
          <a:p>
            <a:endParaRPr lang="en-US"/>
          </a:p>
        </p:txBody>
      </p:sp>
      <p:sp>
        <p:nvSpPr>
          <p:cNvPr id="6" name="Dian numeron paikkamerkki 5"/>
          <p:cNvSpPr>
            <a:spLocks noGrp="1"/>
          </p:cNvSpPr>
          <p:nvPr>
            <p:ph type="sldNum" sz="quarter" idx="12"/>
          </p:nvPr>
        </p:nvSpPr>
        <p:spPr/>
        <p:txBody>
          <a:bodyPr/>
          <a:lstStyle/>
          <a:p>
            <a:fld id="{CF23F0CD-8B84-4C85-BC7E-DADB77E9A65B}" type="slidenum">
              <a:rPr lang="en-US" smtClean="0"/>
              <a:t>‹#›</a:t>
            </a:fld>
            <a:endParaRPr lang="en-US"/>
          </a:p>
        </p:txBody>
      </p:sp>
    </p:spTree>
    <p:extLst>
      <p:ext uri="{BB962C8B-B14F-4D97-AF65-F5344CB8AC3E}">
        <p14:creationId xmlns:p14="http://schemas.microsoft.com/office/powerpoint/2010/main" val="4039248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en-US"/>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4" name="Päivämäärän paikkamerkki 3"/>
          <p:cNvSpPr>
            <a:spLocks noGrp="1"/>
          </p:cNvSpPr>
          <p:nvPr>
            <p:ph type="dt" sz="half" idx="10"/>
          </p:nvPr>
        </p:nvSpPr>
        <p:spPr/>
        <p:txBody>
          <a:bodyPr/>
          <a:lstStyle/>
          <a:p>
            <a:fld id="{6097EB76-AB10-4253-9195-921ADF7F3548}" type="datetimeFigureOut">
              <a:rPr lang="en-US" smtClean="0"/>
              <a:t>1/9/2019</a:t>
            </a:fld>
            <a:endParaRPr lang="en-US"/>
          </a:p>
        </p:txBody>
      </p:sp>
      <p:sp>
        <p:nvSpPr>
          <p:cNvPr id="5" name="Alatunnisteen paikkamerkki 4"/>
          <p:cNvSpPr>
            <a:spLocks noGrp="1"/>
          </p:cNvSpPr>
          <p:nvPr>
            <p:ph type="ftr" sz="quarter" idx="11"/>
          </p:nvPr>
        </p:nvSpPr>
        <p:spPr/>
        <p:txBody>
          <a:bodyPr/>
          <a:lstStyle/>
          <a:p>
            <a:endParaRPr lang="en-US"/>
          </a:p>
        </p:txBody>
      </p:sp>
      <p:sp>
        <p:nvSpPr>
          <p:cNvPr id="6" name="Dian numeron paikkamerkki 5"/>
          <p:cNvSpPr>
            <a:spLocks noGrp="1"/>
          </p:cNvSpPr>
          <p:nvPr>
            <p:ph type="sldNum" sz="quarter" idx="12"/>
          </p:nvPr>
        </p:nvSpPr>
        <p:spPr/>
        <p:txBody>
          <a:bodyPr/>
          <a:lstStyle/>
          <a:p>
            <a:fld id="{CF23F0CD-8B84-4C85-BC7E-DADB77E9A65B}" type="slidenum">
              <a:rPr lang="en-US" smtClean="0"/>
              <a:t>‹#›</a:t>
            </a:fld>
            <a:endParaRPr lang="en-US"/>
          </a:p>
        </p:txBody>
      </p:sp>
    </p:spTree>
    <p:extLst>
      <p:ext uri="{BB962C8B-B14F-4D97-AF65-F5344CB8AC3E}">
        <p14:creationId xmlns:p14="http://schemas.microsoft.com/office/powerpoint/2010/main" val="157898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en-US"/>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4" name="Päivämäärän paikkamerkki 3"/>
          <p:cNvSpPr>
            <a:spLocks noGrp="1"/>
          </p:cNvSpPr>
          <p:nvPr>
            <p:ph type="dt" sz="half" idx="10"/>
          </p:nvPr>
        </p:nvSpPr>
        <p:spPr/>
        <p:txBody>
          <a:bodyPr/>
          <a:lstStyle/>
          <a:p>
            <a:fld id="{6097EB76-AB10-4253-9195-921ADF7F3548}" type="datetimeFigureOut">
              <a:rPr lang="en-US" smtClean="0"/>
              <a:t>1/9/2019</a:t>
            </a:fld>
            <a:endParaRPr lang="en-US"/>
          </a:p>
        </p:txBody>
      </p:sp>
      <p:sp>
        <p:nvSpPr>
          <p:cNvPr id="5" name="Alatunnisteen paikkamerkki 4"/>
          <p:cNvSpPr>
            <a:spLocks noGrp="1"/>
          </p:cNvSpPr>
          <p:nvPr>
            <p:ph type="ftr" sz="quarter" idx="11"/>
          </p:nvPr>
        </p:nvSpPr>
        <p:spPr/>
        <p:txBody>
          <a:bodyPr/>
          <a:lstStyle/>
          <a:p>
            <a:endParaRPr lang="en-US"/>
          </a:p>
        </p:txBody>
      </p:sp>
      <p:sp>
        <p:nvSpPr>
          <p:cNvPr id="6" name="Dian numeron paikkamerkki 5"/>
          <p:cNvSpPr>
            <a:spLocks noGrp="1"/>
          </p:cNvSpPr>
          <p:nvPr>
            <p:ph type="sldNum" sz="quarter" idx="12"/>
          </p:nvPr>
        </p:nvSpPr>
        <p:spPr/>
        <p:txBody>
          <a:bodyPr/>
          <a:lstStyle/>
          <a:p>
            <a:fld id="{CF23F0CD-8B84-4C85-BC7E-DADB77E9A65B}" type="slidenum">
              <a:rPr lang="en-US" smtClean="0"/>
              <a:t>‹#›</a:t>
            </a:fld>
            <a:endParaRPr lang="en-US"/>
          </a:p>
        </p:txBody>
      </p:sp>
    </p:spTree>
    <p:extLst>
      <p:ext uri="{BB962C8B-B14F-4D97-AF65-F5344CB8AC3E}">
        <p14:creationId xmlns:p14="http://schemas.microsoft.com/office/powerpoint/2010/main" val="151599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en-US"/>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4" name="Päivämäärän paikkamerkki 3"/>
          <p:cNvSpPr>
            <a:spLocks noGrp="1"/>
          </p:cNvSpPr>
          <p:nvPr>
            <p:ph type="dt" sz="half" idx="10"/>
          </p:nvPr>
        </p:nvSpPr>
        <p:spPr/>
        <p:txBody>
          <a:bodyPr/>
          <a:lstStyle/>
          <a:p>
            <a:fld id="{6097EB76-AB10-4253-9195-921ADF7F3548}" type="datetimeFigureOut">
              <a:rPr lang="en-US" smtClean="0"/>
              <a:t>1/9/2019</a:t>
            </a:fld>
            <a:endParaRPr lang="en-US"/>
          </a:p>
        </p:txBody>
      </p:sp>
      <p:sp>
        <p:nvSpPr>
          <p:cNvPr id="5" name="Alatunnisteen paikkamerkki 4"/>
          <p:cNvSpPr>
            <a:spLocks noGrp="1"/>
          </p:cNvSpPr>
          <p:nvPr>
            <p:ph type="ftr" sz="quarter" idx="11"/>
          </p:nvPr>
        </p:nvSpPr>
        <p:spPr/>
        <p:txBody>
          <a:bodyPr/>
          <a:lstStyle/>
          <a:p>
            <a:endParaRPr lang="en-US"/>
          </a:p>
        </p:txBody>
      </p:sp>
      <p:sp>
        <p:nvSpPr>
          <p:cNvPr id="6" name="Dian numeron paikkamerkki 5"/>
          <p:cNvSpPr>
            <a:spLocks noGrp="1"/>
          </p:cNvSpPr>
          <p:nvPr>
            <p:ph type="sldNum" sz="quarter" idx="12"/>
          </p:nvPr>
        </p:nvSpPr>
        <p:spPr/>
        <p:txBody>
          <a:bodyPr/>
          <a:lstStyle/>
          <a:p>
            <a:fld id="{CF23F0CD-8B84-4C85-BC7E-DADB77E9A65B}" type="slidenum">
              <a:rPr lang="en-US" smtClean="0"/>
              <a:t>‹#›</a:t>
            </a:fld>
            <a:endParaRPr lang="en-US"/>
          </a:p>
        </p:txBody>
      </p:sp>
    </p:spTree>
    <p:extLst>
      <p:ext uri="{BB962C8B-B14F-4D97-AF65-F5344CB8AC3E}">
        <p14:creationId xmlns:p14="http://schemas.microsoft.com/office/powerpoint/2010/main" val="3788268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en-US"/>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6097EB76-AB10-4253-9195-921ADF7F3548}" type="datetimeFigureOut">
              <a:rPr lang="en-US" smtClean="0"/>
              <a:t>1/9/2019</a:t>
            </a:fld>
            <a:endParaRPr lang="en-US"/>
          </a:p>
        </p:txBody>
      </p:sp>
      <p:sp>
        <p:nvSpPr>
          <p:cNvPr id="5" name="Alatunnisteen paikkamerkki 4"/>
          <p:cNvSpPr>
            <a:spLocks noGrp="1"/>
          </p:cNvSpPr>
          <p:nvPr>
            <p:ph type="ftr" sz="quarter" idx="11"/>
          </p:nvPr>
        </p:nvSpPr>
        <p:spPr/>
        <p:txBody>
          <a:bodyPr/>
          <a:lstStyle/>
          <a:p>
            <a:endParaRPr lang="en-US"/>
          </a:p>
        </p:txBody>
      </p:sp>
      <p:sp>
        <p:nvSpPr>
          <p:cNvPr id="6" name="Dian numeron paikkamerkki 5"/>
          <p:cNvSpPr>
            <a:spLocks noGrp="1"/>
          </p:cNvSpPr>
          <p:nvPr>
            <p:ph type="sldNum" sz="quarter" idx="12"/>
          </p:nvPr>
        </p:nvSpPr>
        <p:spPr/>
        <p:txBody>
          <a:bodyPr/>
          <a:lstStyle/>
          <a:p>
            <a:fld id="{CF23F0CD-8B84-4C85-BC7E-DADB77E9A65B}" type="slidenum">
              <a:rPr lang="en-US" smtClean="0"/>
              <a:t>‹#›</a:t>
            </a:fld>
            <a:endParaRPr lang="en-US"/>
          </a:p>
        </p:txBody>
      </p:sp>
    </p:spTree>
    <p:extLst>
      <p:ext uri="{BB962C8B-B14F-4D97-AF65-F5344CB8AC3E}">
        <p14:creationId xmlns:p14="http://schemas.microsoft.com/office/powerpoint/2010/main" val="3339453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en-US"/>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5" name="Päivämäärän paikkamerkki 4"/>
          <p:cNvSpPr>
            <a:spLocks noGrp="1"/>
          </p:cNvSpPr>
          <p:nvPr>
            <p:ph type="dt" sz="half" idx="10"/>
          </p:nvPr>
        </p:nvSpPr>
        <p:spPr/>
        <p:txBody>
          <a:bodyPr/>
          <a:lstStyle/>
          <a:p>
            <a:fld id="{6097EB76-AB10-4253-9195-921ADF7F3548}" type="datetimeFigureOut">
              <a:rPr lang="en-US" smtClean="0"/>
              <a:t>1/9/2019</a:t>
            </a:fld>
            <a:endParaRPr lang="en-US"/>
          </a:p>
        </p:txBody>
      </p:sp>
      <p:sp>
        <p:nvSpPr>
          <p:cNvPr id="6" name="Alatunnisteen paikkamerkki 5"/>
          <p:cNvSpPr>
            <a:spLocks noGrp="1"/>
          </p:cNvSpPr>
          <p:nvPr>
            <p:ph type="ftr" sz="quarter" idx="11"/>
          </p:nvPr>
        </p:nvSpPr>
        <p:spPr/>
        <p:txBody>
          <a:bodyPr/>
          <a:lstStyle/>
          <a:p>
            <a:endParaRPr lang="en-US"/>
          </a:p>
        </p:txBody>
      </p:sp>
      <p:sp>
        <p:nvSpPr>
          <p:cNvPr id="7" name="Dian numeron paikkamerkki 6"/>
          <p:cNvSpPr>
            <a:spLocks noGrp="1"/>
          </p:cNvSpPr>
          <p:nvPr>
            <p:ph type="sldNum" sz="quarter" idx="12"/>
          </p:nvPr>
        </p:nvSpPr>
        <p:spPr/>
        <p:txBody>
          <a:bodyPr/>
          <a:lstStyle/>
          <a:p>
            <a:fld id="{CF23F0CD-8B84-4C85-BC7E-DADB77E9A65B}" type="slidenum">
              <a:rPr lang="en-US" smtClean="0"/>
              <a:t>‹#›</a:t>
            </a:fld>
            <a:endParaRPr lang="en-US"/>
          </a:p>
        </p:txBody>
      </p:sp>
    </p:spTree>
    <p:extLst>
      <p:ext uri="{BB962C8B-B14F-4D97-AF65-F5344CB8AC3E}">
        <p14:creationId xmlns:p14="http://schemas.microsoft.com/office/powerpoint/2010/main" val="377363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en-US"/>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7" name="Päivämäärän paikkamerkki 6"/>
          <p:cNvSpPr>
            <a:spLocks noGrp="1"/>
          </p:cNvSpPr>
          <p:nvPr>
            <p:ph type="dt" sz="half" idx="10"/>
          </p:nvPr>
        </p:nvSpPr>
        <p:spPr/>
        <p:txBody>
          <a:bodyPr/>
          <a:lstStyle/>
          <a:p>
            <a:fld id="{6097EB76-AB10-4253-9195-921ADF7F3548}" type="datetimeFigureOut">
              <a:rPr lang="en-US" smtClean="0"/>
              <a:t>1/9/2019</a:t>
            </a:fld>
            <a:endParaRPr lang="en-US"/>
          </a:p>
        </p:txBody>
      </p:sp>
      <p:sp>
        <p:nvSpPr>
          <p:cNvPr id="8" name="Alatunnisteen paikkamerkki 7"/>
          <p:cNvSpPr>
            <a:spLocks noGrp="1"/>
          </p:cNvSpPr>
          <p:nvPr>
            <p:ph type="ftr" sz="quarter" idx="11"/>
          </p:nvPr>
        </p:nvSpPr>
        <p:spPr/>
        <p:txBody>
          <a:bodyPr/>
          <a:lstStyle/>
          <a:p>
            <a:endParaRPr lang="en-US"/>
          </a:p>
        </p:txBody>
      </p:sp>
      <p:sp>
        <p:nvSpPr>
          <p:cNvPr id="9" name="Dian numeron paikkamerkki 8"/>
          <p:cNvSpPr>
            <a:spLocks noGrp="1"/>
          </p:cNvSpPr>
          <p:nvPr>
            <p:ph type="sldNum" sz="quarter" idx="12"/>
          </p:nvPr>
        </p:nvSpPr>
        <p:spPr/>
        <p:txBody>
          <a:bodyPr/>
          <a:lstStyle/>
          <a:p>
            <a:fld id="{CF23F0CD-8B84-4C85-BC7E-DADB77E9A65B}" type="slidenum">
              <a:rPr lang="en-US" smtClean="0"/>
              <a:t>‹#›</a:t>
            </a:fld>
            <a:endParaRPr lang="en-US"/>
          </a:p>
        </p:txBody>
      </p:sp>
    </p:spTree>
    <p:extLst>
      <p:ext uri="{BB962C8B-B14F-4D97-AF65-F5344CB8AC3E}">
        <p14:creationId xmlns:p14="http://schemas.microsoft.com/office/powerpoint/2010/main" val="2341426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en-US"/>
          </a:p>
        </p:txBody>
      </p:sp>
      <p:sp>
        <p:nvSpPr>
          <p:cNvPr id="3" name="Päivämäärän paikkamerkki 2"/>
          <p:cNvSpPr>
            <a:spLocks noGrp="1"/>
          </p:cNvSpPr>
          <p:nvPr>
            <p:ph type="dt" sz="half" idx="10"/>
          </p:nvPr>
        </p:nvSpPr>
        <p:spPr/>
        <p:txBody>
          <a:bodyPr/>
          <a:lstStyle/>
          <a:p>
            <a:fld id="{6097EB76-AB10-4253-9195-921ADF7F3548}" type="datetimeFigureOut">
              <a:rPr lang="en-US" smtClean="0"/>
              <a:t>1/9/2019</a:t>
            </a:fld>
            <a:endParaRPr lang="en-US"/>
          </a:p>
        </p:txBody>
      </p:sp>
      <p:sp>
        <p:nvSpPr>
          <p:cNvPr id="4" name="Alatunnisteen paikkamerkki 3"/>
          <p:cNvSpPr>
            <a:spLocks noGrp="1"/>
          </p:cNvSpPr>
          <p:nvPr>
            <p:ph type="ftr" sz="quarter" idx="11"/>
          </p:nvPr>
        </p:nvSpPr>
        <p:spPr/>
        <p:txBody>
          <a:bodyPr/>
          <a:lstStyle/>
          <a:p>
            <a:endParaRPr lang="en-US"/>
          </a:p>
        </p:txBody>
      </p:sp>
      <p:sp>
        <p:nvSpPr>
          <p:cNvPr id="5" name="Dian numeron paikkamerkki 4"/>
          <p:cNvSpPr>
            <a:spLocks noGrp="1"/>
          </p:cNvSpPr>
          <p:nvPr>
            <p:ph type="sldNum" sz="quarter" idx="12"/>
          </p:nvPr>
        </p:nvSpPr>
        <p:spPr/>
        <p:txBody>
          <a:bodyPr/>
          <a:lstStyle/>
          <a:p>
            <a:fld id="{CF23F0CD-8B84-4C85-BC7E-DADB77E9A65B}" type="slidenum">
              <a:rPr lang="en-US" smtClean="0"/>
              <a:t>‹#›</a:t>
            </a:fld>
            <a:endParaRPr lang="en-US"/>
          </a:p>
        </p:txBody>
      </p:sp>
    </p:spTree>
    <p:extLst>
      <p:ext uri="{BB962C8B-B14F-4D97-AF65-F5344CB8AC3E}">
        <p14:creationId xmlns:p14="http://schemas.microsoft.com/office/powerpoint/2010/main" val="263987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6097EB76-AB10-4253-9195-921ADF7F3548}" type="datetimeFigureOut">
              <a:rPr lang="en-US" smtClean="0"/>
              <a:t>1/9/2019</a:t>
            </a:fld>
            <a:endParaRPr lang="en-US"/>
          </a:p>
        </p:txBody>
      </p:sp>
      <p:sp>
        <p:nvSpPr>
          <p:cNvPr id="3" name="Alatunnisteen paikkamerkki 2"/>
          <p:cNvSpPr>
            <a:spLocks noGrp="1"/>
          </p:cNvSpPr>
          <p:nvPr>
            <p:ph type="ftr" sz="quarter" idx="11"/>
          </p:nvPr>
        </p:nvSpPr>
        <p:spPr/>
        <p:txBody>
          <a:bodyPr/>
          <a:lstStyle/>
          <a:p>
            <a:endParaRPr lang="en-US"/>
          </a:p>
        </p:txBody>
      </p:sp>
      <p:sp>
        <p:nvSpPr>
          <p:cNvPr id="4" name="Dian numeron paikkamerkki 3"/>
          <p:cNvSpPr>
            <a:spLocks noGrp="1"/>
          </p:cNvSpPr>
          <p:nvPr>
            <p:ph type="sldNum" sz="quarter" idx="12"/>
          </p:nvPr>
        </p:nvSpPr>
        <p:spPr/>
        <p:txBody>
          <a:bodyPr/>
          <a:lstStyle/>
          <a:p>
            <a:fld id="{CF23F0CD-8B84-4C85-BC7E-DADB77E9A65B}" type="slidenum">
              <a:rPr lang="en-US" smtClean="0"/>
              <a:t>‹#›</a:t>
            </a:fld>
            <a:endParaRPr lang="en-US"/>
          </a:p>
        </p:txBody>
      </p:sp>
    </p:spTree>
    <p:extLst>
      <p:ext uri="{BB962C8B-B14F-4D97-AF65-F5344CB8AC3E}">
        <p14:creationId xmlns:p14="http://schemas.microsoft.com/office/powerpoint/2010/main" val="418058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en-US"/>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6097EB76-AB10-4253-9195-921ADF7F3548}" type="datetimeFigureOut">
              <a:rPr lang="en-US" smtClean="0"/>
              <a:t>1/9/2019</a:t>
            </a:fld>
            <a:endParaRPr lang="en-US"/>
          </a:p>
        </p:txBody>
      </p:sp>
      <p:sp>
        <p:nvSpPr>
          <p:cNvPr id="6" name="Alatunnisteen paikkamerkki 5"/>
          <p:cNvSpPr>
            <a:spLocks noGrp="1"/>
          </p:cNvSpPr>
          <p:nvPr>
            <p:ph type="ftr" sz="quarter" idx="11"/>
          </p:nvPr>
        </p:nvSpPr>
        <p:spPr/>
        <p:txBody>
          <a:bodyPr/>
          <a:lstStyle/>
          <a:p>
            <a:endParaRPr lang="en-US"/>
          </a:p>
        </p:txBody>
      </p:sp>
      <p:sp>
        <p:nvSpPr>
          <p:cNvPr id="7" name="Dian numeron paikkamerkki 6"/>
          <p:cNvSpPr>
            <a:spLocks noGrp="1"/>
          </p:cNvSpPr>
          <p:nvPr>
            <p:ph type="sldNum" sz="quarter" idx="12"/>
          </p:nvPr>
        </p:nvSpPr>
        <p:spPr/>
        <p:txBody>
          <a:bodyPr/>
          <a:lstStyle/>
          <a:p>
            <a:fld id="{CF23F0CD-8B84-4C85-BC7E-DADB77E9A65B}" type="slidenum">
              <a:rPr lang="en-US" smtClean="0"/>
              <a:t>‹#›</a:t>
            </a:fld>
            <a:endParaRPr lang="en-US"/>
          </a:p>
        </p:txBody>
      </p:sp>
    </p:spTree>
    <p:extLst>
      <p:ext uri="{BB962C8B-B14F-4D97-AF65-F5344CB8AC3E}">
        <p14:creationId xmlns:p14="http://schemas.microsoft.com/office/powerpoint/2010/main" val="3413034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en-US"/>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6097EB76-AB10-4253-9195-921ADF7F3548}" type="datetimeFigureOut">
              <a:rPr lang="en-US" smtClean="0"/>
              <a:t>1/9/2019</a:t>
            </a:fld>
            <a:endParaRPr lang="en-US"/>
          </a:p>
        </p:txBody>
      </p:sp>
      <p:sp>
        <p:nvSpPr>
          <p:cNvPr id="6" name="Alatunnisteen paikkamerkki 5"/>
          <p:cNvSpPr>
            <a:spLocks noGrp="1"/>
          </p:cNvSpPr>
          <p:nvPr>
            <p:ph type="ftr" sz="quarter" idx="11"/>
          </p:nvPr>
        </p:nvSpPr>
        <p:spPr/>
        <p:txBody>
          <a:bodyPr/>
          <a:lstStyle/>
          <a:p>
            <a:endParaRPr lang="en-US"/>
          </a:p>
        </p:txBody>
      </p:sp>
      <p:sp>
        <p:nvSpPr>
          <p:cNvPr id="7" name="Dian numeron paikkamerkki 6"/>
          <p:cNvSpPr>
            <a:spLocks noGrp="1"/>
          </p:cNvSpPr>
          <p:nvPr>
            <p:ph type="sldNum" sz="quarter" idx="12"/>
          </p:nvPr>
        </p:nvSpPr>
        <p:spPr/>
        <p:txBody>
          <a:bodyPr/>
          <a:lstStyle/>
          <a:p>
            <a:fld id="{CF23F0CD-8B84-4C85-BC7E-DADB77E9A65B}" type="slidenum">
              <a:rPr lang="en-US" smtClean="0"/>
              <a:t>‹#›</a:t>
            </a:fld>
            <a:endParaRPr lang="en-US"/>
          </a:p>
        </p:txBody>
      </p:sp>
    </p:spTree>
    <p:extLst>
      <p:ext uri="{BB962C8B-B14F-4D97-AF65-F5344CB8AC3E}">
        <p14:creationId xmlns:p14="http://schemas.microsoft.com/office/powerpoint/2010/main" val="4091851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en-US"/>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7EB76-AB10-4253-9195-921ADF7F3548}" type="datetimeFigureOut">
              <a:rPr lang="en-US" smtClean="0"/>
              <a:t>1/9/2019</a:t>
            </a:fld>
            <a:endParaRPr lang="en-US"/>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3F0CD-8B84-4C85-BC7E-DADB77E9A65B}" type="slidenum">
              <a:rPr lang="en-US" smtClean="0"/>
              <a:t>‹#›</a:t>
            </a:fld>
            <a:endParaRPr lang="en-US"/>
          </a:p>
        </p:txBody>
      </p:sp>
    </p:spTree>
    <p:extLst>
      <p:ext uri="{BB962C8B-B14F-4D97-AF65-F5344CB8AC3E}">
        <p14:creationId xmlns:p14="http://schemas.microsoft.com/office/powerpoint/2010/main" val="928874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054"/>
            <a:ext cx="1352550"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32655"/>
            <a:ext cx="7740352" cy="1061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iruutu 3"/>
          <p:cNvSpPr txBox="1"/>
          <p:nvPr/>
        </p:nvSpPr>
        <p:spPr>
          <a:xfrm>
            <a:off x="560721" y="2204864"/>
            <a:ext cx="8064896" cy="3785652"/>
          </a:xfrm>
          <a:prstGeom prst="rect">
            <a:avLst/>
          </a:prstGeom>
          <a:noFill/>
        </p:spPr>
        <p:txBody>
          <a:bodyPr wrap="square" rtlCol="0">
            <a:spAutoFit/>
          </a:bodyPr>
          <a:lstStyle/>
          <a:p>
            <a:pPr marL="285750" lvl="0" indent="-285750">
              <a:buFont typeface="Arial" panose="020B0604020202020204" pitchFamily="34" charset="0"/>
              <a:buChar char="•"/>
            </a:pPr>
            <a:r>
              <a:rPr lang="fi-FI" sz="2400" dirty="0"/>
              <a:t>Ihmismaantiede kuuluu ihmistieteisiin. </a:t>
            </a:r>
            <a:endParaRPr lang="en-US" sz="2400" dirty="0"/>
          </a:p>
          <a:p>
            <a:pPr marL="285750" lvl="0" indent="-285750">
              <a:buFont typeface="Arial" panose="020B0604020202020204" pitchFamily="34" charset="0"/>
              <a:buChar char="•"/>
            </a:pPr>
            <a:r>
              <a:rPr lang="fi-FI" sz="2400" dirty="0"/>
              <a:t>Tarkastelunäkökulmat: humanistinen maantiede tai yhteiskuntamaantiede</a:t>
            </a:r>
            <a:endParaRPr lang="en-US" sz="2400" dirty="0"/>
          </a:p>
          <a:p>
            <a:pPr marL="285750" lvl="0" indent="-285750">
              <a:buFont typeface="Arial" panose="020B0604020202020204" pitchFamily="34" charset="0"/>
              <a:buChar char="•"/>
            </a:pPr>
            <a:r>
              <a:rPr lang="fi-FI" sz="2400" dirty="0"/>
              <a:t>Osa-alueita: kulttuurinen maantiede, kehitysmaantiede, talousmaantiede,</a:t>
            </a:r>
            <a:endParaRPr lang="en-US" sz="2400" dirty="0"/>
          </a:p>
          <a:p>
            <a:pPr marL="285750" indent="-285750">
              <a:buFont typeface="Arial" panose="020B0604020202020204" pitchFamily="34" charset="0"/>
              <a:buChar char="•"/>
            </a:pPr>
            <a:r>
              <a:rPr lang="fi-FI" sz="2400" dirty="0"/>
              <a:t>asutusmaantiede, terveysmaantiede, historiallinen maantiede, poliittinen maantiede ja väestömaantiede</a:t>
            </a:r>
            <a:endParaRPr lang="en-US" sz="2400" dirty="0"/>
          </a:p>
          <a:p>
            <a:pPr marL="285750" lvl="0" indent="-285750">
              <a:buFont typeface="Arial" panose="020B0604020202020204" pitchFamily="34" charset="0"/>
              <a:buChar char="•"/>
            </a:pPr>
            <a:r>
              <a:rPr lang="fi-FI" sz="2400" dirty="0"/>
              <a:t>Kestävä kehitys ja kulttuurien arvostaminen keskeisiä ihmismaantieteessä</a:t>
            </a:r>
            <a:endParaRPr lang="en-US" sz="2400" dirty="0"/>
          </a:p>
          <a:p>
            <a:pPr marL="285750" lvl="0" indent="-285750">
              <a:buFont typeface="Arial" panose="020B0604020202020204" pitchFamily="34" charset="0"/>
              <a:buChar char="•"/>
            </a:pPr>
            <a:r>
              <a:rPr lang="fi-FI" sz="2400" dirty="0"/>
              <a:t>Käytetään monipuolista </a:t>
            </a:r>
            <a:r>
              <a:rPr lang="fi-FI" sz="2400" dirty="0" err="1"/>
              <a:t>geomediaa</a:t>
            </a:r>
            <a:r>
              <a:rPr lang="fi-FI" sz="2400" dirty="0" smtClean="0"/>
              <a:t>.</a:t>
            </a:r>
            <a:endParaRPr lang="en-US" sz="2400" dirty="0"/>
          </a:p>
        </p:txBody>
      </p:sp>
    </p:spTree>
    <p:extLst>
      <p:ext uri="{BB962C8B-B14F-4D97-AF65-F5344CB8AC3E}">
        <p14:creationId xmlns:p14="http://schemas.microsoft.com/office/powerpoint/2010/main" val="24572053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Innovaation omaksujaryhmät</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28800"/>
            <a:ext cx="7560840" cy="4051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289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smtClean="0"/>
              <a:t>Tartuntaleviäminen eli tartuntadiffuusio</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129481"/>
            <a:ext cx="6643464" cy="3633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1030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smtClean="0"/>
              <a:t>Hierarkkinen leviäminen eli hierarkkinen diffuusio</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628800"/>
            <a:ext cx="5294362" cy="425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11507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err="1" smtClean="0"/>
              <a:t>Muuttoleviäminen</a:t>
            </a:r>
            <a:r>
              <a:rPr lang="en-US" dirty="0" smtClean="0"/>
              <a:t> </a:t>
            </a:r>
            <a:r>
              <a:rPr lang="en-US" dirty="0" err="1" smtClean="0"/>
              <a:t>eli</a:t>
            </a:r>
            <a:r>
              <a:rPr lang="en-US" dirty="0" smtClean="0"/>
              <a:t> </a:t>
            </a:r>
            <a:r>
              <a:rPr lang="en-US" dirty="0" err="1" smtClean="0"/>
              <a:t>muuttodiffuusio</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88840"/>
            <a:ext cx="6585743" cy="363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46336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67544" y="147511"/>
            <a:ext cx="8229600" cy="1143000"/>
          </a:xfrm>
        </p:spPr>
        <p:txBody>
          <a:bodyPr>
            <a:normAutofit fontScale="90000"/>
          </a:bodyPr>
          <a:lstStyle/>
          <a:p>
            <a:r>
              <a:rPr lang="en-US" dirty="0"/>
              <a:t>Maailman puhutuimmat äidinkielet</a:t>
            </a:r>
            <a:br>
              <a:rPr lang="en-US" dirty="0"/>
            </a:br>
            <a:r>
              <a:rPr lang="en-US" sz="2700" dirty="0"/>
              <a:t>(miljoonaa puhujaa)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268760"/>
            <a:ext cx="5521424" cy="5498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367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560721" y="1772816"/>
            <a:ext cx="8064896" cy="4708981"/>
          </a:xfrm>
          <a:prstGeom prst="rect">
            <a:avLst/>
          </a:prstGeom>
          <a:noFill/>
        </p:spPr>
        <p:txBody>
          <a:bodyPr wrap="square" rtlCol="0">
            <a:spAutoFit/>
          </a:bodyPr>
          <a:lstStyle/>
          <a:p>
            <a:pPr marL="342900" lvl="0" indent="-342900">
              <a:buFont typeface="Arial" panose="020B0604020202020204" pitchFamily="34" charset="0"/>
              <a:buChar char="•"/>
            </a:pPr>
            <a:r>
              <a:rPr lang="fi-FI" sz="2000" dirty="0"/>
              <a:t>Luonnolliset väestönmuutostekijät:</a:t>
            </a:r>
            <a:endParaRPr lang="en-US" sz="2000" dirty="0"/>
          </a:p>
          <a:p>
            <a:pPr marL="800100" lvl="1" indent="-342900">
              <a:buFont typeface="Courier New" panose="02070309020205020404" pitchFamily="49" charset="0"/>
              <a:buChar char="o"/>
            </a:pPr>
            <a:r>
              <a:rPr lang="fi-FI" sz="2000" dirty="0" smtClean="0"/>
              <a:t>syntyvyys </a:t>
            </a:r>
            <a:r>
              <a:rPr lang="fi-FI" sz="2000" dirty="0"/>
              <a:t>ja kuolleisuus</a:t>
            </a:r>
            <a:endParaRPr lang="en-US" sz="2000" dirty="0"/>
          </a:p>
          <a:p>
            <a:pPr marL="800100" lvl="1" indent="-342900">
              <a:buFont typeface="Courier New" panose="02070309020205020404" pitchFamily="49" charset="0"/>
              <a:buChar char="o"/>
            </a:pPr>
            <a:r>
              <a:rPr lang="fi-FI" sz="2000" dirty="0" smtClean="0"/>
              <a:t>erotus </a:t>
            </a:r>
            <a:r>
              <a:rPr lang="fi-FI" sz="2000" dirty="0"/>
              <a:t>on luonnollinen väestönmuutos</a:t>
            </a:r>
            <a:endParaRPr lang="en-US" sz="2000" dirty="0"/>
          </a:p>
          <a:p>
            <a:pPr marL="342900" indent="-342900">
              <a:buFont typeface="Arial" panose="020B0604020202020204" pitchFamily="34" charset="0"/>
              <a:buChar char="•"/>
            </a:pPr>
            <a:r>
              <a:rPr lang="fi-FI" sz="2000" dirty="0" smtClean="0"/>
              <a:t>Imeväis- </a:t>
            </a:r>
            <a:r>
              <a:rPr lang="fi-FI" sz="2000" dirty="0"/>
              <a:t>ja lapsikuolleisuus sekä elinajanodote kertovat alueen kuolleisuudesta tarkemmin. </a:t>
            </a:r>
            <a:endParaRPr lang="en-US" sz="2000" dirty="0"/>
          </a:p>
          <a:p>
            <a:pPr marL="342900" indent="-342900">
              <a:buFont typeface="Arial" panose="020B0604020202020204" pitchFamily="34" charset="0"/>
              <a:buChar char="•"/>
            </a:pPr>
            <a:r>
              <a:rPr lang="fi-FI" sz="2000" dirty="0" smtClean="0"/>
              <a:t>Hedelmällisyysluku</a:t>
            </a:r>
            <a:r>
              <a:rPr lang="fi-FI" sz="2000" dirty="0"/>
              <a:t>=</a:t>
            </a:r>
            <a:endParaRPr lang="en-US" sz="2000" dirty="0"/>
          </a:p>
          <a:p>
            <a:pPr marL="342900" indent="-342900">
              <a:buFont typeface="Arial" panose="020B0604020202020204" pitchFamily="34" charset="0"/>
              <a:buChar char="•"/>
            </a:pPr>
            <a:r>
              <a:rPr lang="fi-FI" sz="2000" dirty="0"/>
              <a:t>ilmoittaa, kuinka monta lasta hedelmällisessä iässä olevat naiset keskimäärin synnyttävät koko elinaikanaan.</a:t>
            </a:r>
            <a:endParaRPr lang="en-US" sz="2000" dirty="0"/>
          </a:p>
          <a:p>
            <a:pPr marL="342900" lvl="0" indent="-342900">
              <a:buFont typeface="Arial" panose="020B0604020202020204" pitchFamily="34" charset="0"/>
              <a:buChar char="•"/>
            </a:pPr>
            <a:r>
              <a:rPr lang="fi-FI" sz="2000" dirty="0" smtClean="0"/>
              <a:t>Väestöllisen </a:t>
            </a:r>
            <a:r>
              <a:rPr lang="fi-FI" sz="2000" dirty="0"/>
              <a:t>muuntumisen mallin viidessä vaiheessa tarkastellaan syntyvyyden ja kuolleisuuden sekä väestönkasvun ja väkiluvun historiallista kehitystä.</a:t>
            </a:r>
            <a:endParaRPr lang="en-US" sz="2000" dirty="0"/>
          </a:p>
          <a:p>
            <a:pPr marL="342900" lvl="0" indent="-342900">
              <a:buFont typeface="Arial" panose="020B0604020202020204" pitchFamily="34" charset="0"/>
              <a:buChar char="•"/>
            </a:pPr>
            <a:r>
              <a:rPr lang="fi-FI" sz="2000" dirty="0" smtClean="0"/>
              <a:t>Väestönkasvuun </a:t>
            </a:r>
            <a:r>
              <a:rPr lang="fi-FI" sz="2000" dirty="0"/>
              <a:t>vaikuttaminen:</a:t>
            </a:r>
            <a:endParaRPr lang="en-US" sz="2000" dirty="0"/>
          </a:p>
          <a:p>
            <a:pPr marL="800100" lvl="1" indent="-342900">
              <a:buFont typeface="Courier New" panose="02070309020205020404" pitchFamily="49" charset="0"/>
              <a:buChar char="o"/>
            </a:pPr>
            <a:r>
              <a:rPr lang="fi-FI" sz="2000" dirty="0" smtClean="0"/>
              <a:t>hillitsevästi </a:t>
            </a:r>
            <a:r>
              <a:rPr lang="fi-FI" sz="2000" dirty="0"/>
              <a:t>perhesuunnittelulla</a:t>
            </a:r>
            <a:endParaRPr lang="en-US" sz="2000" dirty="0"/>
          </a:p>
          <a:p>
            <a:pPr marL="800100" lvl="1" indent="-342900">
              <a:buFont typeface="Courier New" panose="02070309020205020404" pitchFamily="49" charset="0"/>
              <a:buChar char="o"/>
            </a:pPr>
            <a:r>
              <a:rPr lang="fi-FI" sz="2000" dirty="0" smtClean="0"/>
              <a:t>kannustavasti </a:t>
            </a:r>
            <a:r>
              <a:rPr lang="fi-FI" sz="2000" dirty="0"/>
              <a:t>taloudellisilla tuilla</a:t>
            </a:r>
            <a:endParaRPr lang="en-US" sz="2000" dirty="0"/>
          </a:p>
          <a:p>
            <a:pPr marL="342900" lvl="0" indent="-342900">
              <a:buFont typeface="Arial" panose="020B0604020202020204" pitchFamily="34" charset="0"/>
              <a:buChar char="•"/>
            </a:pPr>
            <a:r>
              <a:rPr lang="fi-FI" sz="2000" dirty="0" smtClean="0"/>
              <a:t>Väestön </a:t>
            </a:r>
            <a:r>
              <a:rPr lang="fi-FI" sz="2000" dirty="0"/>
              <a:t>ikääntyminen heikentää huoltosuhdetta. </a:t>
            </a:r>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17865"/>
            <a:ext cx="2171700"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417865"/>
            <a:ext cx="10858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1331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3826768" cy="1714202"/>
          </a:xfrm>
        </p:spPr>
        <p:txBody>
          <a:bodyPr>
            <a:normAutofit/>
          </a:bodyPr>
          <a:lstStyle/>
          <a:p>
            <a:r>
              <a:rPr lang="en-US" sz="2800" dirty="0"/>
              <a:t>Maapallon </a:t>
            </a:r>
            <a:r>
              <a:rPr lang="en-US" sz="2800" dirty="0" smtClean="0"/>
              <a:t>väkiluvun miljardin asukkaan ylitykset</a:t>
            </a:r>
            <a:endParaRPr lang="en-US"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332656"/>
            <a:ext cx="3312368" cy="6326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3198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Maapallon </a:t>
            </a:r>
            <a:r>
              <a:rPr lang="en-US" dirty="0" err="1"/>
              <a:t>väestönkasvu</a:t>
            </a:r>
            <a:r>
              <a:rPr lang="en-US" dirty="0"/>
              <a:t> </a:t>
            </a:r>
            <a:r>
              <a:rPr lang="en-US" dirty="0" err="1"/>
              <a:t>suuralueittain</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43" y="1628800"/>
            <a:ext cx="8899365" cy="43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7291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836711"/>
            <a:ext cx="5472608" cy="5180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4820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Väestöllisen muuntumisen malli</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68760"/>
            <a:ext cx="7396148" cy="3734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iruutu 2"/>
          <p:cNvSpPr txBox="1"/>
          <p:nvPr/>
        </p:nvSpPr>
        <p:spPr>
          <a:xfrm>
            <a:off x="755576" y="4941168"/>
            <a:ext cx="7776864" cy="1477328"/>
          </a:xfrm>
          <a:prstGeom prst="rect">
            <a:avLst/>
          </a:prstGeom>
          <a:noFill/>
        </p:spPr>
        <p:txBody>
          <a:bodyPr wrap="square" numCol="1" rtlCol="0">
            <a:spAutoFit/>
          </a:bodyPr>
          <a:lstStyle/>
          <a:p>
            <a:r>
              <a:rPr lang="en-US" dirty="0"/>
              <a:t>1. Hitaan </a:t>
            </a:r>
            <a:r>
              <a:rPr lang="en-US" dirty="0" smtClean="0"/>
              <a:t>väestönkasvun vaihe</a:t>
            </a:r>
            <a:endParaRPr lang="en-US" dirty="0"/>
          </a:p>
          <a:p>
            <a:r>
              <a:rPr lang="en-US" dirty="0"/>
              <a:t>2. </a:t>
            </a:r>
            <a:r>
              <a:rPr lang="en-US" dirty="0" smtClean="0"/>
              <a:t>Kiihtyvän väestönkasvun vaihe: esim</a:t>
            </a:r>
            <a:r>
              <a:rPr lang="en-US" dirty="0"/>
              <a:t>. Nigeria ja Pakistan</a:t>
            </a:r>
          </a:p>
          <a:p>
            <a:r>
              <a:rPr lang="en-US" dirty="0"/>
              <a:t>3. Hidastuvan </a:t>
            </a:r>
            <a:r>
              <a:rPr lang="en-US" dirty="0" smtClean="0"/>
              <a:t>väestönkasvun vaihe: esim</a:t>
            </a:r>
            <a:r>
              <a:rPr lang="en-US" dirty="0"/>
              <a:t>. Intia ja Brasilia</a:t>
            </a:r>
          </a:p>
          <a:p>
            <a:r>
              <a:rPr lang="en-US" dirty="0"/>
              <a:t>4. </a:t>
            </a:r>
            <a:r>
              <a:rPr lang="en-US" dirty="0" smtClean="0"/>
              <a:t>Pysähtyvän väestönkasvun vaihe: esim</a:t>
            </a:r>
            <a:r>
              <a:rPr lang="en-US" dirty="0"/>
              <a:t>. Kiina ja Ruotsi</a:t>
            </a:r>
          </a:p>
          <a:p>
            <a:r>
              <a:rPr lang="en-US" dirty="0"/>
              <a:t>5. </a:t>
            </a:r>
            <a:r>
              <a:rPr lang="en-US" dirty="0" smtClean="0"/>
              <a:t>Vähenevän väestön vaihe</a:t>
            </a:r>
            <a:r>
              <a:rPr lang="en-US" dirty="0"/>
              <a:t>: esim. Japani </a:t>
            </a:r>
            <a:r>
              <a:rPr lang="en-US" dirty="0" smtClean="0"/>
              <a:t>ja Bulgaria</a:t>
            </a:r>
            <a:endParaRPr lang="en-US" dirty="0"/>
          </a:p>
        </p:txBody>
      </p:sp>
    </p:spTree>
    <p:extLst>
      <p:ext uri="{BB962C8B-B14F-4D97-AF65-F5344CB8AC3E}">
        <p14:creationId xmlns:p14="http://schemas.microsoft.com/office/powerpoint/2010/main" val="12454756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Kestävän kehityksen osa-alueet</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628800"/>
            <a:ext cx="5001022" cy="4272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0239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Erilaisia väestöpyramideja</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8851177" cy="308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599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b="1" dirty="0" err="1"/>
              <a:t>Väestöpyramidien</a:t>
            </a:r>
            <a:r>
              <a:rPr lang="en-US" b="1" dirty="0"/>
              <a:t> </a:t>
            </a:r>
            <a:r>
              <a:rPr lang="en-US" b="1" dirty="0" err="1"/>
              <a:t>tulkintaa</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340768"/>
            <a:ext cx="7103469" cy="4667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701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528376" y="1502688"/>
            <a:ext cx="8064896" cy="5109091"/>
          </a:xfrm>
          <a:prstGeom prst="rect">
            <a:avLst/>
          </a:prstGeom>
          <a:noFill/>
        </p:spPr>
        <p:txBody>
          <a:bodyPr wrap="square" rtlCol="0">
            <a:spAutoFit/>
          </a:bodyPr>
          <a:lstStyle/>
          <a:p>
            <a:pPr marL="285750" lvl="0" indent="-285750">
              <a:buFont typeface="Arial" panose="020B0604020202020204" pitchFamily="34" charset="0"/>
              <a:buChar char="•"/>
            </a:pPr>
            <a:r>
              <a:rPr lang="fi-FI" dirty="0"/>
              <a:t>keskimääräinen väestöntiheys: asukkaiden määrä neliökilometriä kohden</a:t>
            </a:r>
            <a:endParaRPr lang="en-US" dirty="0"/>
          </a:p>
          <a:p>
            <a:pPr marL="285750" lvl="0" indent="-285750">
              <a:buFont typeface="Arial" panose="020B0604020202020204" pitchFamily="34" charset="0"/>
              <a:buChar char="•"/>
            </a:pPr>
            <a:r>
              <a:rPr lang="fi-FI" dirty="0"/>
              <a:t>väestöntiheyteen vaikuttavat alueen </a:t>
            </a:r>
            <a:endParaRPr lang="en-US" dirty="0"/>
          </a:p>
          <a:p>
            <a:pPr marL="742950" lvl="1" indent="-285750">
              <a:buFont typeface="Courier New" panose="02070309020205020404" pitchFamily="49" charset="0"/>
              <a:buChar char="o"/>
            </a:pPr>
            <a:r>
              <a:rPr lang="fi-FI" sz="1600" dirty="0"/>
              <a:t>sijainti ja luonnonolot: ilmasto, pinnanmuodot ja maaperä</a:t>
            </a:r>
            <a:endParaRPr lang="en-US" sz="1600" dirty="0"/>
          </a:p>
          <a:p>
            <a:pPr marL="742950" lvl="1" indent="-285750">
              <a:buFont typeface="Courier New" panose="02070309020205020404" pitchFamily="49" charset="0"/>
              <a:buChar char="o"/>
            </a:pPr>
            <a:r>
              <a:rPr lang="fi-FI" sz="1600" dirty="0"/>
              <a:t>taloudelliset tekijät, esim. luonnonvarat</a:t>
            </a:r>
            <a:endParaRPr lang="en-US" sz="1600" dirty="0"/>
          </a:p>
          <a:p>
            <a:pPr marL="285750" lvl="0" indent="-285750">
              <a:buFont typeface="Arial" panose="020B0604020202020204" pitchFamily="34" charset="0"/>
              <a:buChar char="•"/>
            </a:pPr>
            <a:r>
              <a:rPr lang="fi-FI" dirty="0"/>
              <a:t>maapallon suurimmat väestökeskittymät</a:t>
            </a:r>
            <a:endParaRPr lang="en-US" dirty="0"/>
          </a:p>
          <a:p>
            <a:pPr marL="742950" lvl="1" indent="-285750">
              <a:buFont typeface="Courier New" panose="02070309020205020404" pitchFamily="49" charset="0"/>
              <a:buChar char="o"/>
            </a:pPr>
            <a:r>
              <a:rPr lang="fi-FI" sz="1600" dirty="0"/>
              <a:t>Itä-, Etelä- ja Kaakkois-Aasia</a:t>
            </a:r>
            <a:endParaRPr lang="en-US" sz="1600" dirty="0"/>
          </a:p>
          <a:p>
            <a:pPr marL="742950" lvl="1" indent="-285750">
              <a:buFont typeface="Courier New" panose="02070309020205020404" pitchFamily="49" charset="0"/>
              <a:buChar char="o"/>
            </a:pPr>
            <a:r>
              <a:rPr lang="fi-FI" sz="1600" dirty="0"/>
              <a:t>Eurooppa</a:t>
            </a:r>
            <a:endParaRPr lang="en-US" sz="1600" dirty="0"/>
          </a:p>
          <a:p>
            <a:pPr marL="742950" lvl="1" indent="-285750">
              <a:buFont typeface="Courier New" panose="02070309020205020404" pitchFamily="49" charset="0"/>
              <a:buChar char="o"/>
            </a:pPr>
            <a:r>
              <a:rPr lang="fi-FI" sz="1600" dirty="0"/>
              <a:t>Pohjois-Amerikan itäosat</a:t>
            </a:r>
            <a:endParaRPr lang="en-US" sz="1600" dirty="0"/>
          </a:p>
          <a:p>
            <a:pPr marL="285750" lvl="0" indent="-285750">
              <a:buFont typeface="Arial" panose="020B0604020202020204" pitchFamily="34" charset="0"/>
              <a:buChar char="•"/>
            </a:pPr>
            <a:r>
              <a:rPr lang="fi-FI" dirty="0"/>
              <a:t>vapaaehtoiset muutot: siirtolaisuus ja maassamuutto</a:t>
            </a:r>
            <a:endParaRPr lang="en-US" dirty="0"/>
          </a:p>
          <a:p>
            <a:pPr marL="285750" lvl="0" indent="-285750">
              <a:buFont typeface="Arial" panose="020B0604020202020204" pitchFamily="34" charset="0"/>
              <a:buChar char="•"/>
            </a:pPr>
            <a:r>
              <a:rPr lang="fi-FI" dirty="0"/>
              <a:t>pakkomuutot: pakolaisuus, ympäristöpakolaisuus ja pakkosiirrot</a:t>
            </a:r>
            <a:endParaRPr lang="en-US" dirty="0"/>
          </a:p>
          <a:p>
            <a:pPr marL="285750" lvl="0" indent="-285750">
              <a:buFont typeface="Arial" panose="020B0604020202020204" pitchFamily="34" charset="0"/>
              <a:buChar char="•"/>
            </a:pPr>
            <a:r>
              <a:rPr lang="fi-FI" dirty="0"/>
              <a:t>muuttovoittoalueet hyötyvät</a:t>
            </a:r>
            <a:endParaRPr lang="en-US" dirty="0"/>
          </a:p>
          <a:p>
            <a:pPr marL="742950" lvl="1" indent="-285750">
              <a:buFont typeface="Courier New" panose="02070309020205020404" pitchFamily="49" charset="0"/>
              <a:buChar char="o"/>
            </a:pPr>
            <a:r>
              <a:rPr lang="fi-FI" sz="1600" dirty="0"/>
              <a:t>uutta työvoimaa</a:t>
            </a:r>
            <a:endParaRPr lang="en-US" sz="1600" dirty="0"/>
          </a:p>
          <a:p>
            <a:pPr marL="742950" lvl="1" indent="-285750">
              <a:buFont typeface="Courier New" panose="02070309020205020404" pitchFamily="49" charset="0"/>
              <a:buChar char="o"/>
            </a:pPr>
            <a:r>
              <a:rPr lang="fi-FI" sz="1600" dirty="0"/>
              <a:t>ikärakenteen tervehtyminen</a:t>
            </a:r>
            <a:endParaRPr lang="en-US" sz="1600" dirty="0"/>
          </a:p>
          <a:p>
            <a:pPr marL="742950" lvl="1" indent="-285750">
              <a:buFont typeface="Courier New" panose="02070309020205020404" pitchFamily="49" charset="0"/>
              <a:buChar char="o"/>
            </a:pPr>
            <a:r>
              <a:rPr lang="fi-FI" sz="1600" dirty="0"/>
              <a:t>uudet kulttuurivaikutteet</a:t>
            </a:r>
            <a:endParaRPr lang="en-US" sz="1600" dirty="0"/>
          </a:p>
          <a:p>
            <a:pPr marL="285750" lvl="0" indent="-285750">
              <a:buFont typeface="Arial" panose="020B0604020202020204" pitchFamily="34" charset="0"/>
              <a:buChar char="•"/>
            </a:pPr>
            <a:r>
              <a:rPr lang="fi-FI" dirty="0"/>
              <a:t>muuttotappioalueet kärsivät</a:t>
            </a:r>
            <a:endParaRPr lang="en-US" dirty="0"/>
          </a:p>
          <a:p>
            <a:pPr marL="742950" lvl="1" indent="-285750">
              <a:buFont typeface="Courier New" panose="02070309020205020404" pitchFamily="49" charset="0"/>
              <a:buChar char="o"/>
            </a:pPr>
            <a:r>
              <a:rPr lang="fi-FI" sz="1600" dirty="0"/>
              <a:t>autioituminen</a:t>
            </a:r>
            <a:endParaRPr lang="en-US" sz="1600" dirty="0"/>
          </a:p>
          <a:p>
            <a:pPr marL="742950" lvl="1" indent="-285750">
              <a:buFont typeface="Courier New" panose="02070309020205020404" pitchFamily="49" charset="0"/>
              <a:buChar char="o"/>
            </a:pPr>
            <a:r>
              <a:rPr lang="fi-FI" sz="1600" dirty="0"/>
              <a:t>ikärakenteen vanheneminen</a:t>
            </a:r>
            <a:endParaRPr lang="en-US" sz="1600" dirty="0"/>
          </a:p>
          <a:p>
            <a:pPr marL="742950" lvl="1" indent="-285750">
              <a:buFont typeface="Courier New" panose="02070309020205020404" pitchFamily="49" charset="0"/>
              <a:buChar char="o"/>
            </a:pPr>
            <a:r>
              <a:rPr lang="fi-FI" sz="1600" dirty="0"/>
              <a:t>aivovuoto</a:t>
            </a:r>
            <a:endParaRPr lang="en-US" sz="1600" dirty="0"/>
          </a:p>
          <a:p>
            <a:pPr marL="285750" lvl="0" indent="-285750">
              <a:buFont typeface="Arial" panose="020B0604020202020204" pitchFamily="34" charset="0"/>
              <a:buChar char="•"/>
            </a:pPr>
            <a:r>
              <a:rPr lang="fi-FI" dirty="0"/>
              <a:t>suurin osa kotimaastaan paenneista ihmisistä muuttaa naapurimaihin</a:t>
            </a:r>
            <a:endParaRPr lang="en-US"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678978"/>
            <a:ext cx="7631385" cy="620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13" y="495942"/>
            <a:ext cx="720080" cy="803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6379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19256" cy="1138138"/>
          </a:xfrm>
        </p:spPr>
        <p:txBody>
          <a:bodyPr>
            <a:normAutofit/>
          </a:bodyPr>
          <a:lstStyle/>
          <a:p>
            <a:r>
              <a:rPr lang="en-US" sz="4800" dirty="0" err="1" smtClean="0"/>
              <a:t>Sveitsin</a:t>
            </a:r>
            <a:r>
              <a:rPr lang="en-US" sz="4800" dirty="0" smtClean="0"/>
              <a:t> </a:t>
            </a:r>
            <a:r>
              <a:rPr lang="en-US" sz="4800" dirty="0" err="1" smtClean="0"/>
              <a:t>väestöntiheys</a:t>
            </a:r>
            <a:endParaRPr lang="en-US" sz="48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8457962"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7734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en-US" dirty="0" err="1" smtClean="0"/>
              <a:t>Maailman</a:t>
            </a:r>
            <a:r>
              <a:rPr lang="en-US" dirty="0" smtClean="0"/>
              <a:t> </a:t>
            </a:r>
            <a:r>
              <a:rPr lang="en-US" dirty="0" err="1" smtClean="0"/>
              <a:t>väestöntiheys</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5" y="1196752"/>
            <a:ext cx="6669117"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07388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Muuttoliikkeiden syitä</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484784"/>
            <a:ext cx="862965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17430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89" y="1741562"/>
            <a:ext cx="2836043" cy="3077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741562"/>
            <a:ext cx="2892763" cy="3077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556792"/>
            <a:ext cx="2821275" cy="326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23251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Euroopan unionin jäsenmaihin muuttavien ikärakenne</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57722"/>
            <a:ext cx="6746411" cy="4801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61497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err="1"/>
              <a:t>Maapallon</a:t>
            </a:r>
            <a:r>
              <a:rPr lang="en-US" dirty="0"/>
              <a:t> </a:t>
            </a:r>
            <a:r>
              <a:rPr lang="en-US" dirty="0" err="1"/>
              <a:t>suuralueiden</a:t>
            </a:r>
            <a:r>
              <a:rPr lang="en-US" dirty="0"/>
              <a:t> </a:t>
            </a:r>
            <a:r>
              <a:rPr lang="en-US" dirty="0" err="1"/>
              <a:t>väliset</a:t>
            </a:r>
            <a:r>
              <a:rPr lang="en-US" dirty="0"/>
              <a:t> </a:t>
            </a:r>
            <a:r>
              <a:rPr lang="en-US" dirty="0" err="1"/>
              <a:t>muuttovirrat</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72816"/>
            <a:ext cx="8483489" cy="4352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26039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919163"/>
            <a:ext cx="6477000" cy="501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7305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Geomedia</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3476625"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879" y="1700808"/>
            <a:ext cx="3552825"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3297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32656"/>
            <a:ext cx="4752528" cy="6268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53779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560721" y="1718131"/>
            <a:ext cx="8064896" cy="5139869"/>
          </a:xfrm>
          <a:prstGeom prst="rect">
            <a:avLst/>
          </a:prstGeom>
          <a:noFill/>
        </p:spPr>
        <p:txBody>
          <a:bodyPr wrap="square" rtlCol="0">
            <a:spAutoFit/>
          </a:bodyPr>
          <a:lstStyle/>
          <a:p>
            <a:pPr marL="342900" lvl="0" indent="-342900">
              <a:buFont typeface="Arial" panose="020B0604020202020204" pitchFamily="34" charset="0"/>
              <a:buChar char="•"/>
            </a:pPr>
            <a:r>
              <a:rPr lang="fi-FI" dirty="0"/>
              <a:t>yli puolet maailman väestöstä asuu kaupungeissa, kaupungistuminen kasvattaa kaupunkiväestön osuutta</a:t>
            </a:r>
            <a:endParaRPr lang="en-US" dirty="0"/>
          </a:p>
          <a:p>
            <a:pPr marL="342900" lvl="0" indent="-342900">
              <a:buFont typeface="Arial" panose="020B0604020202020204" pitchFamily="34" charset="0"/>
              <a:buChar char="•"/>
            </a:pPr>
            <a:r>
              <a:rPr lang="fi-FI" dirty="0"/>
              <a:t>suurin osa maailman miljoonakaupungeista kehitysmaissa, kaupunkien reunoilla slummialueita</a:t>
            </a:r>
            <a:endParaRPr lang="en-US" dirty="0"/>
          </a:p>
          <a:p>
            <a:pPr marL="342900" lvl="0" indent="-342900">
              <a:buFont typeface="Arial" panose="020B0604020202020204" pitchFamily="34" charset="0"/>
              <a:buChar char="•"/>
            </a:pPr>
            <a:r>
              <a:rPr lang="fi-FI" dirty="0"/>
              <a:t>kaupungit kasvavat yhteen -&gt; </a:t>
            </a:r>
            <a:r>
              <a:rPr lang="fi-FI" dirty="0" err="1"/>
              <a:t>konurbaatioita</a:t>
            </a:r>
            <a:r>
              <a:rPr lang="fi-FI" dirty="0"/>
              <a:t> ja </a:t>
            </a:r>
            <a:r>
              <a:rPr lang="fi-FI" dirty="0" err="1"/>
              <a:t>megalopoleja</a:t>
            </a:r>
            <a:endParaRPr lang="en-US" dirty="0"/>
          </a:p>
          <a:p>
            <a:pPr marL="342900" lvl="0" indent="-342900">
              <a:buFont typeface="Arial" panose="020B0604020202020204" pitchFamily="34" charset="0"/>
              <a:buChar char="•"/>
            </a:pPr>
            <a:r>
              <a:rPr lang="fi-FI" dirty="0"/>
              <a:t>maailmankaupunki (</a:t>
            </a:r>
            <a:r>
              <a:rPr lang="fi-FI" dirty="0" err="1"/>
              <a:t>global</a:t>
            </a:r>
            <a:r>
              <a:rPr lang="fi-FI" dirty="0"/>
              <a:t> city): miljoonakaupunki, joka vaikuttaa paljon laajemmin kuin vain oman valtionsa alueella</a:t>
            </a:r>
            <a:endParaRPr lang="en-US" dirty="0"/>
          </a:p>
          <a:p>
            <a:pPr marL="342900" lvl="0" indent="-342900">
              <a:buFont typeface="Arial" panose="020B0604020202020204" pitchFamily="34" charset="0"/>
              <a:buChar char="•"/>
            </a:pPr>
            <a:r>
              <a:rPr lang="fi-FI" dirty="0"/>
              <a:t>kaupunkeihin keskittynyt asutusta, teollisuutta ja palveluita</a:t>
            </a:r>
            <a:endParaRPr lang="en-US" dirty="0"/>
          </a:p>
          <a:p>
            <a:pPr marL="342900" lvl="0" indent="-342900">
              <a:buFont typeface="Arial" panose="020B0604020202020204" pitchFamily="34" charset="0"/>
              <a:buChar char="•"/>
            </a:pPr>
            <a:r>
              <a:rPr lang="fi-FI" dirty="0"/>
              <a:t>eri maakäyttömuodoilla omat vaatimuksensa -&gt; sijoittuvat eri kohtiin kaupunkirakenteessa</a:t>
            </a:r>
            <a:endParaRPr lang="en-US" dirty="0"/>
          </a:p>
          <a:p>
            <a:pPr marL="342900" lvl="0" indent="-342900">
              <a:buFont typeface="Arial" panose="020B0604020202020204" pitchFamily="34" charset="0"/>
              <a:buChar char="•"/>
            </a:pPr>
            <a:r>
              <a:rPr lang="fi-FI" dirty="0"/>
              <a:t>keskus: paikka, johon on keskittynyt palveluja</a:t>
            </a:r>
            <a:endParaRPr lang="en-US" dirty="0"/>
          </a:p>
          <a:p>
            <a:pPr marL="342900" lvl="0" indent="-342900">
              <a:buFont typeface="Arial" panose="020B0604020202020204" pitchFamily="34" charset="0"/>
              <a:buChar char="•"/>
            </a:pPr>
            <a:r>
              <a:rPr lang="fi-FI" dirty="0"/>
              <a:t>vaikutusalue: keskuksen ympärillä sijaitseva alue, vuorovaikutuksessa keskuksen kanssa</a:t>
            </a:r>
            <a:endParaRPr lang="en-US" dirty="0"/>
          </a:p>
          <a:p>
            <a:pPr marL="342900" lvl="0" indent="-342900">
              <a:buFont typeface="Arial" panose="020B0604020202020204" pitchFamily="34" charset="0"/>
              <a:buChar char="•"/>
            </a:pPr>
            <a:r>
              <a:rPr lang="fi-FI" dirty="0" err="1"/>
              <a:t>nodaalialue</a:t>
            </a:r>
            <a:r>
              <a:rPr lang="fi-FI" dirty="0"/>
              <a:t> = keskus + vaikutusalue</a:t>
            </a:r>
            <a:endParaRPr lang="en-US" dirty="0"/>
          </a:p>
          <a:p>
            <a:pPr marL="342900" lvl="0" indent="-342900">
              <a:buFont typeface="Arial" panose="020B0604020202020204" pitchFamily="34" charset="0"/>
              <a:buChar char="•"/>
            </a:pPr>
            <a:r>
              <a:rPr lang="fi-FI" dirty="0"/>
              <a:t>ydinalue: kaupungistunut, teollistunut ja tiheään asuttu</a:t>
            </a:r>
            <a:endParaRPr lang="en-US" dirty="0"/>
          </a:p>
          <a:p>
            <a:pPr marL="342900" lvl="0" indent="-342900">
              <a:buFont typeface="Arial" panose="020B0604020202020204" pitchFamily="34" charset="0"/>
              <a:buChar char="•"/>
            </a:pPr>
            <a:r>
              <a:rPr lang="fi-FI" dirty="0"/>
              <a:t>syrjäseutu eli periferia: harvaan asuttu, taloudellisesti heikommassa </a:t>
            </a:r>
            <a:r>
              <a:rPr lang="fi-FI" dirty="0" smtClean="0"/>
              <a:t>asemassa</a:t>
            </a:r>
            <a:endParaRPr lang="en-US" dirty="0"/>
          </a:p>
          <a:p>
            <a:r>
              <a:rPr lang="fi-FI" sz="2000" dirty="0"/>
              <a:t> </a:t>
            </a:r>
            <a:endParaRPr lang="en-US" sz="2000" dirty="0"/>
          </a:p>
          <a:p>
            <a:r>
              <a:rPr lang="fi-FI" sz="2000" dirty="0"/>
              <a:t> </a:t>
            </a:r>
            <a:endParaRPr lang="en-US" sz="2000"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617889"/>
            <a:ext cx="491490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527402"/>
            <a:ext cx="8191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82519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err="1"/>
              <a:t>Kaupunki</a:t>
            </a:r>
            <a:r>
              <a:rPr lang="en-US" dirty="0"/>
              <a:t>- ja </a:t>
            </a:r>
            <a:r>
              <a:rPr lang="en-US" dirty="0" err="1"/>
              <a:t>maaseutuväestön</a:t>
            </a:r>
            <a:r>
              <a:rPr lang="en-US" dirty="0"/>
              <a:t> </a:t>
            </a:r>
            <a:r>
              <a:rPr lang="en-US" dirty="0" err="1"/>
              <a:t>osuus</a:t>
            </a:r>
            <a:r>
              <a:rPr lang="en-US" dirty="0"/>
              <a:t/>
            </a:r>
            <a:br>
              <a:rPr lang="en-US" dirty="0"/>
            </a:br>
            <a:r>
              <a:rPr lang="en-US" dirty="0" err="1"/>
              <a:t>maailmassa</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16832"/>
            <a:ext cx="5370363" cy="408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4361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Maailman kaupungistumisaste ja yli 10 miljoonan asukkaan kaupungit</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60848"/>
            <a:ext cx="8629751" cy="4416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0368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err="1"/>
              <a:t>Kaupunkien</a:t>
            </a:r>
            <a:r>
              <a:rPr lang="en-US" dirty="0"/>
              <a:t> </a:t>
            </a:r>
            <a:r>
              <a:rPr lang="en-US" dirty="0" err="1"/>
              <a:t>kasvun</a:t>
            </a:r>
            <a:r>
              <a:rPr lang="en-US" dirty="0"/>
              <a:t> </a:t>
            </a:r>
            <a:r>
              <a:rPr lang="en-US" dirty="0" err="1"/>
              <a:t>syitä</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8743468" cy="444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6939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err="1"/>
              <a:t>Erilaisia</a:t>
            </a:r>
            <a:r>
              <a:rPr lang="en-US" dirty="0"/>
              <a:t> </a:t>
            </a:r>
            <a:r>
              <a:rPr lang="en-US" dirty="0" err="1"/>
              <a:t>konurbaatioita</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01048"/>
            <a:ext cx="3600400" cy="2568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2314178"/>
            <a:ext cx="5261924" cy="2603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5085184"/>
            <a:ext cx="2016224" cy="745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1883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51520" y="274638"/>
            <a:ext cx="1872208" cy="1930226"/>
          </a:xfrm>
        </p:spPr>
        <p:txBody>
          <a:bodyPr>
            <a:normAutofit/>
          </a:bodyPr>
          <a:lstStyle/>
          <a:p>
            <a:pPr algn="l"/>
            <a:r>
              <a:rPr lang="en-US" sz="2800" dirty="0" smtClean="0"/>
              <a:t>Maailman-kaupunkien </a:t>
            </a:r>
            <a:r>
              <a:rPr lang="en-US" sz="2800" dirty="0"/>
              <a:t>vahvuuksia</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32656"/>
            <a:ext cx="6619875" cy="638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7788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a:t>Kaupunkirakennemallit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60848"/>
            <a:ext cx="2790539" cy="2488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946" y="2060848"/>
            <a:ext cx="2088232" cy="279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2060848"/>
            <a:ext cx="3209742"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4415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38"/>
            <a:ext cx="9144000" cy="6586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8969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err="1"/>
              <a:t>Nodaalialueiden</a:t>
            </a:r>
            <a:r>
              <a:rPr lang="en-US" dirty="0"/>
              <a:t> </a:t>
            </a:r>
            <a:r>
              <a:rPr lang="en-US" dirty="0" err="1"/>
              <a:t>hierarkia</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3724275"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iruutu 2"/>
          <p:cNvSpPr txBox="1"/>
          <p:nvPr/>
        </p:nvSpPr>
        <p:spPr>
          <a:xfrm>
            <a:off x="4788024" y="1700808"/>
            <a:ext cx="3672408" cy="3970318"/>
          </a:xfrm>
          <a:prstGeom prst="rect">
            <a:avLst/>
          </a:prstGeom>
          <a:noFill/>
        </p:spPr>
        <p:txBody>
          <a:bodyPr wrap="square" rtlCol="0">
            <a:spAutoFit/>
          </a:bodyPr>
          <a:lstStyle/>
          <a:p>
            <a:r>
              <a:rPr lang="en-US" sz="2800" dirty="0" err="1"/>
              <a:t>Nodaalialueet</a:t>
            </a:r>
            <a:r>
              <a:rPr lang="en-US" sz="2800" dirty="0"/>
              <a:t> </a:t>
            </a:r>
            <a:r>
              <a:rPr lang="en-US" sz="2800" dirty="0" err="1" smtClean="0"/>
              <a:t>muodostavat</a:t>
            </a:r>
            <a:r>
              <a:rPr lang="en-US" sz="2800" dirty="0" smtClean="0"/>
              <a:t> </a:t>
            </a:r>
            <a:r>
              <a:rPr lang="en-US" sz="2800" dirty="0" err="1" smtClean="0"/>
              <a:t>keskenaan</a:t>
            </a:r>
            <a:r>
              <a:rPr lang="en-US" sz="2800" dirty="0" smtClean="0"/>
              <a:t> </a:t>
            </a:r>
            <a:r>
              <a:rPr lang="en-US" sz="2800" dirty="0" err="1"/>
              <a:t>hierarkian</a:t>
            </a:r>
            <a:r>
              <a:rPr lang="en-US" sz="2800" dirty="0"/>
              <a:t>. </a:t>
            </a:r>
            <a:r>
              <a:rPr lang="en-US" sz="2800" dirty="0" smtClean="0"/>
              <a:t>Se </a:t>
            </a:r>
            <a:r>
              <a:rPr lang="en-US" sz="2800" dirty="0" err="1" smtClean="0"/>
              <a:t>tarkoittaa</a:t>
            </a:r>
            <a:r>
              <a:rPr lang="en-US" sz="2800" dirty="0" smtClean="0"/>
              <a:t> </a:t>
            </a:r>
            <a:r>
              <a:rPr lang="en-US" sz="2800" dirty="0" err="1"/>
              <a:t>sita</a:t>
            </a:r>
            <a:r>
              <a:rPr lang="en-US" sz="2800" dirty="0"/>
              <a:t>, </a:t>
            </a:r>
            <a:r>
              <a:rPr lang="en-US" sz="2800" dirty="0" err="1"/>
              <a:t>etta</a:t>
            </a:r>
            <a:r>
              <a:rPr lang="en-US" sz="2800" dirty="0"/>
              <a:t> </a:t>
            </a:r>
            <a:r>
              <a:rPr lang="en-US" sz="2800" dirty="0" err="1" smtClean="0"/>
              <a:t>suuren</a:t>
            </a:r>
            <a:r>
              <a:rPr lang="en-US" sz="2800" dirty="0" smtClean="0"/>
              <a:t> </a:t>
            </a:r>
            <a:r>
              <a:rPr lang="en-US" sz="2800" dirty="0" err="1" smtClean="0"/>
              <a:t>nodaalialueen</a:t>
            </a:r>
            <a:r>
              <a:rPr lang="en-US" sz="2800" dirty="0" smtClean="0"/>
              <a:t> </a:t>
            </a:r>
            <a:r>
              <a:rPr lang="en-US" sz="2800" dirty="0" err="1"/>
              <a:t>sisalla</a:t>
            </a:r>
            <a:r>
              <a:rPr lang="en-US" sz="2800" dirty="0"/>
              <a:t> </a:t>
            </a:r>
            <a:r>
              <a:rPr lang="en-US" sz="2800" dirty="0" smtClean="0"/>
              <a:t>on </a:t>
            </a:r>
            <a:r>
              <a:rPr lang="en-US" sz="2800" dirty="0" err="1" smtClean="0"/>
              <a:t>palvelutarjonnaltaan</a:t>
            </a:r>
            <a:r>
              <a:rPr lang="en-US" sz="2800" dirty="0" smtClean="0"/>
              <a:t> </a:t>
            </a:r>
            <a:r>
              <a:rPr lang="en-US" sz="2800" dirty="0" err="1" smtClean="0"/>
              <a:t>alemman</a:t>
            </a:r>
            <a:r>
              <a:rPr lang="en-US" sz="2800" dirty="0" smtClean="0"/>
              <a:t> </a:t>
            </a:r>
            <a:r>
              <a:rPr lang="en-US" sz="2800" dirty="0" err="1" smtClean="0"/>
              <a:t>tason</a:t>
            </a:r>
            <a:r>
              <a:rPr lang="en-US" sz="2800" dirty="0" smtClean="0"/>
              <a:t> </a:t>
            </a:r>
            <a:r>
              <a:rPr lang="en-US" sz="2800" dirty="0" err="1"/>
              <a:t>keskuksia</a:t>
            </a:r>
            <a:r>
              <a:rPr lang="en-US" sz="2800" dirty="0"/>
              <a:t> ja </a:t>
            </a:r>
            <a:r>
              <a:rPr lang="en-US" sz="2800" dirty="0" err="1" smtClean="0"/>
              <a:t>niiden</a:t>
            </a:r>
            <a:r>
              <a:rPr lang="en-US" sz="2800" dirty="0" smtClean="0"/>
              <a:t> </a:t>
            </a:r>
            <a:r>
              <a:rPr lang="en-US" sz="2800" dirty="0" err="1" smtClean="0"/>
              <a:t>vaikutusalueita</a:t>
            </a:r>
            <a:r>
              <a:rPr lang="en-US" sz="2800" dirty="0"/>
              <a:t>.</a:t>
            </a:r>
          </a:p>
        </p:txBody>
      </p:sp>
    </p:spTree>
    <p:extLst>
      <p:ext uri="{BB962C8B-B14F-4D97-AF65-F5344CB8AC3E}">
        <p14:creationId xmlns:p14="http://schemas.microsoft.com/office/powerpoint/2010/main" val="2890722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560721" y="1916832"/>
            <a:ext cx="8064896" cy="4401205"/>
          </a:xfrm>
          <a:prstGeom prst="rect">
            <a:avLst/>
          </a:prstGeom>
          <a:noFill/>
        </p:spPr>
        <p:txBody>
          <a:bodyPr wrap="square" rtlCol="0">
            <a:spAutoFit/>
          </a:bodyPr>
          <a:lstStyle/>
          <a:p>
            <a:pPr marL="342900" lvl="0" indent="-342900">
              <a:buFont typeface="Arial" panose="020B0604020202020204" pitchFamily="34" charset="0"/>
              <a:buChar char="•"/>
            </a:pPr>
            <a:r>
              <a:rPr lang="fi-FI" sz="2000" dirty="0"/>
              <a:t>Kulttuuri = tietyn ihmisryhmän arvot, uskomukset, tavat, perinteet ja käyttäytyminen</a:t>
            </a:r>
            <a:endParaRPr lang="en-US" sz="2000" dirty="0"/>
          </a:p>
          <a:p>
            <a:pPr marL="342900" lvl="0" indent="-342900">
              <a:buFont typeface="Arial" panose="020B0604020202020204" pitchFamily="34" charset="0"/>
              <a:buChar char="•"/>
            </a:pPr>
            <a:r>
              <a:rPr lang="fi-FI" sz="2000" dirty="0"/>
              <a:t>Maailmassa on seitsemän kulttuuripiiriä.</a:t>
            </a:r>
            <a:endParaRPr lang="en-US" sz="2000" dirty="0"/>
          </a:p>
          <a:p>
            <a:pPr marL="342900" lvl="0" indent="-342900">
              <a:buFont typeface="Arial" panose="020B0604020202020204" pitchFamily="34" charset="0"/>
              <a:buChar char="•"/>
            </a:pPr>
            <a:r>
              <a:rPr lang="fi-FI" sz="2000" dirty="0"/>
              <a:t>Globalisaatio = kansainvälinen verkottuminen ja vuorovaikutus eri alueiden ja niillä asuvien ihmisten kesken</a:t>
            </a:r>
            <a:endParaRPr lang="en-US" sz="2000" dirty="0"/>
          </a:p>
          <a:p>
            <a:pPr marL="342900" lvl="0" indent="-342900">
              <a:buFont typeface="Arial" panose="020B0604020202020204" pitchFamily="34" charset="0"/>
              <a:buChar char="•"/>
            </a:pPr>
            <a:r>
              <a:rPr lang="fi-FI" sz="2000" dirty="0"/>
              <a:t>Globalisaation näkökulmat: taloudessa, politiikassa, kulttuurissa, liikenteessä ja informaatiossa sekä ympäristössä</a:t>
            </a:r>
            <a:endParaRPr lang="en-US" sz="2000" dirty="0"/>
          </a:p>
          <a:p>
            <a:pPr marL="342900" lvl="0" indent="-342900">
              <a:buFont typeface="Arial" panose="020B0604020202020204" pitchFamily="34" charset="0"/>
              <a:buChar char="•"/>
            </a:pPr>
            <a:r>
              <a:rPr lang="fi-FI" sz="2000" dirty="0"/>
              <a:t>Kulttuuri-identiteetti ja alueellinen identiteetti määrittävät sitä, mihin ihminen tuntee kuuluvansa. </a:t>
            </a:r>
            <a:endParaRPr lang="en-US" sz="2000" dirty="0"/>
          </a:p>
          <a:p>
            <a:pPr marL="342900" lvl="0" indent="-342900">
              <a:buFont typeface="Arial" panose="020B0604020202020204" pitchFamily="34" charset="0"/>
              <a:buChar char="•"/>
            </a:pPr>
            <a:r>
              <a:rPr lang="fi-FI" sz="2000" dirty="0"/>
              <a:t>Miellekartoilla tutkitaan, millaisia tietoja, asenteita tai uskomuksia ihmisillä on alueista. </a:t>
            </a:r>
            <a:endParaRPr lang="en-US" sz="2000" dirty="0"/>
          </a:p>
          <a:p>
            <a:pPr marL="342900" lvl="0" indent="-342900">
              <a:buFont typeface="Arial" panose="020B0604020202020204" pitchFamily="34" charset="0"/>
              <a:buChar char="•"/>
            </a:pPr>
            <a:r>
              <a:rPr lang="fi-FI" sz="2000" dirty="0"/>
              <a:t>Innovaatio = uusi idea, tieto tai keksintö</a:t>
            </a:r>
            <a:endParaRPr lang="en-US" sz="2000" dirty="0"/>
          </a:p>
          <a:p>
            <a:pPr marL="342900" lvl="0" indent="-342900">
              <a:buFont typeface="Arial" panose="020B0604020202020204" pitchFamily="34" charset="0"/>
              <a:buChar char="•"/>
            </a:pPr>
            <a:r>
              <a:rPr lang="fi-FI" sz="2000" dirty="0"/>
              <a:t>Innovaatioiden leviämisen (diffuusion) muodot: tartunta-, muutto- ja hierarkkinen leviäminen</a:t>
            </a:r>
            <a:endParaRPr lang="en-US" sz="2000"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416" y="476672"/>
            <a:ext cx="7488832" cy="93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97262"/>
            <a:ext cx="1006942" cy="1098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97781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err="1"/>
              <a:t>Keskuksen</a:t>
            </a:r>
            <a:r>
              <a:rPr lang="en-US" dirty="0"/>
              <a:t> </a:t>
            </a:r>
            <a:r>
              <a:rPr lang="en-US" dirty="0" err="1"/>
              <a:t>vaikutusalue</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84784"/>
            <a:ext cx="4813151" cy="4294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010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4330824" cy="1714202"/>
          </a:xfrm>
        </p:spPr>
        <p:txBody>
          <a:bodyPr/>
          <a:lstStyle/>
          <a:p>
            <a:r>
              <a:rPr lang="fi-FI" dirty="0" smtClean="0"/>
              <a:t>Ydinalueet ja periferiat</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397" y="2436414"/>
            <a:ext cx="52006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047" y="692696"/>
            <a:ext cx="3078857" cy="5401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9944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03169"/>
            <a:ext cx="5711527" cy="4192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648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871538"/>
            <a:ext cx="5314950" cy="511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544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909638"/>
            <a:ext cx="5276850"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67019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899592" y="1390209"/>
            <a:ext cx="7848872" cy="5324535"/>
          </a:xfrm>
          <a:prstGeom prst="rect">
            <a:avLst/>
          </a:prstGeom>
          <a:noFill/>
        </p:spPr>
        <p:txBody>
          <a:bodyPr wrap="square" rtlCol="0">
            <a:spAutoFit/>
          </a:bodyPr>
          <a:lstStyle/>
          <a:p>
            <a:pPr marL="342900" lvl="0" indent="-342900">
              <a:buFont typeface="Arial" panose="020B0604020202020204" pitchFamily="34" charset="0"/>
              <a:buChar char="•"/>
            </a:pPr>
            <a:r>
              <a:rPr lang="fi-FI" sz="2000" dirty="0"/>
              <a:t>Maatalous</a:t>
            </a:r>
            <a:r>
              <a:rPr lang="fi-FI" sz="2000" dirty="0" smtClean="0"/>
              <a:t>= maanviljely </a:t>
            </a:r>
            <a:r>
              <a:rPr lang="fi-FI" sz="2000" dirty="0"/>
              <a:t>ja karjanhoito</a:t>
            </a:r>
            <a:endParaRPr lang="en-US" sz="2000" dirty="0"/>
          </a:p>
          <a:p>
            <a:pPr marL="342900" lvl="0" indent="-342900">
              <a:buFont typeface="Arial" panose="020B0604020202020204" pitchFamily="34" charset="0"/>
              <a:buChar char="•"/>
            </a:pPr>
            <a:r>
              <a:rPr lang="fi-FI" sz="2000" dirty="0" smtClean="0"/>
              <a:t>Intensiivisessä </a:t>
            </a:r>
            <a:r>
              <a:rPr lang="fi-FI" sz="2000" dirty="0"/>
              <a:t>maataloudessa on suuri tuotto ja ekstensiivisessä pieni tuotto pinta-alaa kohden. </a:t>
            </a:r>
            <a:endParaRPr lang="en-US" sz="2000" dirty="0"/>
          </a:p>
          <a:p>
            <a:pPr marL="342900" lvl="0" indent="-342900">
              <a:buFont typeface="Arial" panose="020B0604020202020204" pitchFamily="34" charset="0"/>
              <a:buChar char="•"/>
            </a:pPr>
            <a:r>
              <a:rPr lang="fi-FI" sz="2000" dirty="0" smtClean="0"/>
              <a:t>Maapallon </a:t>
            </a:r>
            <a:r>
              <a:rPr lang="fi-FI" sz="2000" dirty="0"/>
              <a:t>merkittävimpiä kalastusalueita:</a:t>
            </a:r>
            <a:endParaRPr lang="en-US" sz="2000" dirty="0"/>
          </a:p>
          <a:p>
            <a:pPr marL="800100" lvl="1" indent="-342900">
              <a:buFont typeface="Courier New" panose="02070309020205020404" pitchFamily="49" charset="0"/>
              <a:buChar char="o"/>
            </a:pPr>
            <a:r>
              <a:rPr lang="fi-FI" sz="2000" dirty="0" smtClean="0"/>
              <a:t>rannikkomeret</a:t>
            </a:r>
            <a:endParaRPr lang="en-US" sz="2000" dirty="0"/>
          </a:p>
          <a:p>
            <a:pPr marL="800100" lvl="1" indent="-342900">
              <a:buFont typeface="Courier New" panose="02070309020205020404" pitchFamily="49" charset="0"/>
              <a:buChar char="o"/>
            </a:pPr>
            <a:r>
              <a:rPr lang="fi-FI" sz="2000" dirty="0" smtClean="0"/>
              <a:t>matalikot</a:t>
            </a:r>
            <a:endParaRPr lang="en-US" sz="2000" dirty="0"/>
          </a:p>
          <a:p>
            <a:pPr marL="800100" lvl="1" indent="-342900">
              <a:buFont typeface="Courier New" panose="02070309020205020404" pitchFamily="49" charset="0"/>
              <a:buChar char="o"/>
            </a:pPr>
            <a:r>
              <a:rPr lang="fi-FI" sz="2000" dirty="0" smtClean="0"/>
              <a:t>kumpuamisalueet</a:t>
            </a:r>
            <a:endParaRPr lang="en-US" sz="2000" dirty="0"/>
          </a:p>
          <a:p>
            <a:pPr marL="342900" lvl="0" indent="-342900">
              <a:buFont typeface="Arial" panose="020B0604020202020204" pitchFamily="34" charset="0"/>
              <a:buChar char="•"/>
            </a:pPr>
            <a:r>
              <a:rPr lang="fi-FI" sz="2000" dirty="0" smtClean="0"/>
              <a:t>Metsiä </a:t>
            </a:r>
            <a:r>
              <a:rPr lang="fi-FI" sz="2000" dirty="0"/>
              <a:t>käytetään:</a:t>
            </a:r>
            <a:endParaRPr lang="en-US" sz="2000" dirty="0"/>
          </a:p>
          <a:p>
            <a:pPr marL="800100" lvl="1" indent="-342900">
              <a:buFont typeface="Courier New" panose="02070309020205020404" pitchFamily="49" charset="0"/>
              <a:buChar char="o"/>
            </a:pPr>
            <a:r>
              <a:rPr lang="fi-FI" sz="2000" dirty="0" smtClean="0"/>
              <a:t>polttopuuna </a:t>
            </a:r>
            <a:endParaRPr lang="en-US" sz="2000" dirty="0"/>
          </a:p>
          <a:p>
            <a:pPr marL="800100" lvl="1" indent="-342900">
              <a:buFont typeface="Courier New" panose="02070309020205020404" pitchFamily="49" charset="0"/>
              <a:buChar char="o"/>
            </a:pPr>
            <a:r>
              <a:rPr lang="fi-FI" sz="2000" dirty="0" smtClean="0"/>
              <a:t>teollisuuden </a:t>
            </a:r>
            <a:r>
              <a:rPr lang="fi-FI" sz="2000" dirty="0"/>
              <a:t>raaka-aineena </a:t>
            </a:r>
            <a:endParaRPr lang="en-US" sz="2000" dirty="0"/>
          </a:p>
          <a:p>
            <a:pPr marL="800100" lvl="1" indent="-342900">
              <a:buFont typeface="Courier New" panose="02070309020205020404" pitchFamily="49" charset="0"/>
              <a:buChar char="o"/>
            </a:pPr>
            <a:r>
              <a:rPr lang="fi-FI" sz="2000" dirty="0" smtClean="0"/>
              <a:t>ravinnonlähteenä</a:t>
            </a:r>
            <a:endParaRPr lang="en-US" sz="2000" dirty="0"/>
          </a:p>
          <a:p>
            <a:pPr marL="800100" lvl="1" indent="-342900">
              <a:buFont typeface="Courier New" panose="02070309020205020404" pitchFamily="49" charset="0"/>
              <a:buChar char="o"/>
            </a:pPr>
            <a:r>
              <a:rPr lang="fi-FI" sz="2000" dirty="0" smtClean="0"/>
              <a:t>viljelysmaana </a:t>
            </a:r>
            <a:endParaRPr lang="en-US" sz="2000" dirty="0"/>
          </a:p>
          <a:p>
            <a:pPr marL="800100" lvl="1" indent="-342900">
              <a:buFont typeface="Courier New" panose="02070309020205020404" pitchFamily="49" charset="0"/>
              <a:buChar char="o"/>
            </a:pPr>
            <a:r>
              <a:rPr lang="fi-FI" sz="2000" dirty="0" smtClean="0"/>
              <a:t>virkistysalueina </a:t>
            </a:r>
            <a:endParaRPr lang="en-US" sz="2000" dirty="0"/>
          </a:p>
          <a:p>
            <a:pPr marL="342900" lvl="0" indent="-342900">
              <a:buFont typeface="Arial" panose="020B0604020202020204" pitchFamily="34" charset="0"/>
              <a:buChar char="•"/>
            </a:pPr>
            <a:r>
              <a:rPr lang="fi-FI" sz="2000" dirty="0" smtClean="0"/>
              <a:t>Taloudellisesti merkittävimmät metsävyöhykkeet:</a:t>
            </a:r>
            <a:endParaRPr lang="en-US" sz="2000" dirty="0" smtClean="0"/>
          </a:p>
          <a:p>
            <a:pPr marL="800100" lvl="1" indent="-342900">
              <a:buFont typeface="Courier New" panose="02070309020205020404" pitchFamily="49" charset="0"/>
              <a:buChar char="o"/>
            </a:pPr>
            <a:r>
              <a:rPr lang="fi-FI" sz="2000" dirty="0" smtClean="0"/>
              <a:t>lauhkean vyöhykkeen havumetsät </a:t>
            </a:r>
            <a:endParaRPr lang="en-US" sz="2000" dirty="0" smtClean="0"/>
          </a:p>
          <a:p>
            <a:pPr marL="800100" lvl="1" indent="-342900">
              <a:buFont typeface="Courier New" panose="02070309020205020404" pitchFamily="49" charset="0"/>
              <a:buChar char="o"/>
            </a:pPr>
            <a:r>
              <a:rPr lang="fi-FI" sz="2000" dirty="0" smtClean="0"/>
              <a:t>trooppiset sademetsät </a:t>
            </a:r>
            <a:endParaRPr lang="en-US" sz="2000" dirty="0" smtClean="0"/>
          </a:p>
          <a:p>
            <a:r>
              <a:rPr lang="fi-FI" sz="2000" dirty="0" smtClean="0"/>
              <a:t> </a:t>
            </a:r>
            <a:endParaRPr lang="en-US" sz="2000" dirty="0" smtClean="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685359"/>
            <a:ext cx="60007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609159"/>
            <a:ext cx="69532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11000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863080" y="1095728"/>
            <a:ext cx="7381328" cy="5632311"/>
          </a:xfrm>
          <a:prstGeom prst="rect">
            <a:avLst/>
          </a:prstGeom>
          <a:noFill/>
        </p:spPr>
        <p:txBody>
          <a:bodyPr wrap="square" rtlCol="0">
            <a:spAutoFit/>
          </a:bodyPr>
          <a:lstStyle/>
          <a:p>
            <a:pPr marL="342900" lvl="0" indent="-342900">
              <a:buFont typeface="Arial" panose="020B0604020202020204" pitchFamily="34" charset="0"/>
              <a:buChar char="•"/>
            </a:pPr>
            <a:r>
              <a:rPr lang="fi-FI" sz="2000" dirty="0"/>
              <a:t>Kaivannaisten riittävyyteen vaikuttavat:</a:t>
            </a:r>
            <a:endParaRPr lang="en-US" sz="2000" dirty="0"/>
          </a:p>
          <a:p>
            <a:pPr marL="800100" lvl="1" indent="-342900">
              <a:buFont typeface="Courier New" panose="02070309020205020404" pitchFamily="49" charset="0"/>
              <a:buChar char="o"/>
            </a:pPr>
            <a:r>
              <a:rPr lang="fi-FI" sz="2000" dirty="0" smtClean="0"/>
              <a:t>uusien </a:t>
            </a:r>
            <a:r>
              <a:rPr lang="fi-FI" sz="2000" dirty="0"/>
              <a:t>esiintymien löytyminen</a:t>
            </a:r>
            <a:endParaRPr lang="en-US" sz="2000" dirty="0"/>
          </a:p>
          <a:p>
            <a:pPr marL="800100" lvl="1" indent="-342900">
              <a:buFont typeface="Courier New" panose="02070309020205020404" pitchFamily="49" charset="0"/>
              <a:buChar char="o"/>
            </a:pPr>
            <a:r>
              <a:rPr lang="fi-FI" sz="2000" dirty="0" smtClean="0"/>
              <a:t>kierrätys</a:t>
            </a:r>
            <a:endParaRPr lang="en-US" sz="2000" dirty="0"/>
          </a:p>
          <a:p>
            <a:pPr marL="342900" indent="-342900">
              <a:buFont typeface="Arial" panose="020B0604020202020204" pitchFamily="34" charset="0"/>
              <a:buChar char="•"/>
            </a:pPr>
            <a:r>
              <a:rPr lang="fi-FI" sz="2000" dirty="0" smtClean="0"/>
              <a:t>Uusiutumattomat </a:t>
            </a:r>
            <a:r>
              <a:rPr lang="fi-FI" sz="2000" dirty="0"/>
              <a:t>energialähteet:</a:t>
            </a:r>
            <a:endParaRPr lang="en-US" sz="2000" dirty="0"/>
          </a:p>
          <a:p>
            <a:pPr marL="800100" lvl="1" indent="-342900">
              <a:buFont typeface="Courier New" panose="02070309020205020404" pitchFamily="49" charset="0"/>
              <a:buChar char="o"/>
            </a:pPr>
            <a:r>
              <a:rPr lang="fi-FI" sz="2000" dirty="0" smtClean="0"/>
              <a:t>fossiiliset </a:t>
            </a:r>
            <a:r>
              <a:rPr lang="fi-FI" sz="2000" dirty="0"/>
              <a:t>polttoaineet</a:t>
            </a:r>
            <a:endParaRPr lang="en-US" sz="2000" dirty="0"/>
          </a:p>
          <a:p>
            <a:pPr marL="800100" lvl="1" indent="-342900">
              <a:buFont typeface="Courier New" panose="02070309020205020404" pitchFamily="49" charset="0"/>
              <a:buChar char="o"/>
            </a:pPr>
            <a:r>
              <a:rPr lang="fi-FI" sz="2000" dirty="0" smtClean="0"/>
              <a:t>turve </a:t>
            </a:r>
            <a:endParaRPr lang="en-US" sz="2000" dirty="0"/>
          </a:p>
          <a:p>
            <a:pPr marL="800100" lvl="1" indent="-342900">
              <a:buFont typeface="Courier New" panose="02070309020205020404" pitchFamily="49" charset="0"/>
              <a:buChar char="o"/>
            </a:pPr>
            <a:r>
              <a:rPr lang="fi-FI" sz="2000" dirty="0" smtClean="0"/>
              <a:t>uraani</a:t>
            </a:r>
            <a:endParaRPr lang="en-US" sz="2000" dirty="0"/>
          </a:p>
          <a:p>
            <a:pPr marL="342900" indent="-342900">
              <a:buFont typeface="Arial" panose="020B0604020202020204" pitchFamily="34" charset="0"/>
              <a:buChar char="•"/>
            </a:pPr>
            <a:r>
              <a:rPr lang="fi-FI" sz="2000" dirty="0" smtClean="0"/>
              <a:t>Uusiutuvat </a:t>
            </a:r>
            <a:r>
              <a:rPr lang="fi-FI" sz="2000" dirty="0"/>
              <a:t>energiamuodot:</a:t>
            </a:r>
            <a:endParaRPr lang="en-US" sz="2000" dirty="0"/>
          </a:p>
          <a:p>
            <a:pPr marL="800100" lvl="1" indent="-342900">
              <a:buFont typeface="Courier New" panose="02070309020205020404" pitchFamily="49" charset="0"/>
              <a:buChar char="o"/>
            </a:pPr>
            <a:r>
              <a:rPr lang="fi-FI" sz="2000" dirty="0" smtClean="0"/>
              <a:t>vesienergia</a:t>
            </a:r>
            <a:endParaRPr lang="en-US" sz="2000" dirty="0"/>
          </a:p>
          <a:p>
            <a:pPr marL="800100" lvl="1" indent="-342900">
              <a:buFont typeface="Courier New" panose="02070309020205020404" pitchFamily="49" charset="0"/>
              <a:buChar char="o"/>
            </a:pPr>
            <a:r>
              <a:rPr lang="fi-FI" sz="2000" dirty="0" smtClean="0"/>
              <a:t>tuulienergia</a:t>
            </a:r>
            <a:endParaRPr lang="en-US" sz="2000" dirty="0"/>
          </a:p>
          <a:p>
            <a:pPr marL="800100" lvl="1" indent="-342900">
              <a:buFont typeface="Courier New" panose="02070309020205020404" pitchFamily="49" charset="0"/>
              <a:buChar char="o"/>
            </a:pPr>
            <a:r>
              <a:rPr lang="fi-FI" sz="2000" dirty="0" smtClean="0"/>
              <a:t>aurinkoenergia</a:t>
            </a:r>
            <a:endParaRPr lang="en-US" sz="2000" dirty="0"/>
          </a:p>
          <a:p>
            <a:pPr marL="800100" lvl="1" indent="-342900">
              <a:buFont typeface="Courier New" panose="02070309020205020404" pitchFamily="49" charset="0"/>
              <a:buChar char="o"/>
            </a:pPr>
            <a:r>
              <a:rPr lang="fi-FI" sz="2000" dirty="0" smtClean="0"/>
              <a:t>aaltoenergia</a:t>
            </a:r>
            <a:endParaRPr lang="en-US" sz="2000" dirty="0"/>
          </a:p>
          <a:p>
            <a:pPr marL="800100" lvl="1" indent="-342900">
              <a:buFont typeface="Courier New" panose="02070309020205020404" pitchFamily="49" charset="0"/>
              <a:buChar char="o"/>
            </a:pPr>
            <a:r>
              <a:rPr lang="fi-FI" sz="2000" dirty="0" smtClean="0"/>
              <a:t>bioenergia</a:t>
            </a:r>
            <a:endParaRPr lang="en-US" sz="2000" dirty="0"/>
          </a:p>
          <a:p>
            <a:pPr marL="800100" lvl="1" indent="-342900">
              <a:buFont typeface="Courier New" panose="02070309020205020404" pitchFamily="49" charset="0"/>
              <a:buChar char="o"/>
            </a:pPr>
            <a:r>
              <a:rPr lang="fi-FI" sz="2000" dirty="0" smtClean="0"/>
              <a:t>geoterminen </a:t>
            </a:r>
            <a:r>
              <a:rPr lang="fi-FI" sz="2000" dirty="0"/>
              <a:t>energia</a:t>
            </a:r>
            <a:endParaRPr lang="en-US" sz="2000" dirty="0"/>
          </a:p>
          <a:p>
            <a:pPr marL="800100" lvl="1" indent="-342900">
              <a:buFont typeface="Courier New" panose="02070309020205020404" pitchFamily="49" charset="0"/>
              <a:buChar char="o"/>
            </a:pPr>
            <a:r>
              <a:rPr lang="fi-FI" sz="2000" dirty="0" smtClean="0"/>
              <a:t>vuorovesienergia</a:t>
            </a:r>
            <a:endParaRPr lang="en-US" sz="2000" dirty="0"/>
          </a:p>
          <a:p>
            <a:pPr marL="342900" indent="-342900">
              <a:buFont typeface="Arial" panose="020B0604020202020204" pitchFamily="34" charset="0"/>
              <a:buChar char="•"/>
            </a:pPr>
            <a:r>
              <a:rPr lang="fi-FI" sz="2000" dirty="0" smtClean="0"/>
              <a:t>Kestävä </a:t>
            </a:r>
            <a:r>
              <a:rPr lang="fi-FI" sz="2000" dirty="0"/>
              <a:t>energiatalous</a:t>
            </a:r>
            <a:r>
              <a:rPr lang="fi-FI" sz="2000" dirty="0" smtClean="0"/>
              <a:t>= </a:t>
            </a:r>
            <a:endParaRPr lang="en-US" sz="2000" dirty="0"/>
          </a:p>
          <a:p>
            <a:pPr marL="342900" indent="-342900">
              <a:buFont typeface="Arial" panose="020B0604020202020204" pitchFamily="34" charset="0"/>
              <a:buChar char="•"/>
            </a:pPr>
            <a:r>
              <a:rPr lang="fi-FI" sz="2000" dirty="0"/>
              <a:t>Energian säästämistä sekä uusiutuvien energiamuotojen käytön ja energiatehokkuuden lisäämistä. </a:t>
            </a:r>
            <a:endParaRPr lang="en-US" sz="2000"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692" y="390878"/>
            <a:ext cx="60007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14678"/>
            <a:ext cx="69532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10327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08720"/>
            <a:ext cx="6503441" cy="4982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92341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en-US" dirty="0" err="1"/>
              <a:t>Maapallon</a:t>
            </a:r>
            <a:r>
              <a:rPr lang="en-US" dirty="0"/>
              <a:t> </a:t>
            </a:r>
            <a:r>
              <a:rPr lang="en-US" dirty="0" err="1"/>
              <a:t>maankäyttö</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196752"/>
            <a:ext cx="5260826" cy="5124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8228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Maataloustyypit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2776"/>
            <a:ext cx="8892480" cy="473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6063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850106"/>
          </a:xfrm>
        </p:spPr>
        <p:txBody>
          <a:bodyPr>
            <a:normAutofit/>
          </a:bodyPr>
          <a:lstStyle/>
          <a:p>
            <a:r>
              <a:rPr lang="fi-FI" sz="2400" dirty="0"/>
              <a:t>Maailman kulttuuripiirit ja länsimaisen kulttuuripiirin osa-alueet</a:t>
            </a:r>
            <a:endParaRPr lang="en-US" sz="2400" dirty="0"/>
          </a:p>
        </p:txBody>
      </p:sp>
      <p:sp>
        <p:nvSpPr>
          <p:cNvPr id="3" name="Tekstiruutu 2"/>
          <p:cNvSpPr txBox="1"/>
          <p:nvPr/>
        </p:nvSpPr>
        <p:spPr>
          <a:xfrm>
            <a:off x="611560" y="5054949"/>
            <a:ext cx="8352928" cy="1477328"/>
          </a:xfrm>
          <a:prstGeom prst="rect">
            <a:avLst/>
          </a:prstGeom>
          <a:noFill/>
        </p:spPr>
        <p:txBody>
          <a:bodyPr wrap="square" numCol="3" rtlCol="0">
            <a:spAutoFit/>
          </a:bodyPr>
          <a:lstStyle/>
          <a:p>
            <a:r>
              <a:rPr lang="en-US" b="1" dirty="0"/>
              <a:t>1 </a:t>
            </a:r>
            <a:r>
              <a:rPr lang="en-US" b="1" dirty="0" err="1"/>
              <a:t>länsimainen</a:t>
            </a:r>
            <a:endParaRPr lang="en-US" b="1" dirty="0"/>
          </a:p>
          <a:p>
            <a:r>
              <a:rPr lang="en-US" dirty="0" smtClean="0"/>
              <a:t>  1a </a:t>
            </a:r>
            <a:r>
              <a:rPr lang="en-US" dirty="0" err="1"/>
              <a:t>länsieurooppalainen</a:t>
            </a:r>
            <a:endParaRPr lang="en-US" dirty="0"/>
          </a:p>
          <a:p>
            <a:r>
              <a:rPr lang="en-US" dirty="0" smtClean="0"/>
              <a:t>  1b </a:t>
            </a:r>
            <a:r>
              <a:rPr lang="en-US" dirty="0" err="1"/>
              <a:t>eteläeurooppalainen</a:t>
            </a:r>
            <a:endParaRPr lang="en-US" dirty="0"/>
          </a:p>
          <a:p>
            <a:r>
              <a:rPr lang="en-US" dirty="0" smtClean="0"/>
              <a:t>  1c </a:t>
            </a:r>
            <a:r>
              <a:rPr lang="en-US" dirty="0" err="1"/>
              <a:t>venäläinen</a:t>
            </a:r>
            <a:endParaRPr lang="en-US" dirty="0"/>
          </a:p>
          <a:p>
            <a:r>
              <a:rPr lang="en-US" dirty="0" smtClean="0"/>
              <a:t>  1d </a:t>
            </a:r>
            <a:r>
              <a:rPr lang="en-US" dirty="0" err="1"/>
              <a:t>angloamerikkalainen</a:t>
            </a:r>
            <a:endParaRPr lang="en-US" dirty="0"/>
          </a:p>
          <a:p>
            <a:r>
              <a:rPr lang="en-US" dirty="0" smtClean="0"/>
              <a:t>  1e </a:t>
            </a:r>
            <a:r>
              <a:rPr lang="en-US" dirty="0" err="1"/>
              <a:t>latinalaisamerikkalainen</a:t>
            </a:r>
            <a:endParaRPr lang="en-US" dirty="0"/>
          </a:p>
          <a:p>
            <a:r>
              <a:rPr lang="en-US" dirty="0" smtClean="0"/>
              <a:t>  1f </a:t>
            </a:r>
            <a:r>
              <a:rPr lang="en-US" dirty="0" err="1"/>
              <a:t>eteläafrikkalainen</a:t>
            </a:r>
            <a:endParaRPr lang="en-US" dirty="0"/>
          </a:p>
          <a:p>
            <a:r>
              <a:rPr lang="en-US" dirty="0" smtClean="0"/>
              <a:t>  1g </a:t>
            </a:r>
            <a:r>
              <a:rPr lang="en-US" dirty="0" err="1"/>
              <a:t>australialainen</a:t>
            </a:r>
            <a:endParaRPr lang="en-US" dirty="0"/>
          </a:p>
          <a:p>
            <a:r>
              <a:rPr lang="en-US" b="1" dirty="0"/>
              <a:t>2 </a:t>
            </a:r>
            <a:r>
              <a:rPr lang="en-US" b="1" dirty="0" err="1"/>
              <a:t>afrikkalainen</a:t>
            </a:r>
            <a:endParaRPr lang="en-US" b="1" dirty="0"/>
          </a:p>
          <a:p>
            <a:r>
              <a:rPr lang="en-US" b="1" dirty="0"/>
              <a:t>3 </a:t>
            </a:r>
            <a:r>
              <a:rPr lang="en-US" b="1" dirty="0" err="1"/>
              <a:t>islamilainen</a:t>
            </a:r>
            <a:endParaRPr lang="en-US" b="1" dirty="0"/>
          </a:p>
          <a:p>
            <a:r>
              <a:rPr lang="en-US" b="1" dirty="0"/>
              <a:t>4 </a:t>
            </a:r>
            <a:r>
              <a:rPr lang="en-US" b="1" dirty="0" err="1"/>
              <a:t>intialainen</a:t>
            </a:r>
            <a:endParaRPr lang="en-US" b="1" dirty="0"/>
          </a:p>
          <a:p>
            <a:r>
              <a:rPr lang="en-US" b="1" dirty="0"/>
              <a:t>5 </a:t>
            </a:r>
            <a:r>
              <a:rPr lang="en-US" b="1" dirty="0" err="1"/>
              <a:t>itäaasialainen</a:t>
            </a:r>
            <a:endParaRPr lang="en-US" b="1" dirty="0"/>
          </a:p>
          <a:p>
            <a:r>
              <a:rPr lang="en-US" b="1" dirty="0"/>
              <a:t>6 </a:t>
            </a:r>
            <a:r>
              <a:rPr lang="en-US" b="1" dirty="0" err="1"/>
              <a:t>kaakkoisaasialainen</a:t>
            </a:r>
            <a:endParaRPr lang="en-US" b="1" dirty="0"/>
          </a:p>
          <a:p>
            <a:r>
              <a:rPr lang="en-US" b="1" dirty="0"/>
              <a:t>7 </a:t>
            </a:r>
            <a:r>
              <a:rPr lang="en-US" b="1" dirty="0" err="1"/>
              <a:t>oseanialainen</a:t>
            </a:r>
            <a:endParaRPr lang="en-US" b="1"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7172068" cy="3930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59293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00808"/>
            <a:ext cx="8612294"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tsikko 1"/>
          <p:cNvSpPr txBox="1">
            <a:spLocks/>
          </p:cNvSpPr>
          <p:nvPr/>
        </p:nvSpPr>
        <p:spPr>
          <a:xfrm>
            <a:off x="442867" y="47667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i-FI" dirty="0" smtClean="0"/>
              <a:t>Maatalouden ongelmia</a:t>
            </a:r>
            <a:endParaRPr lang="en-US" dirty="0"/>
          </a:p>
        </p:txBody>
      </p:sp>
    </p:spTree>
    <p:extLst>
      <p:ext uri="{BB962C8B-B14F-4D97-AF65-F5344CB8AC3E}">
        <p14:creationId xmlns:p14="http://schemas.microsoft.com/office/powerpoint/2010/main" val="26179874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err="1"/>
              <a:t>Kalastuksen</a:t>
            </a:r>
            <a:r>
              <a:rPr lang="en-US" dirty="0"/>
              <a:t> </a:t>
            </a:r>
            <a:r>
              <a:rPr lang="en-US" dirty="0" smtClean="0"/>
              <a:t>ja </a:t>
            </a:r>
            <a:r>
              <a:rPr lang="en-US" dirty="0" err="1" smtClean="0"/>
              <a:t>akvakulttuurin</a:t>
            </a:r>
            <a:r>
              <a:rPr lang="en-US" dirty="0" smtClean="0"/>
              <a:t> </a:t>
            </a:r>
            <a:br>
              <a:rPr lang="en-US" dirty="0" smtClean="0"/>
            </a:br>
            <a:r>
              <a:rPr lang="en-US" dirty="0" err="1" smtClean="0"/>
              <a:t>tuotto</a:t>
            </a:r>
            <a:r>
              <a:rPr lang="en-US" dirty="0" smtClean="0"/>
              <a:t> </a:t>
            </a:r>
            <a:r>
              <a:rPr lang="en-US" dirty="0" err="1" smtClean="0"/>
              <a:t>maailmassa</a:t>
            </a: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916832"/>
            <a:ext cx="6080348" cy="457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29029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Merkittävimmät kalastusalueet ja niihin vaikuttavat merivirrat</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36" y="1628800"/>
            <a:ext cx="8619306" cy="4364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1021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smtClean="0"/>
              <a:t>Ylikalastetut alueet</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4881"/>
            <a:ext cx="8632118" cy="439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38725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smtClean="0"/>
              <a:t>Maapallon metsävyöhykkeet</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214438"/>
            <a:ext cx="8772525"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76784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Esimerkkejä puubiomassan hyödyntämisestä bioteknologian avulla</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00808"/>
            <a:ext cx="8677472" cy="3802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35099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412776"/>
            <a:ext cx="3977431" cy="517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tsikko 1"/>
          <p:cNvSpPr txBox="1">
            <a:spLocks/>
          </p:cNvSpPr>
          <p:nvPr/>
        </p:nvSpPr>
        <p:spPr>
          <a:xfrm>
            <a:off x="457200" y="274638"/>
            <a:ext cx="8229600" cy="85010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Malmikivestä metalleiksi</a:t>
            </a:r>
          </a:p>
        </p:txBody>
      </p:sp>
    </p:spTree>
    <p:extLst>
      <p:ext uri="{BB962C8B-B14F-4D97-AF65-F5344CB8AC3E}">
        <p14:creationId xmlns:p14="http://schemas.microsoft.com/office/powerpoint/2010/main" val="5603243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1"/>
          <p:cNvSpPr txBox="1">
            <a:spLocks/>
          </p:cNvSpPr>
          <p:nvPr/>
        </p:nvSpPr>
        <p:spPr>
          <a:xfrm>
            <a:off x="457200" y="274638"/>
            <a:ext cx="8229600" cy="85010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Maailman mineraalivarannot</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 y="1268760"/>
            <a:ext cx="8922643" cy="47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5109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00808"/>
            <a:ext cx="8748464" cy="324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43281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8604448" cy="435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79018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Maailman puhutuimmat kielet</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40805"/>
            <a:ext cx="8765321" cy="4616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65901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528875" y="1628800"/>
            <a:ext cx="8064896" cy="5139869"/>
          </a:xfrm>
          <a:prstGeom prst="rect">
            <a:avLst/>
          </a:prstGeom>
          <a:noFill/>
        </p:spPr>
        <p:txBody>
          <a:bodyPr wrap="square" rtlCol="0">
            <a:spAutoFit/>
          </a:bodyPr>
          <a:lstStyle/>
          <a:p>
            <a:pPr marL="342900" indent="-342900">
              <a:buFont typeface="Arial" panose="020B0604020202020204" pitchFamily="34" charset="0"/>
              <a:buChar char="•"/>
            </a:pPr>
            <a:r>
              <a:rPr lang="fi-FI" sz="2400" dirty="0"/>
              <a:t>Teollisuus:</a:t>
            </a:r>
          </a:p>
          <a:p>
            <a:pPr marL="800100" lvl="1" indent="-342900">
              <a:buFont typeface="Courier New" panose="02070309020205020404" pitchFamily="49" charset="0"/>
              <a:buChar char="o"/>
            </a:pPr>
            <a:r>
              <a:rPr lang="fi-FI" sz="2000" dirty="0"/>
              <a:t>jalostetaan alkutuotannon raaka-aineista tuotteita tai puolivalmisteita</a:t>
            </a:r>
          </a:p>
          <a:p>
            <a:pPr marL="800100" lvl="1" indent="-342900">
              <a:buFont typeface="Courier New" panose="02070309020205020404" pitchFamily="49" charset="0"/>
              <a:buChar char="o"/>
            </a:pPr>
            <a:r>
              <a:rPr lang="fi-FI" sz="2000" dirty="0"/>
              <a:t>yritykset: kestävän kehityksen ja biotalouden vaatimukset</a:t>
            </a:r>
          </a:p>
          <a:p>
            <a:pPr marL="800100" lvl="1" indent="-342900">
              <a:buFont typeface="Courier New" panose="02070309020205020404" pitchFamily="49" charset="0"/>
              <a:buChar char="o"/>
            </a:pPr>
            <a:r>
              <a:rPr lang="fi-FI" sz="2000" dirty="0"/>
              <a:t>verkostoitunutta, tuotteita valmistetaan alihankkijoiden yhteistyönä</a:t>
            </a:r>
          </a:p>
          <a:p>
            <a:pPr marL="342900" indent="-342900">
              <a:buFont typeface="Arial" panose="020B0604020202020204" pitchFamily="34" charset="0"/>
              <a:buChar char="•"/>
            </a:pPr>
            <a:r>
              <a:rPr lang="fi-FI" sz="2400" dirty="0"/>
              <a:t>Maailmankauppa:</a:t>
            </a:r>
          </a:p>
          <a:p>
            <a:pPr marL="800100" lvl="1" indent="-342900">
              <a:buFont typeface="Courier New" panose="02070309020205020404" pitchFamily="49" charset="0"/>
              <a:buChar char="o"/>
            </a:pPr>
            <a:r>
              <a:rPr lang="fi-FI" sz="2000" dirty="0"/>
              <a:t>eri valtioissa toimivien yritysten välillä </a:t>
            </a:r>
          </a:p>
          <a:p>
            <a:pPr marL="800100" lvl="1" indent="-342900">
              <a:buFont typeface="Courier New" panose="02070309020205020404" pitchFamily="49" charset="0"/>
              <a:buChar char="o"/>
            </a:pPr>
            <a:r>
              <a:rPr lang="fi-FI" sz="2000" dirty="0"/>
              <a:t>myydään raaka-aineita, tuotteiden osia ja valmiita tuotteita</a:t>
            </a:r>
          </a:p>
          <a:p>
            <a:pPr marL="800100" lvl="1" indent="-342900">
              <a:buFont typeface="Courier New" panose="02070309020205020404" pitchFamily="49" charset="0"/>
              <a:buChar char="o"/>
            </a:pPr>
            <a:r>
              <a:rPr lang="fi-FI" sz="2000" dirty="0"/>
              <a:t>määrää raaka-aineiden hinnan</a:t>
            </a:r>
          </a:p>
          <a:p>
            <a:pPr marL="342900" indent="-342900">
              <a:buFont typeface="Arial" panose="020B0604020202020204" pitchFamily="34" charset="0"/>
              <a:buChar char="•"/>
            </a:pPr>
            <a:r>
              <a:rPr lang="fi-FI" sz="2400" dirty="0"/>
              <a:t>Monikansalliset yritykset siirtävät tuotantolaitoksiaan halpatuotantomaihin sen mukaan, missä tuotanto on edullisinta</a:t>
            </a:r>
          </a:p>
          <a:p>
            <a:pPr marL="342900" indent="-342900">
              <a:buFont typeface="Arial" panose="020B0604020202020204" pitchFamily="34" charset="0"/>
              <a:buChar char="•"/>
            </a:pPr>
            <a:r>
              <a:rPr lang="fi-FI" sz="2400" dirty="0"/>
              <a:t>Harmaa talous: epävirallista rahansiirtoa, kiertää verotuksen ja tulimaksut</a:t>
            </a:r>
          </a:p>
          <a:p>
            <a:pPr lvl="0"/>
            <a:endParaRPr lang="en-US" sz="2000"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548680"/>
            <a:ext cx="671512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67717"/>
            <a:ext cx="98107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90175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91264" cy="778098"/>
          </a:xfrm>
        </p:spPr>
        <p:txBody>
          <a:bodyPr>
            <a:normAutofit/>
          </a:bodyPr>
          <a:lstStyle/>
          <a:p>
            <a:r>
              <a:rPr lang="en-US" sz="2800" dirty="0" smtClean="0"/>
              <a:t>Kiertotalouden vaatimuksia tuotteen elinkaarelle</a:t>
            </a:r>
            <a:endParaRPr lang="en-US" sz="28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80728"/>
            <a:ext cx="8589635"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6855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Esimerkkejä teollisuusalueista ja teollisuuden edellytyksistä</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831" y="1484784"/>
            <a:ext cx="6543823" cy="5073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71783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Teollisuuden keskittymät ja maapallon teollisuusvyöhyke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68" y="1558659"/>
            <a:ext cx="8964488" cy="449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93267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828675"/>
            <a:ext cx="7058025"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4432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Maailman poliittiset ja taloudelliset vaikuttajat</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39646"/>
            <a:ext cx="8748464" cy="4418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48311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69302"/>
            <a:ext cx="8400259"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97666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5" y="261938"/>
            <a:ext cx="4972050"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4267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560721" y="1628800"/>
            <a:ext cx="8064896" cy="4708981"/>
          </a:xfrm>
          <a:prstGeom prst="rect">
            <a:avLst/>
          </a:prstGeom>
          <a:noFill/>
        </p:spPr>
        <p:txBody>
          <a:bodyPr wrap="square" rtlCol="0">
            <a:spAutoFit/>
          </a:bodyPr>
          <a:lstStyle/>
          <a:p>
            <a:pPr marL="342900" indent="-342900">
              <a:buFont typeface="Arial" panose="020B0604020202020204" pitchFamily="34" charset="0"/>
              <a:buChar char="•"/>
            </a:pPr>
            <a:r>
              <a:rPr lang="fi-FI" sz="2400" dirty="0"/>
              <a:t>Liikenneverkot:</a:t>
            </a:r>
          </a:p>
          <a:p>
            <a:pPr marL="800100" lvl="1" indent="-342900">
              <a:buFont typeface="Courier New" panose="02070309020205020404" pitchFamily="49" charset="0"/>
              <a:buChar char="o"/>
            </a:pPr>
            <a:r>
              <a:rPr lang="fi-FI" sz="2000" dirty="0"/>
              <a:t>maantiet, rautatiet, lento- ja vesireitit, putkistot, tietoliikenneyhteydet ja niiden solmukohdat</a:t>
            </a:r>
          </a:p>
          <a:p>
            <a:pPr marL="800100" lvl="1" indent="-342900">
              <a:buFont typeface="Courier New" panose="02070309020205020404" pitchFamily="49" charset="0"/>
              <a:buChar char="o"/>
            </a:pPr>
            <a:r>
              <a:rPr lang="fi-FI" sz="2000" dirty="0"/>
              <a:t>kehittyneillä alueilla tiheitä ja monipuolisia</a:t>
            </a:r>
          </a:p>
          <a:p>
            <a:pPr marL="342900" indent="-342900">
              <a:buFont typeface="Arial" panose="020B0604020202020204" pitchFamily="34" charset="0"/>
              <a:buChar char="•"/>
            </a:pPr>
            <a:r>
              <a:rPr lang="fi-FI" sz="2400" dirty="0"/>
              <a:t>Liikenne kuluttaa energiaa ja luonnonvaroja, saastuttaa ilmaa, vettä ja maaperää sekä aiheuttaa melua</a:t>
            </a:r>
          </a:p>
          <a:p>
            <a:pPr marL="342900" indent="-342900">
              <a:buFont typeface="Arial" panose="020B0604020202020204" pitchFamily="34" charset="0"/>
              <a:buChar char="•"/>
            </a:pPr>
            <a:r>
              <a:rPr lang="fi-FI" sz="2400" dirty="0"/>
              <a:t>Tietoverkkojen laajentuminen → verkkorikollisuuden kasvu</a:t>
            </a:r>
          </a:p>
          <a:p>
            <a:pPr marL="342900" indent="-342900">
              <a:buFont typeface="Arial" panose="020B0604020202020204" pitchFamily="34" charset="0"/>
              <a:buChar char="•"/>
            </a:pPr>
            <a:r>
              <a:rPr lang="fi-FI" sz="2400" dirty="0"/>
              <a:t>Matkailu:</a:t>
            </a:r>
          </a:p>
          <a:p>
            <a:pPr marL="800100" lvl="1" indent="-342900">
              <a:buFont typeface="Courier New" panose="02070309020205020404" pitchFamily="49" charset="0"/>
              <a:buChar char="o"/>
            </a:pPr>
            <a:r>
              <a:rPr lang="fi-FI" sz="2000" dirty="0"/>
              <a:t>maailman tärkeimpiä elinkeinoja</a:t>
            </a:r>
          </a:p>
          <a:p>
            <a:pPr marL="800100" lvl="1" indent="-342900">
              <a:buFont typeface="Courier New" panose="02070309020205020404" pitchFamily="49" charset="0"/>
              <a:buChar char="o"/>
            </a:pPr>
            <a:r>
              <a:rPr lang="fi-FI" sz="2000" dirty="0"/>
              <a:t>vetovoimatekijät </a:t>
            </a:r>
            <a:r>
              <a:rPr lang="fi-FI" sz="2000" dirty="0" err="1"/>
              <a:t>→matkakohteen</a:t>
            </a:r>
            <a:r>
              <a:rPr lang="fi-FI" sz="2000" dirty="0"/>
              <a:t> valinta</a:t>
            </a:r>
          </a:p>
          <a:p>
            <a:pPr marL="800100" lvl="1" indent="-342900">
              <a:buFont typeface="Courier New" panose="02070309020205020404" pitchFamily="49" charset="0"/>
              <a:buChar char="o"/>
            </a:pPr>
            <a:r>
              <a:rPr lang="fi-FI" sz="2000" dirty="0"/>
              <a:t>myönteisiä ja kielteisiä vaikutuksia kohdealueeseen</a:t>
            </a:r>
          </a:p>
          <a:p>
            <a:pPr marL="800100" lvl="1" indent="-342900">
              <a:buFont typeface="Courier New" panose="02070309020205020404" pitchFamily="49" charset="0"/>
              <a:buChar char="o"/>
            </a:pPr>
            <a:r>
              <a:rPr lang="fi-FI" sz="2000" dirty="0"/>
              <a:t>matkailija voi varautua riskeihin</a:t>
            </a:r>
          </a:p>
          <a:p>
            <a:pPr marL="800100" lvl="1" indent="-342900">
              <a:buFont typeface="Courier New" panose="02070309020205020404" pitchFamily="49" charset="0"/>
              <a:buChar char="o"/>
            </a:pPr>
            <a:r>
              <a:rPr lang="fi-FI" sz="2000" dirty="0"/>
              <a:t>kestävä matkailu: ottaa huomioon matkailun ympäristövaikutukset, kohentaa paikallisten ihmisten elämää</a:t>
            </a:r>
            <a:endParaRPr lang="fi-FI" sz="2000" dirty="0">
              <a:effectLst/>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670277"/>
            <a:ext cx="422910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560739"/>
            <a:ext cx="733425"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06993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19256" cy="1138138"/>
          </a:xfrm>
        </p:spPr>
        <p:txBody>
          <a:bodyPr>
            <a:normAutofit/>
          </a:bodyPr>
          <a:lstStyle/>
          <a:p>
            <a:r>
              <a:rPr lang="en-US" sz="3600" dirty="0" err="1"/>
              <a:t>Kehitysmaiden</a:t>
            </a:r>
            <a:r>
              <a:rPr lang="en-US" sz="3600" dirty="0"/>
              <a:t> </a:t>
            </a:r>
            <a:r>
              <a:rPr lang="en-US" sz="3600" dirty="0" err="1"/>
              <a:t>liikenneverkon</a:t>
            </a:r>
            <a:r>
              <a:rPr lang="en-US" sz="3600" dirty="0"/>
              <a:t> </a:t>
            </a:r>
            <a:r>
              <a:rPr lang="en-US" sz="3600" dirty="0" err="1"/>
              <a:t>kehitys</a:t>
            </a:r>
            <a:endParaRPr lang="en-US" sz="36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00808"/>
            <a:ext cx="8545054"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486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Maailman uskonnot</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8763244" cy="4601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44322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en-US" dirty="0"/>
              <a:t>Belgian ja </a:t>
            </a:r>
            <a:r>
              <a:rPr lang="en-US" dirty="0" err="1"/>
              <a:t>Tansanian</a:t>
            </a:r>
            <a:r>
              <a:rPr lang="en-US" dirty="0"/>
              <a:t> </a:t>
            </a:r>
            <a:r>
              <a:rPr lang="en-US" dirty="0" err="1"/>
              <a:t>tieverkot</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1827168"/>
            <a:ext cx="8380768" cy="3330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6548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err="1"/>
              <a:t>Liikenteen</a:t>
            </a:r>
            <a:r>
              <a:rPr lang="en-US" dirty="0"/>
              <a:t> </a:t>
            </a:r>
            <a:r>
              <a:rPr lang="en-US" dirty="0" err="1"/>
              <a:t>haittojen</a:t>
            </a:r>
            <a:r>
              <a:rPr lang="en-US" dirty="0"/>
              <a:t> </a:t>
            </a:r>
            <a:r>
              <a:rPr lang="en-US" dirty="0" err="1"/>
              <a:t>torjuntakeinoja</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40768"/>
            <a:ext cx="6133045"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84559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err="1"/>
              <a:t>Lomamatkailijoiden</a:t>
            </a:r>
            <a:r>
              <a:rPr lang="en-US" dirty="0"/>
              <a:t> </a:t>
            </a:r>
            <a:r>
              <a:rPr lang="en-US" dirty="0" err="1"/>
              <a:t>määrä</a:t>
            </a:r>
            <a:r>
              <a:rPr lang="en-US" dirty="0"/>
              <a:t> </a:t>
            </a:r>
            <a:r>
              <a:rPr lang="en-US" dirty="0" err="1"/>
              <a:t>maailmassa</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257300"/>
            <a:ext cx="867727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81748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490066"/>
          </a:xfrm>
        </p:spPr>
        <p:txBody>
          <a:bodyPr>
            <a:normAutofit fontScale="90000"/>
          </a:bodyPr>
          <a:lstStyle/>
          <a:p>
            <a:r>
              <a:rPr lang="fi-FI" sz="2800" dirty="0"/>
              <a:t>Matkailijalle koituvia vaikutuksia ja riskien ehkäisyä</a:t>
            </a:r>
            <a:endParaRPr lang="en-US" sz="2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1" y="764704"/>
            <a:ext cx="7669953" cy="577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75809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68370" y="764704"/>
            <a:ext cx="8229600" cy="490066"/>
          </a:xfrm>
        </p:spPr>
        <p:txBody>
          <a:bodyPr>
            <a:noAutofit/>
          </a:bodyPr>
          <a:lstStyle/>
          <a:p>
            <a:r>
              <a:rPr lang="en-US" sz="3600" dirty="0" err="1"/>
              <a:t>Kestävän</a:t>
            </a:r>
            <a:r>
              <a:rPr lang="en-US" sz="3600" dirty="0"/>
              <a:t> </a:t>
            </a:r>
            <a:r>
              <a:rPr lang="en-US" sz="3600" dirty="0" err="1"/>
              <a:t>matkailun</a:t>
            </a:r>
            <a:r>
              <a:rPr lang="en-US" sz="3600" dirty="0"/>
              <a:t> </a:t>
            </a:r>
            <a:r>
              <a:rPr lang="en-US" sz="3600" dirty="0" err="1"/>
              <a:t>vinkkejä</a:t>
            </a:r>
            <a:endParaRPr lang="en-US" sz="36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38313"/>
            <a:ext cx="8663300" cy="349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42720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66204" y="476672"/>
            <a:ext cx="8229600" cy="490066"/>
          </a:xfrm>
        </p:spPr>
        <p:txBody>
          <a:bodyPr>
            <a:noAutofit/>
          </a:bodyPr>
          <a:lstStyle/>
          <a:p>
            <a:r>
              <a:rPr lang="en-US" sz="3600" dirty="0" err="1"/>
              <a:t>Pääkaupunkiseudun</a:t>
            </a:r>
            <a:r>
              <a:rPr lang="en-US" sz="3600" dirty="0"/>
              <a:t> </a:t>
            </a:r>
            <a:r>
              <a:rPr lang="en-US" sz="3600" dirty="0" err="1"/>
              <a:t>liikenneverkko</a:t>
            </a:r>
            <a:endParaRPr lang="en-US" sz="36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20" y="1124743"/>
            <a:ext cx="8532440" cy="541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8008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565285" y="2492896"/>
            <a:ext cx="8064896" cy="3108543"/>
          </a:xfrm>
          <a:prstGeom prst="rect">
            <a:avLst/>
          </a:prstGeom>
          <a:noFill/>
        </p:spPr>
        <p:txBody>
          <a:bodyPr wrap="square" rtlCol="0">
            <a:spAutoFit/>
          </a:bodyPr>
          <a:lstStyle/>
          <a:p>
            <a:pPr marL="342900" lvl="0" indent="-342900">
              <a:buFont typeface="Arial" panose="020B0604020202020204" pitchFamily="34" charset="0"/>
              <a:buChar char="•"/>
            </a:pPr>
            <a:r>
              <a:rPr lang="fi-FI" sz="2800" dirty="0"/>
              <a:t>Kulttuurimaisemassa näkyvät ihmisen toiminnan vaikutukset. </a:t>
            </a:r>
            <a:endParaRPr lang="en-US" sz="2800" dirty="0"/>
          </a:p>
          <a:p>
            <a:pPr marL="342900" lvl="0" indent="-342900">
              <a:buFont typeface="Arial" panose="020B0604020202020204" pitchFamily="34" charset="0"/>
              <a:buChar char="•"/>
            </a:pPr>
            <a:r>
              <a:rPr lang="fi-FI" sz="2800" dirty="0"/>
              <a:t>Maiseman kokeminen on henkilökohtaista.</a:t>
            </a:r>
            <a:endParaRPr lang="en-US" sz="2800" dirty="0"/>
          </a:p>
          <a:p>
            <a:pPr marL="342900" lvl="0" indent="-342900">
              <a:buFont typeface="Arial" panose="020B0604020202020204" pitchFamily="34" charset="0"/>
              <a:buChar char="•"/>
            </a:pPr>
            <a:r>
              <a:rPr lang="fi-FI" sz="2800" dirty="0"/>
              <a:t>Kartat ja kuvat kertovat alueen menneisyydestä ja nykyisyydestä.</a:t>
            </a:r>
            <a:endParaRPr lang="en-US" sz="2800" dirty="0"/>
          </a:p>
          <a:p>
            <a:pPr marL="342900" lvl="0" indent="-342900">
              <a:buFont typeface="Arial" panose="020B0604020202020204" pitchFamily="34" charset="0"/>
              <a:buChar char="•"/>
            </a:pPr>
            <a:r>
              <a:rPr lang="fi-FI" sz="2800" dirty="0"/>
              <a:t>Maisematulkinnassa analysoidaan maankäyttömuotoja.</a:t>
            </a:r>
            <a:endParaRPr lang="en-US" sz="2800"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467" y="620688"/>
            <a:ext cx="5514975"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810" y="750416"/>
            <a:ext cx="1028282" cy="92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19210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25536"/>
            <a:ext cx="382905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tsikko 1"/>
          <p:cNvSpPr>
            <a:spLocks noGrp="1"/>
          </p:cNvSpPr>
          <p:nvPr>
            <p:ph type="title"/>
          </p:nvPr>
        </p:nvSpPr>
        <p:spPr>
          <a:xfrm>
            <a:off x="457200" y="274638"/>
            <a:ext cx="3826768" cy="1714202"/>
          </a:xfrm>
        </p:spPr>
        <p:txBody>
          <a:bodyPr>
            <a:noAutofit/>
          </a:bodyPr>
          <a:lstStyle/>
          <a:p>
            <a:r>
              <a:rPr lang="en-US" dirty="0"/>
              <a:t>Suomen päämaisema-alueet</a:t>
            </a:r>
          </a:p>
        </p:txBody>
      </p:sp>
    </p:spTree>
    <p:extLst>
      <p:ext uri="{BB962C8B-B14F-4D97-AF65-F5344CB8AC3E}">
        <p14:creationId xmlns:p14="http://schemas.microsoft.com/office/powerpoint/2010/main" val="15727332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80728"/>
            <a:ext cx="8372140" cy="5197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98624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379090" y="1700808"/>
            <a:ext cx="8424935" cy="4893647"/>
          </a:xfrm>
          <a:prstGeom prst="rect">
            <a:avLst/>
          </a:prstGeom>
          <a:noFill/>
        </p:spPr>
        <p:txBody>
          <a:bodyPr wrap="square" rtlCol="0">
            <a:spAutoFit/>
          </a:bodyPr>
          <a:lstStyle/>
          <a:p>
            <a:pPr marL="342900" indent="-342900">
              <a:buFont typeface="Arial" panose="020B0604020202020204" pitchFamily="34" charset="0"/>
              <a:buChar char="•"/>
            </a:pPr>
            <a:r>
              <a:rPr lang="fi-FI" sz="2400" dirty="0" smtClean="0"/>
              <a:t>Urheilumaantieteen </a:t>
            </a:r>
            <a:r>
              <a:rPr lang="fi-FI" sz="2400" dirty="0"/>
              <a:t>tutkimuskohteet: urheilulajien sekä luonnon- ja kulttuuriympäristön väliset vuorovaikutukset.</a:t>
            </a:r>
            <a:endParaRPr lang="en-US" sz="2400" dirty="0"/>
          </a:p>
          <a:p>
            <a:pPr marL="342900" indent="-342900">
              <a:buFont typeface="Arial" panose="020B0604020202020204" pitchFamily="34" charset="0"/>
              <a:buChar char="•"/>
            </a:pPr>
            <a:r>
              <a:rPr lang="fi-FI" sz="2400" dirty="0" smtClean="0"/>
              <a:t>Urheilu </a:t>
            </a:r>
            <a:r>
              <a:rPr lang="fi-FI" sz="2400" dirty="0"/>
              <a:t>vaikuttaa kaupunkien fyysiseen ja sosiaaliseen ympäristöön.</a:t>
            </a:r>
            <a:endParaRPr lang="en-US" sz="2400" dirty="0"/>
          </a:p>
          <a:p>
            <a:pPr marL="342900" indent="-342900">
              <a:buFont typeface="Arial" panose="020B0604020202020204" pitchFamily="34" charset="0"/>
              <a:buChar char="•"/>
            </a:pPr>
            <a:r>
              <a:rPr lang="fi-FI" sz="2400" dirty="0" smtClean="0"/>
              <a:t>Urheilu </a:t>
            </a:r>
            <a:r>
              <a:rPr lang="fi-FI" sz="2400" dirty="0"/>
              <a:t>on yhteydessä logistiikkaan (materiaali-, raha- ja tietovirtoihin).</a:t>
            </a:r>
            <a:endParaRPr lang="en-US" sz="2400" dirty="0"/>
          </a:p>
          <a:p>
            <a:pPr marL="342900" indent="-342900">
              <a:buFont typeface="Arial" panose="020B0604020202020204" pitchFamily="34" charset="0"/>
              <a:buChar char="•"/>
            </a:pPr>
            <a:r>
              <a:rPr lang="fi-FI" sz="2400" dirty="0" smtClean="0"/>
              <a:t>Urheiluun </a:t>
            </a:r>
            <a:r>
              <a:rPr lang="fi-FI" sz="2400" dirty="0"/>
              <a:t>vaikuttaneita tekijöitä: teollistuminen, kaupungistuminen, vapaa-ajan lisääntyminen, globalisaatio, uudet innovaatiot.</a:t>
            </a:r>
            <a:endParaRPr lang="en-US" sz="2400" dirty="0"/>
          </a:p>
          <a:p>
            <a:pPr marL="342900" indent="-342900">
              <a:buFont typeface="Arial" panose="020B0604020202020204" pitchFamily="34" charset="0"/>
              <a:buChar char="•"/>
            </a:pPr>
            <a:r>
              <a:rPr lang="fi-FI" sz="2400" dirty="0" smtClean="0"/>
              <a:t>Urheilu </a:t>
            </a:r>
            <a:r>
              <a:rPr lang="fi-FI" sz="2400" dirty="0"/>
              <a:t>luo stereotypioita eli yleistettyjä mielikuvia, joilla alueita leimataan positiivisesti tai negatiivisesti.</a:t>
            </a:r>
            <a:endParaRPr lang="en-US" sz="2400" dirty="0"/>
          </a:p>
          <a:p>
            <a:pPr marL="342900" indent="-342900">
              <a:buFont typeface="Arial" panose="020B0604020202020204" pitchFamily="34" charset="0"/>
              <a:buChar char="•"/>
            </a:pPr>
            <a:r>
              <a:rPr lang="fi-FI" sz="2400" dirty="0" smtClean="0"/>
              <a:t>Monilla </a:t>
            </a:r>
            <a:r>
              <a:rPr lang="fi-FI" sz="2400" dirty="0"/>
              <a:t>urheilulajeilla suuri ekologinen jalanjälki.</a:t>
            </a:r>
            <a:endParaRPr lang="en-US" sz="2400" dirty="0"/>
          </a:p>
          <a:p>
            <a:pPr marL="342900" indent="-342900">
              <a:buFont typeface="Arial" panose="020B0604020202020204" pitchFamily="34" charset="0"/>
              <a:buChar char="•"/>
            </a:pPr>
            <a:r>
              <a:rPr lang="fi-FI" sz="2400" dirty="0" smtClean="0"/>
              <a:t>Eri </a:t>
            </a:r>
            <a:r>
              <a:rPr lang="fi-FI" sz="2400" dirty="0"/>
              <a:t>lajien urheilijat perustaneet ympäristöliikkeitä</a:t>
            </a:r>
            <a:r>
              <a:rPr lang="fi-FI" sz="2400" dirty="0" smtClean="0"/>
              <a:t>.</a:t>
            </a:r>
            <a:endParaRPr lang="en-US" sz="2400"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322" y="510293"/>
            <a:ext cx="6677025"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53" y="603608"/>
            <a:ext cx="1066800"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32218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400039" cy="5407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19834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8804443" cy="4804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81651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3034680" cy="6178698"/>
          </a:xfrm>
        </p:spPr>
        <p:txBody>
          <a:bodyPr>
            <a:noAutofit/>
          </a:bodyPr>
          <a:lstStyle/>
          <a:p>
            <a:pPr algn="l"/>
            <a:r>
              <a:rPr lang="fi-FI" sz="2000" dirty="0"/>
              <a:t>Taulukossa on esitetty kymmenen </a:t>
            </a:r>
            <a:r>
              <a:rPr lang="fi-FI" sz="2000" dirty="0" smtClean="0"/>
              <a:t>menestyneintä </a:t>
            </a:r>
            <a:r>
              <a:rPr lang="en-US" sz="2000" dirty="0" smtClean="0"/>
              <a:t>valtiota </a:t>
            </a:r>
            <a:r>
              <a:rPr lang="en-US" sz="2000" dirty="0"/>
              <a:t>vuosien </a:t>
            </a:r>
            <a:r>
              <a:rPr lang="en-US" sz="2000" dirty="0" smtClean="0"/>
              <a:t>1896–2016 kesäolympialaisissa </a:t>
            </a:r>
            <a:r>
              <a:rPr lang="en-US" sz="2000" dirty="0"/>
              <a:t>saatujen </a:t>
            </a:r>
            <a:r>
              <a:rPr lang="en-US" sz="2000" dirty="0" smtClean="0"/>
              <a:t>mitalien lukumäärän </a:t>
            </a:r>
            <a:r>
              <a:rPr lang="en-US" sz="2000" dirty="0"/>
              <a:t>perusteella. Painotettu </a:t>
            </a:r>
            <a:r>
              <a:rPr lang="en-US" sz="2000" dirty="0" smtClean="0"/>
              <a:t>mitalien </a:t>
            </a:r>
            <a:r>
              <a:rPr lang="fi-FI" sz="2000" dirty="0" smtClean="0"/>
              <a:t>määrä </a:t>
            </a:r>
            <a:r>
              <a:rPr lang="fi-FI" sz="2000" dirty="0"/>
              <a:t>tarkoittaa sitä, että eri mitaleille </a:t>
            </a:r>
            <a:r>
              <a:rPr lang="fi-FI" sz="2000" dirty="0" smtClean="0"/>
              <a:t>on annettu </a:t>
            </a:r>
            <a:r>
              <a:rPr lang="fi-FI" sz="2000" dirty="0"/>
              <a:t>eri painokerroin (kulta 4, hopea 2</a:t>
            </a:r>
            <a:r>
              <a:rPr lang="fi-FI" sz="2000" dirty="0" smtClean="0"/>
              <a:t>, pronssi </a:t>
            </a:r>
            <a:r>
              <a:rPr lang="fi-FI" sz="2000" dirty="0"/>
              <a:t>1). Väestötiedot ovat </a:t>
            </a:r>
            <a:r>
              <a:rPr lang="fi-FI" sz="2000" dirty="0" smtClean="0"/>
              <a:t>vuodelta 2016 </a:t>
            </a:r>
            <a:r>
              <a:rPr lang="fi-FI" sz="2000" dirty="0"/>
              <a:t>ja bruttokansantuote vuodelta 2012</a:t>
            </a:r>
            <a:r>
              <a:rPr lang="fi-FI" sz="2000" dirty="0" smtClean="0"/>
              <a:t>. Valtioista</a:t>
            </a:r>
            <a:r>
              <a:rPr lang="fi-FI" sz="2000" dirty="0"/>
              <a:t>, joita ei enää ole, on </a:t>
            </a:r>
            <a:r>
              <a:rPr lang="fi-FI" sz="2000" dirty="0" smtClean="0"/>
              <a:t>käytetty </a:t>
            </a:r>
            <a:r>
              <a:rPr lang="en-US" sz="2000" dirty="0" smtClean="0"/>
              <a:t>viimeisiä </a:t>
            </a:r>
            <a:r>
              <a:rPr lang="en-US" sz="2000" dirty="0"/>
              <a:t>saatavilla olevia tietoja.</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124744"/>
            <a:ext cx="5157433" cy="462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6467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147248" cy="634082"/>
          </a:xfrm>
        </p:spPr>
        <p:txBody>
          <a:bodyPr>
            <a:noAutofit/>
          </a:bodyPr>
          <a:lstStyle/>
          <a:p>
            <a:r>
              <a:rPr lang="en-US" sz="3600" dirty="0" err="1"/>
              <a:t>Kesäolympialaisten</a:t>
            </a:r>
            <a:r>
              <a:rPr lang="en-US" sz="3600" dirty="0"/>
              <a:t> </a:t>
            </a:r>
            <a:r>
              <a:rPr lang="en-US" sz="3600" dirty="0" err="1" smtClean="0"/>
              <a:t>isäntäkaupungit</a:t>
            </a:r>
            <a:endParaRPr lang="en-US"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996952"/>
            <a:ext cx="7015005" cy="36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73096"/>
            <a:ext cx="7344816" cy="1929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28326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79512" y="321251"/>
            <a:ext cx="8640960" cy="634082"/>
          </a:xfrm>
        </p:spPr>
        <p:txBody>
          <a:bodyPr>
            <a:normAutofit fontScale="90000"/>
          </a:bodyPr>
          <a:lstStyle/>
          <a:p>
            <a:r>
              <a:rPr lang="en-US" dirty="0" err="1"/>
              <a:t>Kesäolympialaisten</a:t>
            </a:r>
            <a:r>
              <a:rPr lang="en-US" dirty="0"/>
              <a:t> </a:t>
            </a:r>
            <a:r>
              <a:rPr lang="en-US" dirty="0" err="1"/>
              <a:t>isäntäkaupungit</a:t>
            </a:r>
            <a:r>
              <a:rPr lang="en-US" sz="2000" dirty="0"/>
              <a:t> </a:t>
            </a:r>
            <a:r>
              <a:rPr lang="en-US" sz="2000" dirty="0" err="1"/>
              <a:t>vastaukset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84" y="2996952"/>
            <a:ext cx="7015005" cy="36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73096"/>
            <a:ext cx="7344816" cy="1929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iruutu 2"/>
          <p:cNvSpPr txBox="1"/>
          <p:nvPr/>
        </p:nvSpPr>
        <p:spPr>
          <a:xfrm>
            <a:off x="1907704" y="973096"/>
            <a:ext cx="864096" cy="1938992"/>
          </a:xfrm>
          <a:prstGeom prst="rect">
            <a:avLst/>
          </a:prstGeom>
          <a:noFill/>
        </p:spPr>
        <p:txBody>
          <a:bodyPr wrap="square" rtlCol="0">
            <a:spAutoFit/>
          </a:bodyPr>
          <a:lstStyle/>
          <a:p>
            <a:r>
              <a:rPr lang="fi-FI" sz="1500" dirty="0" smtClean="0"/>
              <a:t>(R)</a:t>
            </a:r>
          </a:p>
          <a:p>
            <a:r>
              <a:rPr lang="fi-FI" sz="1500" dirty="0" smtClean="0"/>
              <a:t>(H)</a:t>
            </a:r>
          </a:p>
          <a:p>
            <a:r>
              <a:rPr lang="fi-FI" sz="1500" dirty="0" smtClean="0"/>
              <a:t>(D)</a:t>
            </a:r>
          </a:p>
          <a:p>
            <a:r>
              <a:rPr lang="fi-FI" sz="1500" dirty="0" smtClean="0"/>
              <a:t>(I)</a:t>
            </a:r>
          </a:p>
          <a:p>
            <a:r>
              <a:rPr lang="fi-FI" sz="1500" dirty="0" smtClean="0"/>
              <a:t>(O)</a:t>
            </a:r>
          </a:p>
          <a:p>
            <a:endParaRPr lang="fi-FI" sz="1500" dirty="0"/>
          </a:p>
          <a:p>
            <a:r>
              <a:rPr lang="fi-FI" sz="1500" dirty="0" smtClean="0"/>
              <a:t>(J)</a:t>
            </a:r>
          </a:p>
          <a:p>
            <a:r>
              <a:rPr lang="fi-FI" sz="1500" dirty="0" smtClean="0"/>
              <a:t>(H)</a:t>
            </a:r>
            <a:endParaRPr lang="en-US" sz="1500" dirty="0"/>
          </a:p>
        </p:txBody>
      </p:sp>
      <p:sp>
        <p:nvSpPr>
          <p:cNvPr id="7" name="Tekstiruutu 6"/>
          <p:cNvSpPr txBox="1"/>
          <p:nvPr/>
        </p:nvSpPr>
        <p:spPr>
          <a:xfrm>
            <a:off x="4211960" y="973096"/>
            <a:ext cx="864096" cy="1938992"/>
          </a:xfrm>
          <a:prstGeom prst="rect">
            <a:avLst/>
          </a:prstGeom>
          <a:noFill/>
        </p:spPr>
        <p:txBody>
          <a:bodyPr wrap="square" rtlCol="0">
            <a:spAutoFit/>
          </a:bodyPr>
          <a:lstStyle/>
          <a:p>
            <a:r>
              <a:rPr lang="fi-FI" sz="1500" dirty="0" smtClean="0"/>
              <a:t>(K)</a:t>
            </a:r>
          </a:p>
          <a:p>
            <a:r>
              <a:rPr lang="fi-FI" sz="1500" dirty="0" smtClean="0"/>
              <a:t>(A)</a:t>
            </a:r>
          </a:p>
          <a:p>
            <a:r>
              <a:rPr lang="fi-FI" sz="1500" dirty="0" smtClean="0"/>
              <a:t>(N)</a:t>
            </a:r>
          </a:p>
          <a:p>
            <a:endParaRPr lang="fi-FI" sz="1500" dirty="0" smtClean="0"/>
          </a:p>
          <a:p>
            <a:endParaRPr lang="fi-FI" sz="1500" dirty="0" smtClean="0"/>
          </a:p>
          <a:p>
            <a:r>
              <a:rPr lang="fi-FI" sz="1500" dirty="0" smtClean="0"/>
              <a:t>(I)</a:t>
            </a:r>
            <a:endParaRPr lang="fi-FI" sz="1500" dirty="0"/>
          </a:p>
          <a:p>
            <a:r>
              <a:rPr lang="fi-FI" sz="1500" dirty="0" smtClean="0"/>
              <a:t>(P)</a:t>
            </a:r>
          </a:p>
          <a:p>
            <a:r>
              <a:rPr lang="fi-FI" sz="1500" dirty="0" smtClean="0"/>
              <a:t>(V)</a:t>
            </a:r>
            <a:endParaRPr lang="en-US" sz="1500" dirty="0"/>
          </a:p>
        </p:txBody>
      </p:sp>
      <p:sp>
        <p:nvSpPr>
          <p:cNvPr id="8" name="Tekstiruutu 7"/>
          <p:cNvSpPr txBox="1"/>
          <p:nvPr/>
        </p:nvSpPr>
        <p:spPr>
          <a:xfrm>
            <a:off x="6228184" y="955333"/>
            <a:ext cx="864096" cy="1938992"/>
          </a:xfrm>
          <a:prstGeom prst="rect">
            <a:avLst/>
          </a:prstGeom>
          <a:noFill/>
        </p:spPr>
        <p:txBody>
          <a:bodyPr wrap="square" rtlCol="0">
            <a:spAutoFit/>
          </a:bodyPr>
          <a:lstStyle/>
          <a:p>
            <a:r>
              <a:rPr lang="fi-FI" sz="1500" dirty="0" smtClean="0"/>
              <a:t>(L)</a:t>
            </a:r>
          </a:p>
          <a:p>
            <a:r>
              <a:rPr lang="fi-FI" sz="1500" dirty="0" smtClean="0"/>
              <a:t>(U)</a:t>
            </a:r>
          </a:p>
          <a:p>
            <a:r>
              <a:rPr lang="fi-FI" sz="1500" dirty="0" smtClean="0"/>
              <a:t>(B)</a:t>
            </a:r>
          </a:p>
          <a:p>
            <a:r>
              <a:rPr lang="fi-FI" sz="1500" dirty="0" smtClean="0"/>
              <a:t>(M)</a:t>
            </a:r>
          </a:p>
          <a:p>
            <a:r>
              <a:rPr lang="fi-FI" sz="1500" dirty="0" smtClean="0"/>
              <a:t>(E)</a:t>
            </a:r>
          </a:p>
          <a:p>
            <a:r>
              <a:rPr lang="fi-FI" sz="1500" dirty="0" smtClean="0"/>
              <a:t>(Q)</a:t>
            </a:r>
            <a:endParaRPr lang="fi-FI" sz="1500" dirty="0"/>
          </a:p>
          <a:p>
            <a:r>
              <a:rPr lang="fi-FI" sz="1500" dirty="0" smtClean="0"/>
              <a:t>   (A)</a:t>
            </a:r>
          </a:p>
          <a:p>
            <a:r>
              <a:rPr lang="fi-FI" sz="1500" dirty="0" smtClean="0"/>
              <a:t>(T)</a:t>
            </a:r>
            <a:endParaRPr lang="en-US" sz="1500" dirty="0"/>
          </a:p>
        </p:txBody>
      </p:sp>
      <p:sp>
        <p:nvSpPr>
          <p:cNvPr id="9" name="Tekstiruutu 8"/>
          <p:cNvSpPr txBox="1"/>
          <p:nvPr/>
        </p:nvSpPr>
        <p:spPr>
          <a:xfrm>
            <a:off x="7524328" y="973096"/>
            <a:ext cx="864096" cy="1938992"/>
          </a:xfrm>
          <a:prstGeom prst="rect">
            <a:avLst/>
          </a:prstGeom>
          <a:noFill/>
        </p:spPr>
        <p:txBody>
          <a:bodyPr wrap="square" rtlCol="0">
            <a:spAutoFit/>
          </a:bodyPr>
          <a:lstStyle/>
          <a:p>
            <a:r>
              <a:rPr lang="fi-FI" sz="1500" dirty="0" smtClean="0"/>
              <a:t>(G)</a:t>
            </a:r>
          </a:p>
          <a:p>
            <a:r>
              <a:rPr lang="fi-FI" sz="1500" dirty="0" smtClean="0"/>
              <a:t>(C)</a:t>
            </a:r>
          </a:p>
          <a:p>
            <a:r>
              <a:rPr lang="fi-FI" sz="1500" dirty="0" smtClean="0"/>
              <a:t>(W)</a:t>
            </a:r>
          </a:p>
          <a:p>
            <a:r>
              <a:rPr lang="fi-FI" sz="1500" dirty="0" smtClean="0"/>
              <a:t>(R)</a:t>
            </a:r>
          </a:p>
          <a:p>
            <a:r>
              <a:rPr lang="fi-FI" sz="1500" dirty="0" smtClean="0"/>
              <a:t>(S)</a:t>
            </a:r>
          </a:p>
          <a:p>
            <a:r>
              <a:rPr lang="fi-FI" sz="1500" dirty="0" smtClean="0"/>
              <a:t>(I)</a:t>
            </a:r>
            <a:endParaRPr lang="fi-FI" sz="1500" dirty="0"/>
          </a:p>
          <a:p>
            <a:r>
              <a:rPr lang="fi-FI" sz="1500" dirty="0"/>
              <a:t> </a:t>
            </a:r>
            <a:r>
              <a:rPr lang="fi-FI" sz="1500" dirty="0" smtClean="0"/>
              <a:t>    (F)</a:t>
            </a:r>
          </a:p>
          <a:p>
            <a:r>
              <a:rPr lang="fi-FI" sz="1500" dirty="0" smtClean="0"/>
              <a:t>(U)</a:t>
            </a:r>
            <a:endParaRPr lang="en-US" sz="1500" dirty="0"/>
          </a:p>
        </p:txBody>
      </p:sp>
    </p:spTree>
    <p:extLst>
      <p:ext uri="{BB962C8B-B14F-4D97-AF65-F5344CB8AC3E}">
        <p14:creationId xmlns:p14="http://schemas.microsoft.com/office/powerpoint/2010/main" val="230887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3600" dirty="0" smtClean="0"/>
              <a:t>Maailman suurituloisimmat urheilijat vuonna 2016</a:t>
            </a:r>
            <a:endParaRPr lang="en-US" sz="3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1588097"/>
            <a:ext cx="5626769" cy="4960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0211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Innovaation omaksuminen</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72816"/>
            <a:ext cx="7719924" cy="3647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21292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1103</Words>
  <Application>Microsoft Office PowerPoint</Application>
  <PresentationFormat>Näytössä katseltava diaesitys (4:3)</PresentationFormat>
  <Paragraphs>230</Paragraphs>
  <Slides>84</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84</vt:i4>
      </vt:variant>
    </vt:vector>
  </HeadingPairs>
  <TitlesOfParts>
    <vt:vector size="88" baseType="lpstr">
      <vt:lpstr>Arial</vt:lpstr>
      <vt:lpstr>Calibri</vt:lpstr>
      <vt:lpstr>Courier New</vt:lpstr>
      <vt:lpstr>Office-teema</vt:lpstr>
      <vt:lpstr>PowerPoint-esitys</vt:lpstr>
      <vt:lpstr>Kestävän kehityksen osa-alueet</vt:lpstr>
      <vt:lpstr>Geomedia</vt:lpstr>
      <vt:lpstr>PowerPoint-esitys</vt:lpstr>
      <vt:lpstr>Maailman kulttuuripiirit ja länsimaisen kulttuuripiirin osa-alueet</vt:lpstr>
      <vt:lpstr>Maailman puhutuimmat kielet</vt:lpstr>
      <vt:lpstr>Maailman uskonnot</vt:lpstr>
      <vt:lpstr>PowerPoint-esitys</vt:lpstr>
      <vt:lpstr>Innovaation omaksuminen</vt:lpstr>
      <vt:lpstr>Innovaation omaksujaryhmät</vt:lpstr>
      <vt:lpstr>Tartuntaleviäminen eli tartuntadiffuusio</vt:lpstr>
      <vt:lpstr>Hierarkkinen leviäminen eli hierarkkinen diffuusio</vt:lpstr>
      <vt:lpstr>Muuttoleviäminen eli muuttodiffuusio</vt:lpstr>
      <vt:lpstr>Maailman puhutuimmat äidinkielet (miljoonaa puhujaa)</vt:lpstr>
      <vt:lpstr>PowerPoint-esitys</vt:lpstr>
      <vt:lpstr>Maapallon väkiluvun miljardin asukkaan ylitykset</vt:lpstr>
      <vt:lpstr>Maapallon väestönkasvu suuralueittain</vt:lpstr>
      <vt:lpstr>PowerPoint-esitys</vt:lpstr>
      <vt:lpstr>Väestöllisen muuntumisen malli</vt:lpstr>
      <vt:lpstr>Erilaisia väestöpyramideja</vt:lpstr>
      <vt:lpstr>Väestöpyramidien tulkintaa</vt:lpstr>
      <vt:lpstr>PowerPoint-esitys</vt:lpstr>
      <vt:lpstr>Sveitsin väestöntiheys</vt:lpstr>
      <vt:lpstr>Maailman väestöntiheys</vt:lpstr>
      <vt:lpstr>Muuttoliikkeiden syitä</vt:lpstr>
      <vt:lpstr>PowerPoint-esitys</vt:lpstr>
      <vt:lpstr>Euroopan unionin jäsenmaihin muuttavien ikärakenne</vt:lpstr>
      <vt:lpstr>Maapallon suuralueiden väliset muuttovirrat</vt:lpstr>
      <vt:lpstr>PowerPoint-esitys</vt:lpstr>
      <vt:lpstr>PowerPoint-esitys</vt:lpstr>
      <vt:lpstr>PowerPoint-esitys</vt:lpstr>
      <vt:lpstr>Kaupunki- ja maaseutuväestön osuus maailmassa</vt:lpstr>
      <vt:lpstr>Maailman kaupungistumisaste ja yli 10 miljoonan asukkaan kaupungit</vt:lpstr>
      <vt:lpstr>Kaupunkien kasvun syitä</vt:lpstr>
      <vt:lpstr>Erilaisia konurbaatioita</vt:lpstr>
      <vt:lpstr>Maailman-kaupunkien vahvuuksia</vt:lpstr>
      <vt:lpstr>Kaupunkirakennemallit</vt:lpstr>
      <vt:lpstr>PowerPoint-esitys</vt:lpstr>
      <vt:lpstr>Nodaalialueiden hierarkia</vt:lpstr>
      <vt:lpstr>Keskuksen vaikutusalue</vt:lpstr>
      <vt:lpstr>Ydinalueet ja periferiat</vt:lpstr>
      <vt:lpstr>PowerPoint-esitys</vt:lpstr>
      <vt:lpstr>PowerPoint-esitys</vt:lpstr>
      <vt:lpstr>PowerPoint-esitys</vt:lpstr>
      <vt:lpstr>PowerPoint-esitys</vt:lpstr>
      <vt:lpstr>PowerPoint-esitys</vt:lpstr>
      <vt:lpstr>PowerPoint-esitys</vt:lpstr>
      <vt:lpstr>Maapallon maankäyttö</vt:lpstr>
      <vt:lpstr>Maataloustyypit</vt:lpstr>
      <vt:lpstr>PowerPoint-esitys</vt:lpstr>
      <vt:lpstr>Kalastuksen ja akvakulttuurin  tuotto maailmassa</vt:lpstr>
      <vt:lpstr>Merkittävimmät kalastusalueet ja niihin vaikuttavat merivirrat</vt:lpstr>
      <vt:lpstr>Ylikalastetut alueet</vt:lpstr>
      <vt:lpstr>Maapallon metsävyöhykkeet</vt:lpstr>
      <vt:lpstr>Esimerkkejä puubiomassan hyödyntämisestä bioteknologian avulla</vt:lpstr>
      <vt:lpstr>PowerPoint-esitys</vt:lpstr>
      <vt:lpstr>PowerPoint-esitys</vt:lpstr>
      <vt:lpstr>PowerPoint-esitys</vt:lpstr>
      <vt:lpstr>PowerPoint-esitys</vt:lpstr>
      <vt:lpstr>PowerPoint-esitys</vt:lpstr>
      <vt:lpstr>Kiertotalouden vaatimuksia tuotteen elinkaarelle</vt:lpstr>
      <vt:lpstr>Esimerkkejä teollisuusalueista ja teollisuuden edellytyksistä</vt:lpstr>
      <vt:lpstr>Teollisuuden keskittymät ja maapallon teollisuusvyöhyke</vt:lpstr>
      <vt:lpstr>PowerPoint-esitys</vt:lpstr>
      <vt:lpstr>Maailman poliittiset ja taloudelliset vaikuttajat</vt:lpstr>
      <vt:lpstr>PowerPoint-esitys</vt:lpstr>
      <vt:lpstr>PowerPoint-esitys</vt:lpstr>
      <vt:lpstr>PowerPoint-esitys</vt:lpstr>
      <vt:lpstr>Kehitysmaiden liikenneverkon kehitys</vt:lpstr>
      <vt:lpstr>Belgian ja Tansanian tieverkot</vt:lpstr>
      <vt:lpstr>Liikenteen haittojen torjuntakeinoja</vt:lpstr>
      <vt:lpstr>Lomamatkailijoiden määrä maailmassa</vt:lpstr>
      <vt:lpstr>Matkailijalle koituvia vaikutuksia ja riskien ehkäisyä</vt:lpstr>
      <vt:lpstr>Kestävän matkailun vinkkejä</vt:lpstr>
      <vt:lpstr>Pääkaupunkiseudun liikenneverkko</vt:lpstr>
      <vt:lpstr>PowerPoint-esitys</vt:lpstr>
      <vt:lpstr>Suomen päämaisema-alueet</vt:lpstr>
      <vt:lpstr>PowerPoint-esitys</vt:lpstr>
      <vt:lpstr>PowerPoint-esitys</vt:lpstr>
      <vt:lpstr>PowerPoint-esitys</vt:lpstr>
      <vt:lpstr>Taulukossa on esitetty kymmenen menestyneintä valtiota vuosien 1896–2016 kesäolympialaisissa saatujen mitalien lukumäärän perusteella. Painotettu mitalien määrä tarkoittaa sitä, että eri mitaleille on annettu eri painokerroin (kulta 4, hopea 2, pronssi 1). Väestötiedot ovat vuodelta 2016 ja bruttokansantuote vuodelta 2012. Valtioista, joita ei enää ole, on käytetty viimeisiä saatavilla olevia tietoja.</vt:lpstr>
      <vt:lpstr>Kesäolympialaisten isäntäkaupungit</vt:lpstr>
      <vt:lpstr>Kesäolympialaisten isäntäkaupungit vastaukset</vt:lpstr>
      <vt:lpstr>Maailman suurituloisimmat urheilijat vuonna 2016</vt:lpstr>
    </vt:vector>
  </TitlesOfParts>
  <Company>Sanoma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Päivi Putkonen</dc:creator>
  <cp:lastModifiedBy>Ylälehto Virpi</cp:lastModifiedBy>
  <cp:revision>3</cp:revision>
  <dcterms:created xsi:type="dcterms:W3CDTF">2017-06-12T04:37:47Z</dcterms:created>
  <dcterms:modified xsi:type="dcterms:W3CDTF">2019-01-09T07:07:28Z</dcterms:modified>
</cp:coreProperties>
</file>