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5143500" cx="9144000"/>
  <p:notesSz cx="6858000" cy="9144000"/>
  <p:embeddedFontLst>
    <p:embeddedFont>
      <p:font typeface="Roboto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boldItalic.fntdata"/><Relationship Id="rId61" Type="http://schemas.openxmlformats.org/officeDocument/2006/relationships/font" Target="fonts/Robot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Roboto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3132d571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3132d571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03d6d5c3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03d6d5c3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664bdfdd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664bdfdd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703d6d5c3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703d6d5c3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03d6d5c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703d6d5c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7664bdfdd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7664bdfdd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664bdfdd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7664bdfdd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03d6d5c3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703d6d5c3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3132d571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3132d571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3132d571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63132d571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2d20c64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2d20c64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3132d571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63132d571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73db8fd6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73db8fd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773db8fd6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773db8fd6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8e936e6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78e936e6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3132d571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63132d571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773db8fd6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773db8fd6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63132d571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63132d571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6313410f5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6313410f5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313410f5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6313410f5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313410f5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6313410f5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72d20c64a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72d20c64a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6313410f5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6313410f5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313410f5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6313410f5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6313410f5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6313410f5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313410f5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6313410f5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7b1d51b6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7b1d51b6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703d6d5c3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703d6d5c3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703d6d5c3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703d6d5c3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7b1d51b6f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7b1d51b6f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7b1d51b6f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7b1d51b6f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7b1d51b6f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7b1d51b6f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43f3f82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43f3f82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b1d51b6f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7b1d51b6f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b1d51b6f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7b1d51b6f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7b1d51b6f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7b1d51b6f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b1d51b6f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7b1d51b6f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b1d51b6f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7b1d51b6f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7b1d51b6f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7b1d51b6f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7b1d51b6f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7b1d51b6f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7b1d51b6f5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7b1d51b6f5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7b1d51b6f5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7b1d51b6f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7b1d51b6f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7b1d51b6f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743f3f820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743f3f820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b1d51b6f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b1d51b6f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7b1d51b6f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7b1d51b6f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03d6d5c3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03d6d5c3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7b1d51b6f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7b1d51b6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63132d571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63132d571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664bdfdd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7664bdfdd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3132d57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63132d57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3132d571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3132d571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hyperlink" Target="https://edition.cnn.com/style/article/olafur-eliasson-experience-phaidon" TargetMode="External"/><Relationship Id="rId5" Type="http://schemas.openxmlformats.org/officeDocument/2006/relationships/hyperlink" Target="https://fi.wikipedia.org/wiki/Kaarina_Kaikkonen" TargetMode="External"/><Relationship Id="rId6" Type="http://schemas.openxmlformats.org/officeDocument/2006/relationships/hyperlink" Target="https://www.rapinoja.com/teokset/luonnon-garderobi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g-rex.fi/jesse-pasanen/vlr0bzpe46k5mr0kc8fsie4ufxfa5w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en.wikipedia.org/wiki/Street_art" TargetMode="External"/><Relationship Id="rId4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fi.wikipedia.org/wiki/Installaatio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en.wikipedia.org/wiki/Olafur_Eliasson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koulukino.fi/oppimateriaalit/mina-kusama/immersiivinen-taide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en.wikipedia.org/wiki/Sagrada_Fam%C3%ADlia" TargetMode="External"/><Relationship Id="rId4" Type="http://schemas.openxmlformats.org/officeDocument/2006/relationships/hyperlink" Target="https://parametric-architecture.com/10-project-zaha-hadid-architects-china/?srsltid=AfmBOopKNXBmZNfHpeiJ1BwluW9_-isqQxx16cpwTzADxAnV5IpczhiP" TargetMode="External"/><Relationship Id="rId5" Type="http://schemas.openxmlformats.org/officeDocument/2006/relationships/hyperlink" Target="https://en.wikipedia.org/wiki/Villa_Savoye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bing.com/images/search?q=monastery+onf+cluny&amp;form=HDRSC3&amp;first=1" TargetMode="External"/><Relationship Id="rId4" Type="http://schemas.openxmlformats.org/officeDocument/2006/relationships/hyperlink" Target="https://en.wikipedia.org/wiki/St._Michael%27s_Church,_Hildesheim" TargetMode="External"/><Relationship Id="rId5" Type="http://schemas.openxmlformats.org/officeDocument/2006/relationships/hyperlink" Target="https://fi.wikipedia.org/wiki/Lundin_tuomiokirkko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fi.wikipedia.org/wiki/K%C3%B6lnin_tuomiokirkko" TargetMode="External"/><Relationship Id="rId4" Type="http://schemas.openxmlformats.org/officeDocument/2006/relationships/hyperlink" Target="https://fi.wikipedia.org/wiki/Sainte-Chapell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en.wikipedia.org/wiki/Renaissance_architecture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en.wikipedia.org/wiki/Baroque_architecture" TargetMode="External"/><Relationship Id="rId4" Type="http://schemas.openxmlformats.org/officeDocument/2006/relationships/hyperlink" Target="https://en.wikipedia.org/wiki/Rococo_architecture" TargetMode="External"/><Relationship Id="rId5" Type="http://schemas.openxmlformats.org/officeDocument/2006/relationships/hyperlink" Target="https://fi.wikipedia.org/wiki/Senaatintori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fi.wikipedia.org/wiki/Villa_Savoye" TargetMode="External"/><Relationship Id="rId4" Type="http://schemas.openxmlformats.org/officeDocument/2006/relationships/hyperlink" Target="https://en.wikipedia.org/wiki/Seagram_Building" TargetMode="External"/><Relationship Id="rId5" Type="http://schemas.openxmlformats.org/officeDocument/2006/relationships/hyperlink" Target="https://fi.wikipedia.org/wiki/Modernistinen_arkkitehtuuri#:~:text=Modernistinen%20arkkitehtuuri%20on%201900-luvun%20alusta%20l%C3%A4htien%20vaikuttanut%20arkkitehtuurin,geometrisia%20linjoja%20sek%C3%A4%20muodon%20alistamista%20k%C3%A4ytt%C3%B6tarkoitukselle%20ja%20rationaalisuutta." TargetMode="External"/><Relationship Id="rId6" Type="http://schemas.openxmlformats.org/officeDocument/2006/relationships/hyperlink" Target="https://en.wikipedia.org/wiki/Rietveld_Schr%C3%B6der_House" TargetMode="External"/><Relationship Id="rId7" Type="http://schemas.openxmlformats.org/officeDocument/2006/relationships/hyperlink" Target="https://en.wikipedia.org/wiki/Piet_Mondrian" TargetMode="External"/><Relationship Id="rId8" Type="http://schemas.openxmlformats.org/officeDocument/2006/relationships/hyperlink" Target="https://en.wikipedia.org/wiki/De_Stijl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en.wikipedia.org/wiki/Piazza_d%27Italia_(New_Orleans)" TargetMode="External"/><Relationship Id="rId4" Type="http://schemas.openxmlformats.org/officeDocument/2006/relationships/hyperlink" Target="https://en.wikipedia.org/wiki/Portland_Building" TargetMode="External"/><Relationship Id="rId5" Type="http://schemas.openxmlformats.org/officeDocument/2006/relationships/hyperlink" Target="https://en.wikipedia.org/wiki/333_Commerce" TargetMode="External"/><Relationship Id="rId6" Type="http://schemas.openxmlformats.org/officeDocument/2006/relationships/image" Target="../media/image2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fi.wikipedia.org/wiki/Maxxi" TargetMode="External"/><Relationship Id="rId4" Type="http://schemas.openxmlformats.org/officeDocument/2006/relationships/hyperlink" Target="https://en.wikipedia.org/wiki/The_Gherkin" TargetMode="External"/><Relationship Id="rId5" Type="http://schemas.openxmlformats.org/officeDocument/2006/relationships/hyperlink" Target="https://en.wikipedia.org/wiki/8_House" TargetMode="External"/><Relationship Id="rId6" Type="http://schemas.openxmlformats.org/officeDocument/2006/relationships/hyperlink" Target="https://en.wikipedia.org/wiki/The_Shard" TargetMode="External"/><Relationship Id="rId7" Type="http://schemas.openxmlformats.org/officeDocument/2006/relationships/hyperlink" Target="https://en.wikipedia.org/wiki/Bosco_Vertical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.jpg"/><Relationship Id="rId4" Type="http://schemas.openxmlformats.org/officeDocument/2006/relationships/image" Target="../media/image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en.wikipedia.org/wiki/Environmental_art" TargetMode="External"/><Relationship Id="rId4" Type="http://schemas.openxmlformats.org/officeDocument/2006/relationships/hyperlink" Target="http://www10.edu.fi/kuvataide/toiminnallinen_luonnon_kokemistapa/ymparistotaide/" TargetMode="External"/><Relationship Id="rId9" Type="http://schemas.openxmlformats.org/officeDocument/2006/relationships/hyperlink" Target="https://www.tate.org.uk/art/art-terms/e/environmental-art" TargetMode="External"/><Relationship Id="rId5" Type="http://schemas.openxmlformats.org/officeDocument/2006/relationships/hyperlink" Target="https://publicdelivery.org/category/other/environmental-art/" TargetMode="External"/><Relationship Id="rId6" Type="http://schemas.openxmlformats.org/officeDocument/2006/relationships/hyperlink" Target="https://en.wikipedia.org/wiki/Surrounded_Islands" TargetMode="External"/><Relationship Id="rId7" Type="http://schemas.openxmlformats.org/officeDocument/2006/relationships/hyperlink" Target="https://en.wikipedia.org/wiki/Spiral_Jetty" TargetMode="External"/><Relationship Id="rId8" Type="http://schemas.openxmlformats.org/officeDocument/2006/relationships/hyperlink" Target="https://en.wikipedia.org/wiki/Double_Negative_(artwork)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Purkutai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47900"/>
            <a:ext cx="8908349" cy="58983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32457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KU2: Ympäristö, paikka ja tila (2op)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1551575"/>
            <a:ext cx="7322100" cy="34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</a:rPr>
              <a:t>KU2 keskittyy </a:t>
            </a:r>
            <a:r>
              <a:rPr b="1" lang="en" sz="1100">
                <a:solidFill>
                  <a:srgbClr val="FFFFFF"/>
                </a:solidFill>
              </a:rPr>
              <a:t>rakennettuun ja luonnon ympäristöön, tilaan ja paikan kokemiseen kuvataiteen keinoin.</a:t>
            </a:r>
            <a:r>
              <a:rPr lang="en" sz="1100">
                <a:solidFill>
                  <a:srgbClr val="FFFFFF"/>
                </a:solidFill>
              </a:rPr>
              <a:t> Tavoitteena on, että opiskelija oppii tarkastelemaan ympäristöään visuaalisesti, kulttuurisesti ja ekologisesti sekä ilmaisemaan siihen liittyviä havaintoja ja ajatuksia kuvallisesti. 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</a:rPr>
              <a:t>https://www.purkutaide.com/aiemmat-toteutukset/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311700" y="1217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4. Historia ja tunnetut esimerkit</a:t>
            </a:r>
            <a:endParaRPr b="1" sz="14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Land art</a:t>
            </a:r>
            <a:r>
              <a:rPr lang="en" sz="1200">
                <a:solidFill>
                  <a:schemeClr val="dk1"/>
                </a:solidFill>
              </a:rPr>
              <a:t> 1960-luvulta (esim. Robert Smithsonin </a:t>
            </a:r>
            <a:r>
              <a:rPr i="1" lang="en" sz="1200">
                <a:solidFill>
                  <a:schemeClr val="dk1"/>
                </a:solidFill>
              </a:rPr>
              <a:t>Spiral Jetty</a:t>
            </a:r>
            <a:r>
              <a:rPr lang="en" sz="1200">
                <a:solidFill>
                  <a:schemeClr val="dk1"/>
                </a:solidFill>
              </a:rPr>
              <a:t>)</a:t>
            </a:r>
            <a:br>
              <a:rPr lang="en" sz="12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Andy Goldsworthy</a:t>
            </a:r>
            <a:r>
              <a:rPr lang="en" sz="1300">
                <a:solidFill>
                  <a:schemeClr val="dk1"/>
                </a:solidFill>
              </a:rPr>
              <a:t> – tunnettu luonnonmateriaaleista tehdyistä tilapäisistä teoksista.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Christo ja Jeanne-Claude</a:t>
            </a:r>
            <a:r>
              <a:rPr lang="en" sz="1300">
                <a:solidFill>
                  <a:schemeClr val="dk1"/>
                </a:solidFill>
              </a:rPr>
              <a:t> – suuria maisemaan vaikuttavia installaatioita.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Nils-Udo</a:t>
            </a:r>
            <a:r>
              <a:rPr lang="en" sz="1300">
                <a:solidFill>
                  <a:schemeClr val="dk1"/>
                </a:solidFill>
              </a:rPr>
              <a:t>, </a:t>
            </a:r>
            <a:r>
              <a:rPr b="1" lang="en" sz="1300">
                <a:solidFill>
                  <a:schemeClr val="dk1"/>
                </a:solidFill>
              </a:rPr>
              <a:t>Olafur Eliasson</a:t>
            </a:r>
            <a:r>
              <a:rPr lang="en" sz="1300">
                <a:solidFill>
                  <a:schemeClr val="dk1"/>
                </a:solidFill>
              </a:rPr>
              <a:t> – luonnon, valon ja ympäristön vuorovaikutus.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Agnes Denes</a:t>
            </a:r>
            <a:r>
              <a:rPr lang="en" sz="1300">
                <a:solidFill>
                  <a:schemeClr val="dk1"/>
                </a:solidFill>
              </a:rPr>
              <a:t> (viljelytaide) https://en.wikipedia.org/wiki/Agnes_Denes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" sz="1300">
                <a:solidFill>
                  <a:schemeClr val="dk1"/>
                </a:solidFill>
              </a:rPr>
              <a:t>Suomalaisia tekijöitä</a:t>
            </a:r>
            <a:r>
              <a:rPr lang="en" sz="1300">
                <a:solidFill>
                  <a:schemeClr val="dk1"/>
                </a:solidFill>
              </a:rPr>
              <a:t>: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en" sz="1300">
                <a:solidFill>
                  <a:schemeClr val="dk1"/>
                </a:solidFill>
              </a:rPr>
              <a:t>Tea Mäkipää</a:t>
            </a:r>
            <a:r>
              <a:rPr lang="en" sz="1300">
                <a:solidFill>
                  <a:schemeClr val="dk1"/>
                </a:solidFill>
              </a:rPr>
              <a:t>, joka yhdistää taiteen ja ympäristöaktivismi, </a:t>
            </a:r>
            <a:r>
              <a:rPr b="1" lang="en" sz="1300">
                <a:solidFill>
                  <a:schemeClr val="dk1"/>
                </a:solidFill>
              </a:rPr>
              <a:t>Erkki Kannosto</a:t>
            </a:r>
            <a:r>
              <a:rPr lang="en" sz="1300">
                <a:solidFill>
                  <a:schemeClr val="dk1"/>
                </a:solidFill>
              </a:rPr>
              <a:t>, </a:t>
            </a:r>
            <a:r>
              <a:rPr b="1" lang="en" sz="1300">
                <a:solidFill>
                  <a:schemeClr val="dk1"/>
                </a:solidFill>
              </a:rPr>
              <a:t>Marja Helander</a:t>
            </a:r>
            <a:r>
              <a:rPr lang="en" sz="1300">
                <a:solidFill>
                  <a:schemeClr val="dk1"/>
                </a:solidFill>
              </a:rPr>
              <a:t> ja </a:t>
            </a:r>
            <a:r>
              <a:rPr b="1" lang="en" sz="1300">
                <a:solidFill>
                  <a:schemeClr val="dk1"/>
                </a:solidFill>
              </a:rPr>
              <a:t>Antti Laitinen</a:t>
            </a:r>
            <a:r>
              <a:rPr lang="en" sz="1300">
                <a:solidFill>
                  <a:schemeClr val="dk1"/>
                </a:solidFill>
              </a:rPr>
              <a:t>, </a:t>
            </a:r>
            <a:r>
              <a:rPr b="1" lang="en" sz="1300">
                <a:solidFill>
                  <a:schemeClr val="dk1"/>
                </a:solidFill>
              </a:rPr>
              <a:t>Kaarina Kaikkonen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6599400" y="1152475"/>
            <a:ext cx="223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Agnes Denes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Viljapelto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 New </a:t>
            </a:r>
            <a:r>
              <a:rPr lang="en" sz="1200"/>
              <a:t>York</a:t>
            </a:r>
            <a:endParaRPr sz="1200"/>
          </a:p>
        </p:txBody>
      </p:sp>
      <p:pic>
        <p:nvPicPr>
          <p:cNvPr id="118" name="Google Shape;118;p23" title="Agnes Den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600" y="89975"/>
            <a:ext cx="6274900" cy="44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 title="Anni Rapinoja, kengä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725" y="2030000"/>
            <a:ext cx="4696100" cy="311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https://edition.cnn.com/style/article/olafur-eliasson-experience-phaidon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https://fi.wikipedia.org/wiki/Kaarina_Kaikkonen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https://www.rapinoja.com/teokset/luonnon-garderobi/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6206325" y="358825"/>
            <a:ext cx="2625900" cy="42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https://anttilaitinen.com/</a:t>
            </a:r>
            <a:endParaRPr/>
          </a:p>
        </p:txBody>
      </p:sp>
      <p:pic>
        <p:nvPicPr>
          <p:cNvPr id="132" name="Google Shape;132;p25" title="teuri haarl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525" y="358825"/>
            <a:ext cx="4800600" cy="42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 title="Antti Laitin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200" y="1091175"/>
            <a:ext cx="4005125" cy="37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82750" y="134475"/>
            <a:ext cx="8937000" cy="23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Marja Helander                                          Tea Mäkipää                                                   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/>
              <a:t>https://fi.wikipedia.org/wiki/Marja_Helander</a:t>
            </a:r>
            <a:endParaRPr sz="1000"/>
          </a:p>
        </p:txBody>
      </p:sp>
      <p:pic>
        <p:nvPicPr>
          <p:cNvPr id="140" name="Google Shape;140;p26" title="Tea Mäkipää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450" y="1017725"/>
            <a:ext cx="480060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 title="marja heland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72275"/>
            <a:ext cx="3946100" cy="34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Tee ympäristötaideteos!</a:t>
            </a:r>
            <a:endParaRPr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Pohdi, minkä viestin haluat teoksellasi välittää! Vai haluatko?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Etsi teoksellesi paikka tai anna paikan ohjata teoksen tekoa!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Tee teos ympäristöön, luonnon tai rakennettuun ympäristöön.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Voit myös tehdä luonnonmateriaaleista ja/tai kierrätysmateriaaleista veistoksen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Voit sijoittaa väliaikaisesti jotain(!) luonnon ympäristöön tai jollain lailla luonnon kärsimättä jättää väliaikaisen jälkesi luontoon.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Teos voi muuttua luonnon avulla ja tällöin muutos voi olla osa teosta, -tai sitten ei.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 Kuvaa teos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Kirjoita</a:t>
            </a:r>
            <a:endParaRPr/>
          </a:p>
        </p:txBody>
      </p:sp>
      <p:sp>
        <p:nvSpPr>
          <p:cNvPr id="153" name="Google Shape;15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Mitä teoksellasi kommentoit, mitä haluat viestiä. Miksi juuri tälläinen teos ja tässä paikassa?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Kenelle teos on tarkoitettu nähtäväksi? Kenelle se olisi tarkoitettu nähtäväksi, jos saisit halutessasi enemmän yleisöä teoksellesi?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Miten teoksen on tarkoitus toimia.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Mitä materiaaleja käytit ja miksi?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Miten huomioit ekologisuuden?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Miten koit onnistuneesi ideoinnissa, toteutuksessa?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Mistä sait idean teoksellesi?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Kenen </a:t>
            </a:r>
            <a:r>
              <a:rPr lang="en"/>
              <a:t>ympäristötaidettakin</a:t>
            </a:r>
            <a:r>
              <a:rPr lang="en"/>
              <a:t> tehneen/ympäristötaiteilijan töistä pidät ja miksi?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 title="Grafiti muraal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1150"/>
            <a:ext cx="8832300" cy="591113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Street Art</a:t>
            </a:r>
            <a:endParaRPr/>
          </a:p>
        </p:txBody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0"/>
            <a:ext cx="8520600" cy="45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1. Mikä on street art?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Katutaide on </a:t>
            </a:r>
            <a:r>
              <a:rPr b="1" lang="en" sz="1100">
                <a:solidFill>
                  <a:schemeClr val="dk1"/>
                </a:solidFill>
              </a:rPr>
              <a:t>julkiseen tilaan tehtyä visuaalista taidetta</a:t>
            </a:r>
            <a:r>
              <a:rPr lang="en" sz="1100">
                <a:solidFill>
                  <a:schemeClr val="dk1"/>
                </a:solidFill>
              </a:rPr>
              <a:t>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Se voi olla </a:t>
            </a:r>
            <a:r>
              <a:rPr b="1" lang="en" sz="1100">
                <a:solidFill>
                  <a:schemeClr val="dk1"/>
                </a:solidFill>
              </a:rPr>
              <a:t>luvalla tai ilman lupaa</a:t>
            </a:r>
            <a:r>
              <a:rPr lang="en" sz="1100">
                <a:solidFill>
                  <a:schemeClr val="dk1"/>
                </a:solidFill>
              </a:rPr>
              <a:t> tehtyä, mutta ei aina sama asia kuin "graffiti".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Usein </a:t>
            </a:r>
            <a:r>
              <a:rPr b="1" lang="en" sz="1100">
                <a:solidFill>
                  <a:schemeClr val="dk1"/>
                </a:solidFill>
              </a:rPr>
              <a:t>visuaalisesti näyttävää, helposti lähestyttävää ja viestiltään selkeää</a:t>
            </a:r>
            <a:r>
              <a:rPr lang="en" sz="1100">
                <a:solidFill>
                  <a:schemeClr val="dk1"/>
                </a:solidFill>
              </a:rPr>
              <a:t>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 2. Muotoja ja tekniikoita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Graffiti</a:t>
            </a:r>
            <a:r>
              <a:rPr lang="en" sz="1100">
                <a:solidFill>
                  <a:schemeClr val="dk1"/>
                </a:solidFill>
              </a:rPr>
              <a:t> – kirjainmuotoihin perustuva maalaus, usein spray-maalilla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Sablonitaide / stencilit</a:t>
            </a:r>
            <a:r>
              <a:rPr lang="en" sz="1100">
                <a:solidFill>
                  <a:schemeClr val="dk1"/>
                </a:solidFill>
              </a:rPr>
              <a:t> – spraymaalausta sabluunoiden avulla (esim. Banksy)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Julisteet ja tarra- tai pastetaide</a:t>
            </a:r>
            <a:r>
              <a:rPr lang="en" sz="1100">
                <a:solidFill>
                  <a:schemeClr val="dk1"/>
                </a:solidFill>
              </a:rPr>
              <a:t> – paperille tehtyjä töitä liimataan seiniin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3D-teokset</a:t>
            </a:r>
            <a:r>
              <a:rPr lang="en" sz="1100">
                <a:solidFill>
                  <a:schemeClr val="dk1"/>
                </a:solidFill>
              </a:rPr>
              <a:t> – pienoispatsaita, installaatioita tai ympäristön muuntamista (esim. liikennemerkkeihin tehdyt muokkaukset)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Muraalit</a:t>
            </a:r>
            <a:r>
              <a:rPr lang="en" sz="1100">
                <a:solidFill>
                  <a:schemeClr val="dk1"/>
                </a:solidFill>
              </a:rPr>
              <a:t> – suuret seinämaalaukset, usein laillisia ja yhteisöllisesti tehtyjä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4. Tunnettuja katutaiteilijoita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Banksy</a:t>
            </a:r>
            <a:r>
              <a:rPr lang="en" sz="1100">
                <a:solidFill>
                  <a:schemeClr val="dk1"/>
                </a:solidFill>
              </a:rPr>
              <a:t> (Iso-Britannia) – yhteiskuntakriittiset sabloonat, musta huumori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Shepard Fairey</a:t>
            </a:r>
            <a:r>
              <a:rPr lang="en" sz="1100">
                <a:solidFill>
                  <a:schemeClr val="dk1"/>
                </a:solidFill>
              </a:rPr>
              <a:t> (USA) – tunnetaan mm. "Obey" ja "Hope" (Obama-juliste)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JR</a:t>
            </a:r>
            <a:r>
              <a:rPr lang="en" sz="1100">
                <a:solidFill>
                  <a:schemeClr val="dk1"/>
                </a:solidFill>
              </a:rPr>
              <a:t> (Ranska) – valokuvia suurikokoisina julisteina rakennuksissa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Kobra</a:t>
            </a:r>
            <a:r>
              <a:rPr lang="en" sz="1100">
                <a:solidFill>
                  <a:schemeClr val="dk1"/>
                </a:solidFill>
              </a:rPr>
              <a:t> (Brasilia) – värikkäät muraalit, kulttuurihahmoja ja historiaa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Suomesta esim. </a:t>
            </a:r>
            <a:r>
              <a:rPr b="1" lang="en" sz="1100">
                <a:solidFill>
                  <a:schemeClr val="dk1"/>
                </a:solidFill>
              </a:rPr>
              <a:t>Egs https://egshelsinki.com/#works</a:t>
            </a:r>
            <a:r>
              <a:rPr lang="en" sz="1100">
                <a:solidFill>
                  <a:schemeClr val="dk1"/>
                </a:solidFill>
              </a:rPr>
              <a:t>, </a:t>
            </a:r>
            <a:r>
              <a:rPr b="1" lang="en" sz="1100">
                <a:solidFill>
                  <a:schemeClr val="dk1"/>
                </a:solidFill>
              </a:rPr>
              <a:t>Jesse Pasanen </a:t>
            </a:r>
            <a:r>
              <a:rPr b="1" lang="en" sz="1100" u="sng">
                <a:solidFill>
                  <a:schemeClr val="hlink"/>
                </a:solidFill>
                <a:hlinkClick r:id="rId3"/>
              </a:rPr>
              <a:t>https://www.g-rex.fi/jesse-pasanen/vlr0bzpe46k5mr0kc8fsie4ufxfa5w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 flipH="1" rot="10800000">
            <a:off x="311700" y="-150"/>
            <a:ext cx="8520600" cy="2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144825"/>
            <a:ext cx="3577500" cy="49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Keskeiset sisällöt ja teemat: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 1. Ympäristön havainnointi ja visuaalinen dokumentointi</a:t>
            </a:r>
            <a:endParaRPr b="1" sz="13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Piirtäminen, maalaaminen, valokuvaus tai video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Havainnointi luonnossa, kaupungissa, koulussa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Arkkitehtuurin, esineiden tai maisemien tarkastelu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 2. Tilan ja paikan kuvallinen esittäminen</a:t>
            </a:r>
            <a:endParaRPr b="1" sz="13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Miten kuvata tila, perspektiivi, mittasuhteet, syvyys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Miten eri tilat vaikuttavat ihmisiin (esim. turvallisuus, tunnelma)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Ympäristötaide, installaatiot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3. Rakennettu ympäristö ja kulttuurinen merkitys</a:t>
            </a:r>
            <a:endParaRPr b="1" sz="13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Esim. kaupungin julkinen tila, graffitit, monumentit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Paikallinen kulttuuriympäristö ja sen visuaalinen ilme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Muotoilu ja arkkitehtuuri (esim. miten julkinen tila suunnitellaan?)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 4. Ekologisuus ja kestävä kehitys taiteessa</a:t>
            </a:r>
            <a:endParaRPr b="1" sz="13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Materiaalien käyttö, kierrätys, luonnon kunnioittaminen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Ympäristötaide ja aktivismi visuaalisen ilmaisun keinoin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 title="Lukion kuvataide kuv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225" y="948875"/>
            <a:ext cx="4950002" cy="267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🔹 3. Tavoitteet ja teemat</a:t>
            </a:r>
            <a:endParaRPr b="1" sz="1700">
              <a:solidFill>
                <a:schemeClr val="dk1"/>
              </a:solidFill>
            </a:endParaRPr>
          </a:p>
          <a:p>
            <a:pPr indent="-28797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Street art </a:t>
            </a:r>
            <a:r>
              <a:rPr b="1" lang="en" sz="1100">
                <a:solidFill>
                  <a:schemeClr val="dk1"/>
                </a:solidFill>
              </a:rPr>
              <a:t>haluaa herättää huomiota</a:t>
            </a:r>
            <a:r>
              <a:rPr lang="en" sz="1100">
                <a:solidFill>
                  <a:schemeClr val="dk1"/>
                </a:solidFill>
              </a:rPr>
              <a:t>, viihdyttää tai pysäyttää katsojan.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8797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Usein </a:t>
            </a:r>
            <a:r>
              <a:rPr b="1" lang="en" sz="1100">
                <a:solidFill>
                  <a:schemeClr val="dk1"/>
                </a:solidFill>
              </a:rPr>
              <a:t>yhteiskuntakriittistä, poliittista, humoristista tai runollista</a:t>
            </a:r>
            <a:r>
              <a:rPr lang="en" sz="1100">
                <a:solidFill>
                  <a:schemeClr val="dk1"/>
                </a:solidFill>
              </a:rPr>
              <a:t>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8797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Aiheita voivat olla: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100">
                <a:solidFill>
                  <a:schemeClr val="dk1"/>
                </a:solidFill>
              </a:rPr>
              <a:t>Ympäristö ja ilmastonmuutos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100">
                <a:solidFill>
                  <a:schemeClr val="dk1"/>
                </a:solidFill>
              </a:rPr>
              <a:t>Kulutuskulttuuri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100">
                <a:solidFill>
                  <a:schemeClr val="dk1"/>
                </a:solidFill>
              </a:rPr>
              <a:t>Poliittinen protesti tai kansalaisaktivismi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100">
                <a:solidFill>
                  <a:schemeClr val="dk1"/>
                </a:solidFill>
              </a:rPr>
              <a:t>Yhdenvertaisuus, identiteetti, feminismi, mielenterveys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100">
                <a:solidFill>
                  <a:schemeClr val="dk1"/>
                </a:solidFill>
              </a:rPr>
              <a:t>Yhteys musiikkiin ja popkulttuuriin</a:t>
            </a:r>
            <a:endParaRPr sz="1100">
              <a:solidFill>
                <a:schemeClr val="dk1"/>
              </a:solidFill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100">
                <a:solidFill>
                  <a:schemeClr val="dk1"/>
                </a:solidFill>
              </a:rPr>
              <a:t>Graffti oma muotonsa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2" title="Balloon gir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213" y="386750"/>
            <a:ext cx="4232787" cy="41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311700" y="282300"/>
            <a:ext cx="8520600" cy="42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 Mitä ovat muraalit?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Muraali = seinämaalaus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Muraalit ovat suurikokoisia maalauksia, jotka tehdään </a:t>
            </a:r>
            <a:r>
              <a:rPr b="1" lang="en" sz="1100">
                <a:solidFill>
                  <a:schemeClr val="dk1"/>
                </a:solidFill>
              </a:rPr>
              <a:t>rakennusten seinille</a:t>
            </a:r>
            <a:r>
              <a:rPr lang="en" sz="1100">
                <a:solidFill>
                  <a:schemeClr val="dk1"/>
                </a:solidFill>
              </a:rPr>
              <a:t> tai muihin suuriin julkisiin pintoihin.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Ne voivat olla </a:t>
            </a:r>
            <a:r>
              <a:rPr b="1" lang="en" sz="1100">
                <a:solidFill>
                  <a:schemeClr val="dk1"/>
                </a:solidFill>
              </a:rPr>
              <a:t>taiteellisia, yhteisöllisiä, kantaa ottavia tai koristeellisia</a:t>
            </a:r>
            <a:r>
              <a:rPr lang="en" sz="1100">
                <a:solidFill>
                  <a:schemeClr val="dk1"/>
                </a:solidFill>
              </a:rPr>
              <a:t>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Muraalit eroavat graffiteista siinä, että ne ovat </a:t>
            </a:r>
            <a:r>
              <a:rPr b="1" lang="en" sz="1100">
                <a:solidFill>
                  <a:schemeClr val="dk1"/>
                </a:solidFill>
              </a:rPr>
              <a:t>usein luvallisia ja suunniteltuja projekteja</a:t>
            </a:r>
            <a:r>
              <a:rPr lang="en" sz="1100">
                <a:solidFill>
                  <a:schemeClr val="dk1"/>
                </a:solidFill>
              </a:rPr>
              <a:t>, kun taas graffitit voivat olla laittomia tai anonyymejä.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 Missä muraaleja on?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Kaupunkien seinissä</a:t>
            </a:r>
            <a:r>
              <a:rPr lang="en" sz="1100">
                <a:solidFill>
                  <a:schemeClr val="dk1"/>
                </a:solidFill>
              </a:rPr>
              <a:t>, alikulkutunneleissa, koulun seinissä, kerrostaloissa, nuorisotaloissa jne.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Monissa kaupungeissa muraalit ovat osa virallista </a:t>
            </a:r>
            <a:r>
              <a:rPr b="1" lang="en" sz="1100">
                <a:solidFill>
                  <a:schemeClr val="dk1"/>
                </a:solidFill>
              </a:rPr>
              <a:t>taidepolitiikkaa</a:t>
            </a:r>
            <a:r>
              <a:rPr lang="en" sz="1100">
                <a:solidFill>
                  <a:schemeClr val="dk1"/>
                </a:solidFill>
              </a:rPr>
              <a:t> tai </a:t>
            </a:r>
            <a:r>
              <a:rPr b="1" lang="en" sz="1100">
                <a:solidFill>
                  <a:schemeClr val="dk1"/>
                </a:solidFill>
              </a:rPr>
              <a:t>kaupunkikuvan parantamista</a:t>
            </a:r>
            <a:r>
              <a:rPr lang="en" sz="1100">
                <a:solidFill>
                  <a:schemeClr val="dk1"/>
                </a:solidFill>
              </a:rPr>
              <a:t>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Suomessa muraaleja löytyy mm. Helsingistä, Tampereelta, Jyväskylästä ja Kontulasta.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🧠 Muraalien merkitys ja tarkoitus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Muraalit voivat: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Koristaa rumia tai harmaita pintoja</a:t>
            </a:r>
            <a:br>
              <a:rPr b="1" lang="en" sz="1100">
                <a:solidFill>
                  <a:schemeClr val="dk1"/>
                </a:solidFill>
              </a:rPr>
            </a:b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Kertoa tarinoita</a:t>
            </a:r>
            <a:r>
              <a:rPr lang="en" sz="1100">
                <a:solidFill>
                  <a:schemeClr val="dk1"/>
                </a:solidFill>
              </a:rPr>
              <a:t> alueesta tai sen ihmisistä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Ottaa kantaa</a:t>
            </a:r>
            <a:r>
              <a:rPr lang="en" sz="1100">
                <a:solidFill>
                  <a:schemeClr val="dk1"/>
                </a:solidFill>
              </a:rPr>
              <a:t> ajankohtaisiin asioihin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Yhdistää ihmisiä</a:t>
            </a:r>
            <a:r>
              <a:rPr lang="en" sz="1100">
                <a:solidFill>
                  <a:schemeClr val="dk1"/>
                </a:solidFill>
              </a:rPr>
              <a:t> yhteisen taiteen tekemisen kautta</a:t>
            </a:r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 Muraalien merkitys ja tarkoitus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Muraalit voivat:</a:t>
            </a:r>
            <a:endParaRPr sz="2300">
              <a:solidFill>
                <a:schemeClr val="dk1"/>
              </a:solidFill>
            </a:endParaRPr>
          </a:p>
          <a:p>
            <a:pPr indent="-30892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300">
                <a:solidFill>
                  <a:schemeClr val="dk1"/>
                </a:solidFill>
              </a:rPr>
              <a:t>Koristaa rumia tai harmaita pintoja</a:t>
            </a:r>
            <a:br>
              <a:rPr b="1" lang="en" sz="2300">
                <a:solidFill>
                  <a:schemeClr val="dk1"/>
                </a:solidFill>
              </a:rPr>
            </a:br>
            <a:endParaRPr b="1" sz="2300">
              <a:solidFill>
                <a:schemeClr val="dk1"/>
              </a:solidFill>
            </a:endParaRPr>
          </a:p>
          <a:p>
            <a:pPr indent="-3089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300">
                <a:solidFill>
                  <a:schemeClr val="dk1"/>
                </a:solidFill>
              </a:rPr>
              <a:t>Kertoa tarinoita</a:t>
            </a:r>
            <a:r>
              <a:rPr lang="en" sz="2300">
                <a:solidFill>
                  <a:schemeClr val="dk1"/>
                </a:solidFill>
              </a:rPr>
              <a:t> alueesta tai sen ihmisistä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3089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300">
                <a:solidFill>
                  <a:schemeClr val="dk1"/>
                </a:solidFill>
              </a:rPr>
              <a:t>Ottaa kantaa</a:t>
            </a:r>
            <a:r>
              <a:rPr lang="en" sz="2300">
                <a:solidFill>
                  <a:schemeClr val="dk1"/>
                </a:solidFill>
              </a:rPr>
              <a:t> ajankohtaisiin asioihin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3089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300">
                <a:solidFill>
                  <a:schemeClr val="dk1"/>
                </a:solidFill>
              </a:rPr>
              <a:t>Yhdistää ihmisiä</a:t>
            </a:r>
            <a:r>
              <a:rPr lang="en" sz="2300">
                <a:solidFill>
                  <a:schemeClr val="dk1"/>
                </a:solidFill>
              </a:rPr>
              <a:t> yhteisen taiteen tekemisen kautta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3089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2300">
                <a:solidFill>
                  <a:schemeClr val="dk1"/>
                </a:solidFill>
              </a:rPr>
              <a:t>Vahvistaa identiteettiä ja yhteisöllisyyttä</a:t>
            </a:r>
            <a:br>
              <a:rPr b="1" lang="en" sz="2300">
                <a:solidFill>
                  <a:schemeClr val="dk1"/>
                </a:solidFill>
              </a:rPr>
            </a:b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6701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b="1" lang="en" sz="2300">
                <a:solidFill>
                  <a:schemeClr val="dk1"/>
                </a:solidFill>
              </a:rPr>
              <a:t> Miten muraali tehdään?</a:t>
            </a:r>
            <a:endParaRPr b="1" sz="2300">
              <a:solidFill>
                <a:schemeClr val="dk1"/>
              </a:solidFill>
            </a:endParaRPr>
          </a:p>
          <a:p>
            <a:pPr indent="-330835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2300">
                <a:solidFill>
                  <a:schemeClr val="dk1"/>
                </a:solidFill>
              </a:rPr>
              <a:t>Suunnittelu</a:t>
            </a:r>
            <a:r>
              <a:rPr lang="en" sz="2300">
                <a:solidFill>
                  <a:schemeClr val="dk1"/>
                </a:solidFill>
              </a:rPr>
              <a:t>: Luonnos tai suunnitelma tehdään etukäteen.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33083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2300">
                <a:solidFill>
                  <a:schemeClr val="dk1"/>
                </a:solidFill>
              </a:rPr>
              <a:t>Sijainti</a:t>
            </a:r>
            <a:r>
              <a:rPr lang="en" sz="2300">
                <a:solidFill>
                  <a:schemeClr val="dk1"/>
                </a:solidFill>
              </a:rPr>
              <a:t>: Valitaan seinä tai pinta – usein saadaan lupa kiinteistön omistajalta.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33083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2300">
                <a:solidFill>
                  <a:schemeClr val="dk1"/>
                </a:solidFill>
              </a:rPr>
              <a:t>Pohjatyöt</a:t>
            </a:r>
            <a:r>
              <a:rPr lang="en" sz="2300">
                <a:solidFill>
                  <a:schemeClr val="dk1"/>
                </a:solidFill>
              </a:rPr>
              <a:t>: Puhdistetaan ja pohjamaalataan pinta.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33083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2300">
                <a:solidFill>
                  <a:schemeClr val="dk1"/>
                </a:solidFill>
              </a:rPr>
              <a:t>Piirustus seinälle</a:t>
            </a:r>
            <a:r>
              <a:rPr lang="en" sz="2300">
                <a:solidFill>
                  <a:schemeClr val="dk1"/>
                </a:solidFill>
              </a:rPr>
              <a:t>: Käytetään esim. ruudukkoa, projektoria tai vapaata kättä.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33083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2300">
                <a:solidFill>
                  <a:schemeClr val="dk1"/>
                </a:solidFill>
              </a:rPr>
              <a:t>Maalaaminen</a:t>
            </a:r>
            <a:r>
              <a:rPr lang="en" sz="2300">
                <a:solidFill>
                  <a:schemeClr val="dk1"/>
                </a:solidFill>
              </a:rPr>
              <a:t>: Akryylimaalit, seinämaalit, joskus spray.</a:t>
            </a:r>
            <a:br>
              <a:rPr lang="en" sz="2300">
                <a:solidFill>
                  <a:schemeClr val="dk1"/>
                </a:solidFill>
              </a:rPr>
            </a:br>
            <a:endParaRPr sz="2300">
              <a:solidFill>
                <a:schemeClr val="dk1"/>
              </a:solidFill>
            </a:endParaRPr>
          </a:p>
          <a:p>
            <a:pPr indent="-2774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AutoNum type="arabicPeriod"/>
            </a:pPr>
            <a:r>
              <a:rPr b="1" lang="en" sz="2300">
                <a:solidFill>
                  <a:schemeClr val="dk1"/>
                </a:solidFill>
              </a:rPr>
              <a:t>Viimeistely</a:t>
            </a:r>
            <a:r>
              <a:rPr lang="en" sz="2300">
                <a:solidFill>
                  <a:schemeClr val="dk1"/>
                </a:solidFill>
              </a:rPr>
              <a:t>: Varjot, yksityiskohdat, lakkaus tai suojaus.</a:t>
            </a:r>
            <a:br>
              <a:rPr lang="en" sz="1100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6"/>
          <p:cNvSpPr txBox="1"/>
          <p:nvPr>
            <p:ph idx="1" type="body"/>
          </p:nvPr>
        </p:nvSpPr>
        <p:spPr>
          <a:xfrm>
            <a:off x="311700" y="248250"/>
            <a:ext cx="85206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https://en.wikipedia.org/wiki/Street_art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6" title="Eduardo Kobr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875" y="1265975"/>
            <a:ext cx="6527849" cy="35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311700" y="2388900"/>
            <a:ext cx="8520600" cy="21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✨ Muraalit Suomessa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Pasila Urban Art</a:t>
            </a:r>
            <a:r>
              <a:rPr lang="en" sz="1100">
                <a:solidFill>
                  <a:schemeClr val="dk1"/>
                </a:solidFill>
              </a:rPr>
              <a:t> (Helsinki): Muraalikeskittymä, satoja teoksia.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Upea Art -festivaali</a:t>
            </a:r>
            <a:r>
              <a:rPr lang="en" sz="1100">
                <a:solidFill>
                  <a:schemeClr val="dk1"/>
                </a:solidFill>
              </a:rPr>
              <a:t>: Järjestänyt muraaleja eri puolille Suomea.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Koulujen seinämaalaukset ovat yleistyneet – </a:t>
            </a:r>
            <a:r>
              <a:rPr i="1" lang="en" sz="1100">
                <a:solidFill>
                  <a:schemeClr val="dk1"/>
                </a:solidFill>
              </a:rPr>
              <a:t>oppilaiden suunnittelemia muraaleja!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11" name="Google Shape;211;p37"/>
          <p:cNvSpPr txBox="1"/>
          <p:nvPr/>
        </p:nvSpPr>
        <p:spPr>
          <a:xfrm>
            <a:off x="0" y="0"/>
            <a:ext cx="8300100" cy="2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🌍 Tunnettuja muraalitaiteilijoita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Eduardo Kobra</a:t>
            </a:r>
            <a:r>
              <a:rPr lang="en" sz="1100">
                <a:solidFill>
                  <a:schemeClr val="dk1"/>
                </a:solidFill>
              </a:rPr>
              <a:t> (Brasilia): Värikkäitä, valokuvamaisia muraaleja.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Diego Rivera</a:t>
            </a:r>
            <a:r>
              <a:rPr lang="en" sz="1100">
                <a:solidFill>
                  <a:schemeClr val="dk1"/>
                </a:solidFill>
              </a:rPr>
              <a:t> (Meksiko): Poliittisia muraaleja, muraalitaiteen uranuurtaja.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Smug One</a:t>
            </a:r>
            <a:r>
              <a:rPr lang="en" sz="1100">
                <a:solidFill>
                  <a:schemeClr val="dk1"/>
                </a:solidFill>
              </a:rPr>
              <a:t> (Skotlanti): Realistisia, suurikokoisia muotokuvia.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Fin DAC</a:t>
            </a:r>
            <a:r>
              <a:rPr lang="en" sz="1100">
                <a:solidFill>
                  <a:schemeClr val="dk1"/>
                </a:solidFill>
              </a:rPr>
              <a:t> ja </a:t>
            </a:r>
            <a:r>
              <a:rPr b="1" lang="en" sz="1100">
                <a:solidFill>
                  <a:schemeClr val="dk1"/>
                </a:solidFill>
              </a:rPr>
              <a:t>INTI</a:t>
            </a:r>
            <a:r>
              <a:rPr lang="en" sz="1100">
                <a:solidFill>
                  <a:schemeClr val="dk1"/>
                </a:solidFill>
              </a:rPr>
              <a:t>: Yhdistävät kulttuureja ja koristeellisia elementtejä.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Installaatio</a:t>
            </a:r>
            <a:endParaRPr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Installaatio suunnitellaan usein </a:t>
            </a:r>
            <a:r>
              <a:rPr lang="en"/>
              <a:t>tiettyyn</a:t>
            </a:r>
            <a:r>
              <a:rPr lang="en"/>
              <a:t> tilaan.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https://fi.wikipedia.org/wiki/Installaatio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2. Installaatio voi sisältää</a:t>
            </a:r>
            <a:endParaRPr b="1" sz="17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Erilaisia materiaaleja: esineitä, valoja, ääntä, videota, tekstiä, luonnonmateriaaleja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Multitaiteellisuutta</a:t>
            </a:r>
            <a:r>
              <a:rPr lang="en" sz="1100">
                <a:solidFill>
                  <a:schemeClr val="dk1"/>
                </a:solidFill>
              </a:rPr>
              <a:t>: yhdistää kuva-, ääni- ja esitystaidetta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Digitaalisuutta: video- tai valoprojektioita, vuorovaikutteisuutta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311700" y="144825"/>
            <a:ext cx="8520600" cy="48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 3. Tavoitteet ja merkitys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Vaikuttaminen ja elämyksellisyys</a:t>
            </a:r>
            <a:r>
              <a:rPr lang="en" sz="1100">
                <a:solidFill>
                  <a:schemeClr val="dk1"/>
                </a:solidFill>
              </a:rPr>
              <a:t>: halutaan herättää tunteita, ajatuksia tai reaktioita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Avoin tulkinnalle</a:t>
            </a:r>
            <a:r>
              <a:rPr lang="en" sz="1100">
                <a:solidFill>
                  <a:schemeClr val="dk1"/>
                </a:solidFill>
              </a:rPr>
              <a:t>: ei aina selvää "sanomaa", vaan katsoja luo oman merkityksensä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Usein </a:t>
            </a:r>
            <a:r>
              <a:rPr b="1" lang="en" sz="1100">
                <a:solidFill>
                  <a:schemeClr val="dk1"/>
                </a:solidFill>
              </a:rPr>
              <a:t>kriittinen tai yhteiskunnallinen</a:t>
            </a:r>
            <a:r>
              <a:rPr lang="en" sz="1100">
                <a:solidFill>
                  <a:schemeClr val="dk1"/>
                </a:solidFill>
              </a:rPr>
              <a:t>: voi käsitellä esim. ympäristöä, politiikkaa, kulutusta, identiteettiä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 4. Tunnettuja esimerkkejä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Yayoi Kusama</a:t>
            </a:r>
            <a:r>
              <a:rPr lang="en" sz="1100">
                <a:solidFill>
                  <a:schemeClr val="dk1"/>
                </a:solidFill>
              </a:rPr>
              <a:t> – peilit ja pallot: immersiivisiä huoneita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Olafur Eliasson</a:t>
            </a:r>
            <a:r>
              <a:rPr lang="en" sz="1100">
                <a:solidFill>
                  <a:schemeClr val="dk1"/>
                </a:solidFill>
              </a:rPr>
              <a:t> – luo sääilmiöitä tai luonnon elementtejä gallerioihin (esim. keinotekoinen aurinko)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Ai Weiwei</a:t>
            </a:r>
            <a:r>
              <a:rPr lang="en" sz="1100">
                <a:solidFill>
                  <a:schemeClr val="dk1"/>
                </a:solidFill>
              </a:rPr>
              <a:t> – poliittisia installaatioita yhteiskunnallisista aiheista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https://en.wikipedia.org/wiki/Olafur_Eliasson</a:t>
            </a:r>
            <a:endParaRPr/>
          </a:p>
        </p:txBody>
      </p:sp>
      <p:pic>
        <p:nvPicPr>
          <p:cNvPr id="230" name="Google Shape;230;p40" title="Olafu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676" y="1555900"/>
            <a:ext cx="2999024" cy="32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https://www.koulukino.fi/oppimateriaalit/mina-kusama/immersiivinen-taide/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6" name="Google Shape;23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41" title="Kusam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450" y="1288400"/>
            <a:ext cx="516255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113775"/>
            <a:ext cx="8520600" cy="4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Tavoitteet (LOPSin mukaan):</a:t>
            </a:r>
            <a:endParaRPr b="1"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Opiskelija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hahmottaa tilaa ja paikkaa</a:t>
            </a:r>
            <a:r>
              <a:rPr lang="en" sz="1100">
                <a:solidFill>
                  <a:schemeClr val="dk1"/>
                </a:solidFill>
              </a:rPr>
              <a:t> taiteessa ja omassa ympäristössään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Kehittää </a:t>
            </a:r>
            <a:r>
              <a:rPr b="1" lang="en" sz="1100">
                <a:solidFill>
                  <a:schemeClr val="dk1"/>
                </a:solidFill>
              </a:rPr>
              <a:t>ympäristösuhdettaan</a:t>
            </a:r>
            <a:r>
              <a:rPr lang="en" sz="1100">
                <a:solidFill>
                  <a:schemeClr val="dk1"/>
                </a:solidFill>
              </a:rPr>
              <a:t> ja </a:t>
            </a:r>
            <a:r>
              <a:rPr b="1" lang="en" sz="1100">
                <a:solidFill>
                  <a:schemeClr val="dk1"/>
                </a:solidFill>
              </a:rPr>
              <a:t>esteettistä ajatteluaan</a:t>
            </a:r>
            <a:br>
              <a:rPr b="1" lang="en" sz="1100">
                <a:solidFill>
                  <a:schemeClr val="dk1"/>
                </a:solidFill>
              </a:rPr>
            </a:b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Oppii käyttämään </a:t>
            </a:r>
            <a:r>
              <a:rPr b="1" lang="en" sz="1100">
                <a:solidFill>
                  <a:schemeClr val="dk1"/>
                </a:solidFill>
              </a:rPr>
              <a:t>kuvataiteen keinoja tilan ja ympäristön tutkimiseen ja ilmaisemiseen</a:t>
            </a:r>
            <a:br>
              <a:rPr b="1" lang="en" sz="1100">
                <a:solidFill>
                  <a:schemeClr val="dk1"/>
                </a:solidFill>
              </a:rPr>
            </a:b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Osaa </a:t>
            </a:r>
            <a:r>
              <a:rPr b="1" lang="en" sz="1100">
                <a:solidFill>
                  <a:schemeClr val="dk1"/>
                </a:solidFill>
              </a:rPr>
              <a:t>arvioida rakennettua ympäristöä ja sen vaikutuksia</a:t>
            </a:r>
            <a:endParaRPr b="1"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https://www.oph.fi/sites/default/files/documents/lukion_opetussuunnitelman_perusteet_2019.pdf</a:t>
            </a:r>
            <a:br>
              <a:rPr b="1" lang="en" sz="1100">
                <a:solidFill>
                  <a:schemeClr val="dk1"/>
                </a:solidFill>
              </a:rPr>
            </a:b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 Kurssin laajuus: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Yleensä </a:t>
            </a:r>
            <a:r>
              <a:rPr b="1" lang="en" sz="1100">
                <a:solidFill>
                  <a:schemeClr val="dk1"/>
                </a:solidFill>
              </a:rPr>
              <a:t>2 opintopistettä</a:t>
            </a:r>
            <a:r>
              <a:rPr lang="en" sz="1100">
                <a:solidFill>
                  <a:schemeClr val="dk1"/>
                </a:solidFill>
              </a:rPr>
              <a:t> = n. </a:t>
            </a:r>
            <a:r>
              <a:rPr b="1" lang="en" sz="1100">
                <a:solidFill>
                  <a:schemeClr val="dk1"/>
                </a:solidFill>
              </a:rPr>
              <a:t>38 h</a:t>
            </a:r>
            <a:r>
              <a:rPr lang="en" sz="1100">
                <a:solidFill>
                  <a:schemeClr val="dk1"/>
                </a:solidFill>
              </a:rPr>
              <a:t> opiskelijan työskentelyä (kuten KU1)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10-12viikkoa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Performanssi</a:t>
            </a:r>
            <a:endParaRPr/>
          </a:p>
        </p:txBody>
      </p:sp>
      <p:sp>
        <p:nvSpPr>
          <p:cNvPr id="243" name="Google Shape;243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art voi olla osa muuta teosta, kuten installaatiota. Performanssi, esitys -toimitus. Vertaa englannin sana performance!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Etsi itseäsi kiinnostava performanssi taiteilija ja hänen teoksensa.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Paikan henki, </a:t>
            </a:r>
            <a:r>
              <a:rPr i="1" lang="en"/>
              <a:t>genius loci </a:t>
            </a:r>
            <a:r>
              <a:rPr i="1" lang="en" sz="1300"/>
              <a:t>(from ancient romans)</a:t>
            </a:r>
            <a:endParaRPr i="1" sz="1300"/>
          </a:p>
        </p:txBody>
      </p:sp>
      <p:sp>
        <p:nvSpPr>
          <p:cNvPr id="249" name="Google Shape;249;p43"/>
          <p:cNvSpPr txBox="1"/>
          <p:nvPr>
            <p:ph idx="1" type="body"/>
          </p:nvPr>
        </p:nvSpPr>
        <p:spPr>
          <a:xfrm>
            <a:off x="165500" y="1417125"/>
            <a:ext cx="8666700" cy="31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/>
              <a:t>Paikka koostuu paitsi itse fyysisestä </a:t>
            </a:r>
            <a:r>
              <a:rPr lang="en" sz="1150"/>
              <a:t>paikasta</a:t>
            </a:r>
            <a:r>
              <a:rPr lang="en" sz="1150"/>
              <a:t> niin myös ihmisistä, rakennuksista, puista ja pensaista, eläimistä, ilmastosta, tuoksuista ja tunnelmista jne.,joita paikassa on. </a:t>
            </a:r>
            <a:endParaRPr sz="11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/>
              <a:t>Millaisessa paikassa on hyvä olla? Entä paha?</a:t>
            </a:r>
            <a:endParaRPr sz="115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/>
              <a:t>Ota kaksi valokuvaa kahdesta eri paikasta, joista toisessa on hyvä henki ja toisessa paha. Etsi myös kaksi eri maalausta, joista toisessa on mielestäsi hyvä henki ja toisessa paha. </a:t>
            </a:r>
            <a:endParaRPr sz="115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Paikan henki, </a:t>
            </a:r>
            <a:r>
              <a:rPr i="1" lang="en"/>
              <a:t>genius loci </a:t>
            </a:r>
            <a:r>
              <a:rPr i="1" lang="en" sz="1300"/>
              <a:t>(from ancient romans)</a:t>
            </a:r>
            <a:endParaRPr i="1" sz="1300"/>
          </a:p>
        </p:txBody>
      </p:sp>
      <p:sp>
        <p:nvSpPr>
          <p:cNvPr id="255" name="Google Shape;255;p44"/>
          <p:cNvSpPr txBox="1"/>
          <p:nvPr>
            <p:ph idx="1" type="body"/>
          </p:nvPr>
        </p:nvSpPr>
        <p:spPr>
          <a:xfrm>
            <a:off x="3992750" y="1417125"/>
            <a:ext cx="1505700" cy="31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E. Munch: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Tytöt sillalla</a:t>
            </a:r>
            <a:endParaRPr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/>
              <a:t>1902)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Ja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Huuto</a:t>
            </a:r>
            <a:r>
              <a:rPr lang="en"/>
              <a:t>(1893)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/>
              <a:t>Eksistentiaalisen ahdistuksen symbooli</a:t>
            </a:r>
            <a:endParaRPr sz="1150"/>
          </a:p>
        </p:txBody>
      </p:sp>
      <p:pic>
        <p:nvPicPr>
          <p:cNvPr id="256" name="Google Shape;256;p44" title="Munch huut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433" y="783625"/>
            <a:ext cx="3184591" cy="41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4" title="Munch tytö sill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125" y="1152475"/>
            <a:ext cx="3536900" cy="386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>
            <p:ph type="title"/>
          </p:nvPr>
        </p:nvSpPr>
        <p:spPr>
          <a:xfrm>
            <a:off x="311700" y="0"/>
            <a:ext cx="85206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Arkkitehtuuri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5"/>
          <p:cNvSpPr txBox="1"/>
          <p:nvPr>
            <p:ph idx="1" type="body"/>
          </p:nvPr>
        </p:nvSpPr>
        <p:spPr>
          <a:xfrm>
            <a:off x="311700" y="662000"/>
            <a:ext cx="8520600" cy="49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Arkkitehtuuri on taidetta, joka näkyy kaikkialla arjessamme.</a:t>
            </a:r>
            <a:br>
              <a:rPr lang="en"/>
            </a:br>
            <a:r>
              <a:rPr lang="en"/>
              <a:t>Se yhdistää taiteellista ilmaisua, teknistä osaamista ja yhteiskunnallista vastuuta.</a:t>
            </a:r>
            <a:br>
              <a:rPr lang="en"/>
            </a:br>
            <a:r>
              <a:rPr lang="en"/>
              <a:t>Kuvataiteessa voidaan käsitellä arkkitehtuuria niin dokumentaationa kuin vapaana tulkintana.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6"/>
          <p:cNvSpPr txBox="1"/>
          <p:nvPr>
            <p:ph idx="1" type="body"/>
          </p:nvPr>
        </p:nvSpPr>
        <p:spPr>
          <a:xfrm>
            <a:off x="1513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1. Arkkitehtuuri kuvataiteena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Arkkitehtuuri ei ole vain rakennustaidetta, vaan se voidaan nähdä myös kuvataiteellisena ilmaisuna: tilan muotoiluna, rytminä, mittakaavana ja materiaalien käytön estetiikkana.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Rakennukset voivat olla kuin "kolmiulotteisia taideteoksia".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Esimerkkejä: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Antoni Gaudín Sagrada Família (orgaaniset muodot)  </a:t>
            </a:r>
            <a:r>
              <a:rPr lang="en" sz="11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https://en.wikipedia.org/wiki/Sagrada_Fam%C3%ADlia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Zaha Hadidin virtaviivaiset, futuristiset rakennukset </a:t>
            </a:r>
            <a:r>
              <a:rPr lang="en" sz="11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https://parametric-architecture.com/10-project-zaha-hadid-architects-china/?srsltid=AfmBOopKNXBmZNfHpeiJ1BwluW9_-isqQxx16cpwTzADxAnV5IpczhiP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Modernismi (esim. Le Corbusierin Villa Savoye) — "muoto seuraa funktiota"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https://en.wikipedia.org/wiki/Villa_Savoye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2. Tilan, valon ja materiaalin käyttö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Miten valo, varjo ja materiaalit vaikuttavat rakennuksen ilmeeseen ja tunnelmaan?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Katselun ja kokemisen merkitys: miten tila vaikuttaa kehoon ja mieleen?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Harjoitusidea: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Piirrätetään sama tila (esim. koulun aula) eri vuorokaudenaikoina tai valaistuksessa.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8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3. Kulttuurinen ja historiallinen konteksti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Arkkitehtuuri heijastaa aikaansa: tyyli, ideologia, arvot.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Arkkitehtuurin historiaa lyhyesti: antiikki – keskiaika – renessanssi – modernismi – nykyarkkitehtuuri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Visuaalinen vertailu: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Etsi kuvia eri aikakausien rakennuksista → analysoidaan, mitä ne kertovat ajastaan.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9"/>
          <p:cNvSpPr txBox="1"/>
          <p:nvPr>
            <p:ph type="title"/>
          </p:nvPr>
        </p:nvSpPr>
        <p:spPr>
          <a:xfrm>
            <a:off x="2636175" y="0"/>
            <a:ext cx="3590400" cy="3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Keskiaika</a:t>
            </a:r>
            <a:endParaRPr/>
          </a:p>
        </p:txBody>
      </p:sp>
      <p:sp>
        <p:nvSpPr>
          <p:cNvPr id="287" name="Google Shape;287;p49"/>
          <p:cNvSpPr txBox="1"/>
          <p:nvPr>
            <p:ph idx="1" type="body"/>
          </p:nvPr>
        </p:nvSpPr>
        <p:spPr>
          <a:xfrm>
            <a:off x="171075" y="517550"/>
            <a:ext cx="8520600" cy="45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Aikakausi ja tausta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Keskiaikainen arkkitehtuuri Euroopassa ajoittuu noin 500–1500-lukujen välille.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Se kehittyi antiikin perinnön, kristinuskon, feodaaliyhteiskunnan sekä teknologisten ja esteettisten innovaatioiden pohjalta.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Päätyylejä olivat </a:t>
            </a:r>
            <a:r>
              <a:rPr b="1" lang="en" sz="1100">
                <a:solidFill>
                  <a:schemeClr val="dk1"/>
                </a:solidFill>
              </a:rPr>
              <a:t>romaaninen arkkitehtuuri</a:t>
            </a:r>
            <a:r>
              <a:rPr lang="en" sz="1100">
                <a:solidFill>
                  <a:schemeClr val="dk1"/>
                </a:solidFill>
              </a:rPr>
              <a:t> (n. 900–1150) ja </a:t>
            </a:r>
            <a:r>
              <a:rPr b="1" lang="en" sz="1100">
                <a:solidFill>
                  <a:schemeClr val="dk1"/>
                </a:solidFill>
              </a:rPr>
              <a:t>goottilainen arkkitehtuuri</a:t>
            </a:r>
            <a:r>
              <a:rPr lang="en" sz="1100">
                <a:solidFill>
                  <a:schemeClr val="dk1"/>
                </a:solidFill>
              </a:rPr>
              <a:t> (n. 1150–1500).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Muut piirteet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Linnat ja linnoitukset kehittyivät sotilaallisiin tarpeisiin: muurit, vallihaudat, tornit.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Kaupunkien kasvu toi markkinahallit, raatihuoneet ja sillat arkkitehtuurin piiriin.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Materiaaleina käytettiin pääosin kiveä, mutta myös puuta etenkin Pohjois-Euroopassa.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Yhteenvetona: keskiaikainen arkkitehtuuri oli ennen kaikkea </a:t>
            </a:r>
            <a:r>
              <a:rPr b="1" lang="en" sz="1100">
                <a:solidFill>
                  <a:schemeClr val="dk1"/>
                </a:solidFill>
              </a:rPr>
              <a:t>uskonnollista ja puolustuksellista</a:t>
            </a:r>
            <a:r>
              <a:rPr lang="en" sz="1100">
                <a:solidFill>
                  <a:schemeClr val="dk1"/>
                </a:solidFill>
              </a:rPr>
              <a:t> – se kuvasti sekä kirkon valtaa että feodaalisen yhteiskunnan turvatarpeita. Tyylit kehittyivät massiivisesta romaanisesta kohti kevyempää ja valoisampaa goottilaista.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Romaaninen arkkitehtuuri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Massiivisia kivirakennuksia, paksut muurit, pienet ikkunat.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Pyörökaaret ja tynnyriholvit hallitsevia.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Kirkot ja luostarit toimivat uskonnollisen ja yhteiskunnallisen elämän keskuksina. Kirkko usein ristinmuotoinen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Esimerkkejä: Clunyn luostari, Hildesheimin tuomiokirkko.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monastery onf cluny - Haku Kuvat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St. Michael's Church, Hildesheim - Wikipedia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Lundin tuomiokirkko – Wikipedia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rgbClr val="005BA1"/>
                </a:solidFill>
                <a:highlight>
                  <a:srgbClr val="EBF6FF"/>
                </a:highlight>
                <a:latin typeface="Roboto"/>
                <a:ea typeface="Roboto"/>
                <a:cs typeface="Roboto"/>
                <a:sym typeface="Roboto"/>
              </a:rPr>
              <a:t>Romaaninen arkkitehtuuri on Euroopan keskiajan arkkitehtuurityyli, joka vallitsi noin vuosina 1000–1250 ja yhdistää antiikin roomalaisen rakennustaidon piirteitä.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Goottilainen arkkitehtuuri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Nousi Ranskassa ja levisi koko Eurooppaan.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Tunnusmerkkejä: teräväkaaret, ristiholvit, tukipilarit ja suuret lasimaalaukset.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Rakennukset korkeita ja valoisia – tarkoituksena kohottaa katse kohti taivasta.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Suurkaupunkien tuomiokirkot (esim. Notre Dame Pariisissa, Kölnin tuomiokirkko) huipentavat tyylin. </a:t>
            </a:r>
            <a:r>
              <a:rPr lang="en" sz="11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Kölnin tuomiokirkko – Wikipedia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Sainte-Chapelle – Wikipedia</a:t>
            </a:r>
            <a:br>
              <a:rPr lang="en" sz="1100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623400" y="43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Tehtäviä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Maisema. </a:t>
            </a:r>
            <a:endParaRPr/>
          </a:p>
          <a:p>
            <a:pPr indent="-282892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Tehdään kuvakollaasi joka sisältää: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A. Valokuvakollaasin ilmentämään paikan henkeä ja tunnelmaa.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B. Luonnoksen paikan päällä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C. Kasvivärit kertomaan paikan väreistä ja kasvillisuudesta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D. Yksi maisemamaalaus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82892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Ympäristötaideteos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Purkutaidetalo-pienoismalli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Paikan henki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Arkkitehtuuripiirrustus tai muotoity teos arkkitehtuurista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Renesanssi</a:t>
            </a:r>
            <a:endParaRPr/>
          </a:p>
        </p:txBody>
      </p:sp>
      <p:sp>
        <p:nvSpPr>
          <p:cNvPr id="305" name="Google Shape;305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Renaissance architecture - Wikipedia</a:t>
            </a:r>
            <a:r>
              <a:rPr lang="en"/>
              <a:t>                     </a:t>
            </a:r>
            <a:r>
              <a:rPr lang="en" sz="1000"/>
              <a:t>Bramante: Tempietto, Roma,1502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/>
              <a:t>Brunellshi, Ospedale degli Innocenti, Florence.1419</a:t>
            </a:r>
            <a:endParaRPr sz="1000"/>
          </a:p>
        </p:txBody>
      </p:sp>
      <p:pic>
        <p:nvPicPr>
          <p:cNvPr id="306" name="Google Shape;306;p52" title="Florence,_Piazza_SS_Annunziata_with_Ospedale_degli_Innocenti_(1419-39)_and_part_of_SS_Annunziata_(160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2" y="1925051"/>
            <a:ext cx="5567900" cy="31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2" title="Tempietto_di_Bramante0278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0750" y="386950"/>
            <a:ext cx="3143250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Renesanssi (noin1400-1600)</a:t>
            </a:r>
            <a:endParaRPr/>
          </a:p>
        </p:txBody>
      </p:sp>
      <p:sp>
        <p:nvSpPr>
          <p:cNvPr id="313" name="Google Shape;313;p53"/>
          <p:cNvSpPr txBox="1"/>
          <p:nvPr>
            <p:ph idx="1" type="body"/>
          </p:nvPr>
        </p:nvSpPr>
        <p:spPr>
          <a:xfrm>
            <a:off x="161975" y="1116375"/>
            <a:ext cx="8520600" cy="40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Tausta</a:t>
            </a:r>
            <a:endParaRPr b="1"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Sai alkunsa Italiassa, erityisesti Firenzessä.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Perustui antiikin Kreikan ja Rooman arkkitehtuurin ihanteiden uudelleenlöytämiseen.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Keskeinen ajatus oli </a:t>
            </a:r>
            <a:r>
              <a:rPr i="1" lang="en" sz="1100">
                <a:solidFill>
                  <a:schemeClr val="dk1"/>
                </a:solidFill>
              </a:rPr>
              <a:t>ihmisen mittakaava</a:t>
            </a:r>
            <a:r>
              <a:rPr lang="en" sz="1100">
                <a:solidFill>
                  <a:schemeClr val="dk1"/>
                </a:solidFill>
              </a:rPr>
              <a:t> ja harmonia: arkkitehtuuri kuvasti järkeä, tasapainoa ja kauneutta.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Keskeiset piirteet</a:t>
            </a:r>
            <a:endParaRPr b="1"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Symmetria ja geometria</a:t>
            </a:r>
            <a:r>
              <a:rPr lang="en" sz="1100">
                <a:solidFill>
                  <a:schemeClr val="dk1"/>
                </a:solidFill>
              </a:rPr>
              <a:t>: rakennukset suunniteltiin selkeiden mittasuhteiden ja harmonisten muotojen pohjalta.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Pylväät ja pilasterit</a:t>
            </a:r>
            <a:r>
              <a:rPr lang="en" sz="1100">
                <a:solidFill>
                  <a:schemeClr val="dk1"/>
                </a:solidFill>
              </a:rPr>
              <a:t>: paluu klassisiin järjestelmiin (doriaalinen, joonialainen, korinttilainen).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Kupolit</a:t>
            </a:r>
            <a:r>
              <a:rPr lang="en" sz="1100">
                <a:solidFill>
                  <a:schemeClr val="dk1"/>
                </a:solidFill>
              </a:rPr>
              <a:t>: suuri tekninen ja taiteellinen saavutus, esim. Brunelleschin kupoli Firenzen tuomiokirkossa.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Kaaret ja holvit</a:t>
            </a:r>
            <a:r>
              <a:rPr lang="en" sz="1100">
                <a:solidFill>
                  <a:schemeClr val="dk1"/>
                </a:solidFill>
              </a:rPr>
              <a:t>: pyörökaaret ja kassettikatot olivat suosittuja.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Fasadi</a:t>
            </a:r>
            <a:r>
              <a:rPr lang="en" sz="1100">
                <a:solidFill>
                  <a:schemeClr val="dk1"/>
                </a:solidFill>
              </a:rPr>
              <a:t>: julkisivu usein selkeästi jäsennelty ja koristeltu pilasterein ja koristein.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Rakennustyypit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Kirkot</a:t>
            </a:r>
            <a:r>
              <a:rPr lang="en" sz="1100">
                <a:solidFill>
                  <a:schemeClr val="dk1"/>
                </a:solidFill>
              </a:rPr>
              <a:t>: esimerkiksi Firenzen Santa Maria Novella, Pietarinkirkko Roomassa.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Palatsit</a:t>
            </a:r>
            <a:r>
              <a:rPr lang="en" sz="1100">
                <a:solidFill>
                  <a:schemeClr val="dk1"/>
                </a:solidFill>
              </a:rPr>
              <a:t>: Medicien palatsi Firenzessä, Palazzo Farnese Roomassa.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Kaupunginrakentaminen</a:t>
            </a:r>
            <a:r>
              <a:rPr lang="en" sz="1100">
                <a:solidFill>
                  <a:schemeClr val="dk1"/>
                </a:solidFill>
              </a:rPr>
              <a:t>: renessanssi toi mukanaan ihanteen harmonisesti suunnitelluista aukioista ja kaupunkitiloista.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Leviäminen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Italiasta tyyli levisi 1500-luvulla Keski-Eurooppaan, Espanjaan, Ranskaan ja Pohjois-Eurooppaan.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Paikalliset piirteet muokkasivat tyyliä eri maissa, mutta ihanne antiikin paluusta säilyi.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Yhteenveto: renessanssin arkkitehtuuri korosti </a:t>
            </a:r>
            <a:r>
              <a:rPr b="1" lang="en" sz="1100">
                <a:solidFill>
                  <a:schemeClr val="dk1"/>
                </a:solidFill>
              </a:rPr>
              <a:t>järjestystä, mittasuhteita ja antiikin perinnettä</a:t>
            </a:r>
            <a:r>
              <a:rPr lang="en" sz="1100">
                <a:solidFill>
                  <a:schemeClr val="dk1"/>
                </a:solidFill>
              </a:rPr>
              <a:t>, ja se loi perustan myöhemmille barokin ja klassismin tyyleille.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Barokki- mahtipontista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https://en.wikipedia.org/wiki/Baroque_architecture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Rokokoo- koristeellista ja siroa, pastellivärejä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https://en.wikipedia.org/wiki/Rococo_architecture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(Neo)Klassismi - Antiikista inspiroitunut, </a:t>
            </a:r>
            <a:r>
              <a:rPr lang="en"/>
              <a:t>Empire- erityisesti sisustus ja pukeutuminen  Helsingin senaatintori, kirkko ja yliopiston kirjasto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https://fi.wikipedia.org/wiki/Senaatintori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Kertaustyylit- eli kaikkea sekaisin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/>
          <p:nvPr>
            <p:ph type="title"/>
          </p:nvPr>
        </p:nvSpPr>
        <p:spPr>
          <a:xfrm>
            <a:off x="311700" y="13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Modernismi</a:t>
            </a:r>
            <a:endParaRPr/>
          </a:p>
        </p:txBody>
      </p:sp>
      <p:sp>
        <p:nvSpPr>
          <p:cNvPr id="331" name="Google Shape;331;p56"/>
          <p:cNvSpPr txBox="1"/>
          <p:nvPr>
            <p:ph idx="1" type="body"/>
          </p:nvPr>
        </p:nvSpPr>
        <p:spPr>
          <a:xfrm>
            <a:off x="354475" y="70762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4400">
                <a:solidFill>
                  <a:schemeClr val="dk1"/>
                </a:solidFill>
              </a:rPr>
              <a:t> katsaus </a:t>
            </a:r>
            <a:r>
              <a:rPr b="1" lang="en" sz="4400">
                <a:solidFill>
                  <a:schemeClr val="dk1"/>
                </a:solidFill>
              </a:rPr>
              <a:t>modernistiseen arkkitehtuuriin</a:t>
            </a:r>
            <a:r>
              <a:rPr lang="en" sz="4400">
                <a:solidFill>
                  <a:schemeClr val="dk1"/>
                </a:solidFill>
              </a:rPr>
              <a:t> (1900-luvun alku–1970-luvun alku):</a:t>
            </a:r>
            <a:endParaRPr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4400">
                <a:solidFill>
                  <a:schemeClr val="dk1"/>
                </a:solidFill>
              </a:rPr>
              <a:t>Tausta</a:t>
            </a:r>
            <a:endParaRPr b="1"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00">
                <a:solidFill>
                  <a:schemeClr val="dk1"/>
                </a:solidFill>
              </a:rPr>
              <a:t>Nousi teollistumisen, kaupungistumisen ja uusien rakennustekniikoiden (teräs, betoni, lasi) myötä.</a:t>
            </a: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00">
                <a:solidFill>
                  <a:schemeClr val="dk1"/>
                </a:solidFill>
              </a:rPr>
              <a:t>Reaktio koristeellisia historiallisia tyylejä vastaan → haluttiin luoda </a:t>
            </a:r>
            <a:r>
              <a:rPr i="1" lang="en" sz="4400">
                <a:solidFill>
                  <a:schemeClr val="dk1"/>
                </a:solidFill>
              </a:rPr>
              <a:t>uuden ajan arkkitehtuuria</a:t>
            </a:r>
            <a:r>
              <a:rPr lang="en" sz="4400">
                <a:solidFill>
                  <a:schemeClr val="dk1"/>
                </a:solidFill>
              </a:rPr>
              <a:t>.</a:t>
            </a: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00">
                <a:solidFill>
                  <a:schemeClr val="dk1"/>
                </a:solidFill>
              </a:rPr>
              <a:t>Keskeinen ajatus: </a:t>
            </a:r>
            <a:r>
              <a:rPr i="1" lang="en" sz="4400">
                <a:solidFill>
                  <a:schemeClr val="dk1"/>
                </a:solidFill>
              </a:rPr>
              <a:t>muoto seuraa funktiota</a:t>
            </a:r>
            <a:r>
              <a:rPr lang="en" sz="4400">
                <a:solidFill>
                  <a:schemeClr val="dk1"/>
                </a:solidFill>
              </a:rPr>
              <a:t>.</a:t>
            </a: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4400">
                <a:solidFill>
                  <a:schemeClr val="dk1"/>
                </a:solidFill>
              </a:rPr>
              <a:t>Keskeiset piirteet</a:t>
            </a:r>
            <a:endParaRPr b="1"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400">
                <a:solidFill>
                  <a:schemeClr val="dk1"/>
                </a:solidFill>
              </a:rPr>
              <a:t>Pelkkistyneet muodot</a:t>
            </a:r>
            <a:r>
              <a:rPr lang="en" sz="4400">
                <a:solidFill>
                  <a:schemeClr val="dk1"/>
                </a:solidFill>
              </a:rPr>
              <a:t>: koristeellisuus hylättiin, painotus yksinkertaisuudessa ja selkeydessä.</a:t>
            </a: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400">
                <a:solidFill>
                  <a:schemeClr val="dk1"/>
                </a:solidFill>
              </a:rPr>
              <a:t>Suorat linjat ja geometria</a:t>
            </a:r>
            <a:r>
              <a:rPr lang="en" sz="4400">
                <a:solidFill>
                  <a:schemeClr val="dk1"/>
                </a:solidFill>
              </a:rPr>
              <a:t>: neliöt, suorakulmiot ja kuutiomaiset muodot.</a:t>
            </a: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400">
                <a:solidFill>
                  <a:schemeClr val="dk1"/>
                </a:solidFill>
              </a:rPr>
              <a:t>Uudet materiaalit</a:t>
            </a:r>
            <a:r>
              <a:rPr lang="en" sz="4400">
                <a:solidFill>
                  <a:schemeClr val="dk1"/>
                </a:solidFill>
              </a:rPr>
              <a:t>: lasi, teräs ja raudoitettu betoni mahdollistivat avarat tilat ja suuret ikkunapinnat.</a:t>
            </a: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400">
                <a:solidFill>
                  <a:schemeClr val="dk1"/>
                </a:solidFill>
              </a:rPr>
              <a:t>Avoimet pohjaratkaisut</a:t>
            </a:r>
            <a:r>
              <a:rPr lang="en" sz="4400">
                <a:solidFill>
                  <a:schemeClr val="dk1"/>
                </a:solidFill>
              </a:rPr>
              <a:t>: tilojen vapaa järjestely ilman massiivisia kantavia seiniä.</a:t>
            </a: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400">
                <a:solidFill>
                  <a:schemeClr val="dk1"/>
                </a:solidFill>
              </a:rPr>
              <a:t>Valo ja toiminnallisuus</a:t>
            </a:r>
            <a:r>
              <a:rPr lang="en" sz="4400">
                <a:solidFill>
                  <a:schemeClr val="dk1"/>
                </a:solidFill>
              </a:rPr>
              <a:t>: rakennukset suunniteltiin ihmisen arkea ja käyttöä varten.</a:t>
            </a:r>
            <a:endParaRPr sz="4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4400">
                <a:solidFill>
                  <a:schemeClr val="dk1"/>
                </a:solidFill>
              </a:rPr>
            </a:br>
            <a:endParaRPr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7"/>
          <p:cNvSpPr txBox="1"/>
          <p:nvPr>
            <p:ph idx="1" type="body"/>
          </p:nvPr>
        </p:nvSpPr>
        <p:spPr>
          <a:xfrm>
            <a:off x="311700" y="164675"/>
            <a:ext cx="8520600" cy="44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Keskeiset liikkeet ja arkkitehdit</a:t>
            </a:r>
            <a:endParaRPr b="1"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Bauhaus (Saksa)</a:t>
            </a:r>
            <a:r>
              <a:rPr lang="en" sz="1100">
                <a:solidFill>
                  <a:schemeClr val="dk1"/>
                </a:solidFill>
              </a:rPr>
              <a:t>: yhdisti taiteen, muotoilun ja arkkitehtuurin (Walter Gropius, Mies van der Rohe).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Le Corbusier</a:t>
            </a:r>
            <a:r>
              <a:rPr lang="en" sz="1100">
                <a:solidFill>
                  <a:schemeClr val="dk1"/>
                </a:solidFill>
              </a:rPr>
              <a:t>: korosti standardointia, selkeitä muotoja ja ns. "asunnot koneina elämistä varten".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International Style</a:t>
            </a:r>
            <a:r>
              <a:rPr lang="en" sz="1100">
                <a:solidFill>
                  <a:schemeClr val="dk1"/>
                </a:solidFill>
              </a:rPr>
              <a:t>: levisi laajasti ympäri maailmaa, tunnusmerkkeinä lasi-terästornit ja minimalistiset toimistorakennukset.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Esimerkkejä</a:t>
            </a:r>
            <a:endParaRPr b="1"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Villa Savoye (Le Corbusier, Ranska).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https://fi.wikipedia.org/wiki/Villa_Savoye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Seagram Building (Mies van der Rohe, New York).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https://en.wikipedia.org/wiki/Seagram_Building</a:t>
            </a: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Bauhaus-koulu (Dessau, Saksa).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Yhteenveto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Modernismi pyrki luomaan </a:t>
            </a:r>
            <a:r>
              <a:rPr b="1" lang="en" sz="1100">
                <a:solidFill>
                  <a:schemeClr val="dk1"/>
                </a:solidFill>
              </a:rPr>
              <a:t>universaalin, rationaalisen ja koristelemattoman arkkitehtuurin</a:t>
            </a:r>
            <a:r>
              <a:rPr lang="en" sz="1100">
                <a:solidFill>
                  <a:schemeClr val="dk1"/>
                </a:solidFill>
              </a:rPr>
              <a:t>, joka nojasi tekniikkaan ja toimivuuteen. Se mullisti kaupunkikuvaa ja loi pohjan monille 1900-luvun loppupuolen ja nykyajan arkkitehtuurisuuntauksille.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Modernistinen arkkitehtuuri – Wikipedia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https://en.wikipedia.org/wiki/Rietveld_Schr%C3%B6der_House</a:t>
            </a:r>
            <a:r>
              <a:rPr lang="en" sz="1100">
                <a:solidFill>
                  <a:schemeClr val="dk1"/>
                </a:solidFill>
              </a:rPr>
              <a:t> Rietweld house kuin Piet Mondrianin maalaus.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https://en.wikipedia.org/wiki/Piet_Mondrian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https://en.wikipedia.org/wiki/De_Stijl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Postmodernismi </a:t>
            </a:r>
            <a:r>
              <a:rPr lang="en" sz="1100"/>
              <a:t>(1970-luvun lopulta alkaen)</a:t>
            </a:r>
            <a:endParaRPr/>
          </a:p>
        </p:txBody>
      </p:sp>
      <p:sp>
        <p:nvSpPr>
          <p:cNvPr id="343" name="Google Shape;343;p58"/>
          <p:cNvSpPr txBox="1"/>
          <p:nvPr>
            <p:ph idx="1" type="body"/>
          </p:nvPr>
        </p:nvSpPr>
        <p:spPr>
          <a:xfrm>
            <a:off x="311700" y="795575"/>
            <a:ext cx="8520600" cy="37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4800">
                <a:solidFill>
                  <a:schemeClr val="dk1"/>
                </a:solidFill>
              </a:rPr>
              <a:t>Tausta</a:t>
            </a:r>
            <a:endParaRPr b="1" sz="4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800">
                <a:solidFill>
                  <a:schemeClr val="dk1"/>
                </a:solidFill>
              </a:rPr>
              <a:t>Syntyi vastareaktiona modernismin yksinkertaisuudelle ja ankaralle funktionalismille.</a:t>
            </a:r>
            <a:br>
              <a:rPr lang="en" sz="4800">
                <a:solidFill>
                  <a:schemeClr val="dk1"/>
                </a:solidFill>
              </a:rPr>
            </a:br>
            <a:endParaRPr sz="4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800">
                <a:solidFill>
                  <a:schemeClr val="dk1"/>
                </a:solidFill>
              </a:rPr>
              <a:t>Modernismin “lasikuutiot” ja rationaalisuus koettiin kylmiksi ja persoonattomiksi.</a:t>
            </a:r>
            <a:br>
              <a:rPr lang="en" sz="4800">
                <a:solidFill>
                  <a:schemeClr val="dk1"/>
                </a:solidFill>
              </a:rPr>
            </a:br>
            <a:endParaRPr sz="4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800">
                <a:solidFill>
                  <a:schemeClr val="dk1"/>
                </a:solidFill>
              </a:rPr>
              <a:t>Postmodernismi toi takaisin </a:t>
            </a:r>
            <a:r>
              <a:rPr b="1" lang="en" sz="4800">
                <a:solidFill>
                  <a:schemeClr val="dk1"/>
                </a:solidFill>
              </a:rPr>
              <a:t>monimuotoisuuden, symboliikan ja leikkisyyden</a:t>
            </a:r>
            <a:r>
              <a:rPr lang="en" sz="4800">
                <a:solidFill>
                  <a:schemeClr val="dk1"/>
                </a:solidFill>
              </a:rPr>
              <a:t>.</a:t>
            </a:r>
            <a:br>
              <a:rPr lang="en" sz="4800">
                <a:solidFill>
                  <a:schemeClr val="dk1"/>
                </a:solidFill>
              </a:rPr>
            </a:br>
            <a:endParaRPr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4800">
                <a:solidFill>
                  <a:schemeClr val="dk1"/>
                </a:solidFill>
              </a:rPr>
              <a:t>Keskeiset piirteet</a:t>
            </a:r>
            <a:endParaRPr b="1" sz="4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800">
                <a:solidFill>
                  <a:schemeClr val="dk1"/>
                </a:solidFill>
              </a:rPr>
              <a:t>Historialliset viittaukset</a:t>
            </a:r>
            <a:r>
              <a:rPr lang="en" sz="4800">
                <a:solidFill>
                  <a:schemeClr val="dk1"/>
                </a:solidFill>
              </a:rPr>
              <a:t>: klassiset pylväät, kaaret ja koristeet saattoivat palata – mutta usein uudella, ironisella tai leikittelevällä tavalla.</a:t>
            </a:r>
            <a:br>
              <a:rPr lang="en" sz="4800">
                <a:solidFill>
                  <a:schemeClr val="dk1"/>
                </a:solidFill>
              </a:rPr>
            </a:br>
            <a:endParaRPr sz="4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800">
                <a:solidFill>
                  <a:schemeClr val="dk1"/>
                </a:solidFill>
              </a:rPr>
              <a:t>Värikkyys ja materiaalien sekoittelu</a:t>
            </a:r>
            <a:r>
              <a:rPr lang="en" sz="4800">
                <a:solidFill>
                  <a:schemeClr val="dk1"/>
                </a:solidFill>
              </a:rPr>
              <a:t>: kivi, lasi, teräs ja betonin rinnalla kirkkaat pinnat ja kontrastit.</a:t>
            </a:r>
            <a:br>
              <a:rPr lang="en" sz="4800">
                <a:solidFill>
                  <a:schemeClr val="dk1"/>
                </a:solidFill>
              </a:rPr>
            </a:br>
            <a:endParaRPr sz="4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800">
                <a:solidFill>
                  <a:schemeClr val="dk1"/>
                </a:solidFill>
              </a:rPr>
              <a:t>Muotojen vapaus</a:t>
            </a:r>
            <a:r>
              <a:rPr lang="en" sz="4800">
                <a:solidFill>
                  <a:schemeClr val="dk1"/>
                </a:solidFill>
              </a:rPr>
              <a:t>: epäsymmetria, odottamattomat yksityiskohdat ja eri tyylien yhdistäminen.</a:t>
            </a:r>
            <a:br>
              <a:rPr lang="en" sz="4800">
                <a:solidFill>
                  <a:schemeClr val="dk1"/>
                </a:solidFill>
              </a:rPr>
            </a:br>
            <a:endParaRPr sz="4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4800">
                <a:solidFill>
                  <a:schemeClr val="dk1"/>
                </a:solidFill>
              </a:rPr>
              <a:t>Ihmiselle suunnattu ympäristö</a:t>
            </a:r>
            <a:r>
              <a:rPr lang="en" sz="4800">
                <a:solidFill>
                  <a:schemeClr val="dk1"/>
                </a:solidFill>
              </a:rPr>
              <a:t>: tavoitteena viihtyisämpi ja elämyksellisempi arkkitehtuuri kuin modernismissa.</a:t>
            </a:r>
            <a:br>
              <a:rPr lang="en" sz="4800">
                <a:solidFill>
                  <a:schemeClr val="dk1"/>
                </a:solidFill>
              </a:rPr>
            </a:br>
            <a:endParaRPr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9"/>
          <p:cNvSpPr txBox="1"/>
          <p:nvPr>
            <p:ph idx="1" type="body"/>
          </p:nvPr>
        </p:nvSpPr>
        <p:spPr>
          <a:xfrm>
            <a:off x="311700" y="260925"/>
            <a:ext cx="8520600" cy="4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Keskeisiä nimiä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Robert Venturi</a:t>
            </a:r>
            <a:r>
              <a:rPr lang="en" sz="1100">
                <a:solidFill>
                  <a:schemeClr val="dk1"/>
                </a:solidFill>
              </a:rPr>
              <a:t>: korosti, että arkkitehtuuri voi olla “sekavaa ja ristiriitaista”.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Michael Graves</a:t>
            </a:r>
            <a:r>
              <a:rPr lang="en" sz="1100">
                <a:solidFill>
                  <a:schemeClr val="dk1"/>
                </a:solidFill>
              </a:rPr>
              <a:t>: tunnettu värikkäistä ja koristeellisista rakennuksista.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Charles Moore</a:t>
            </a:r>
            <a:r>
              <a:rPr lang="en" sz="1100">
                <a:solidFill>
                  <a:schemeClr val="dk1"/>
                </a:solidFill>
              </a:rPr>
              <a:t> ja </a:t>
            </a:r>
            <a:r>
              <a:rPr b="1" lang="en" sz="1100">
                <a:solidFill>
                  <a:schemeClr val="dk1"/>
                </a:solidFill>
              </a:rPr>
              <a:t>Aldo Rossi</a:t>
            </a:r>
            <a:r>
              <a:rPr lang="en" sz="1100">
                <a:solidFill>
                  <a:schemeClr val="dk1"/>
                </a:solidFill>
              </a:rPr>
              <a:t> toivat historiallisen symboliikan keskiöön.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               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                                                                                                             </a:t>
            </a:r>
            <a:r>
              <a:rPr lang="en" sz="1100">
                <a:solidFill>
                  <a:schemeClr val="dk1"/>
                </a:solidFill>
              </a:rPr>
              <a:t>      R.Venturi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Esimerkkejä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Piazza d’Italia (Charles Moore, New Orleans).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https://en.wikipedia.org/wiki/Piazza_d%27Italia_(New_Orleans)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Portland Building (Michael Graves, USA).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https://en.wikipedia.org/wiki/Portland_Building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AT&amp;T Building (nyk. Sony Tower, Philip Johnson, New York).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https://en.wikipedia.org/wiki/333_Commerce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Yhteenveto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Postmoderni arkkitehtuuri hylkäsi modernismin ankaran minimalismin ja toi tilalle </a:t>
            </a:r>
            <a:r>
              <a:rPr b="1" lang="en" sz="1100">
                <a:solidFill>
                  <a:schemeClr val="dk1"/>
                </a:solidFill>
              </a:rPr>
              <a:t>monimuotoisuuden, historiallisen viittailun ja leikkisän estetiikan</a:t>
            </a:r>
            <a:r>
              <a:rPr lang="en" sz="1100">
                <a:solidFill>
                  <a:schemeClr val="dk1"/>
                </a:solidFill>
              </a:rPr>
              <a:t>. Se loi pohjan myöhemmille uusille suuntauksille, kuten dekonstruktivismille.</a:t>
            </a:r>
            <a:endParaRPr/>
          </a:p>
        </p:txBody>
      </p:sp>
      <p:pic>
        <p:nvPicPr>
          <p:cNvPr id="350" name="Google Shape;350;p59" title="Venturi arkkitehtuuri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9375" y="0"/>
            <a:ext cx="3654625" cy="28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Nykyarkkitehtuuri </a:t>
            </a:r>
            <a:r>
              <a:rPr lang="en" sz="1100"/>
              <a:t>(2000-luvulta tähän päivään):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136"/>
              <a:buFont typeface="Arial"/>
              <a:buNone/>
            </a:pPr>
            <a:r>
              <a:rPr b="1" lang="en" sz="3650">
                <a:solidFill>
                  <a:schemeClr val="dk1"/>
                </a:solidFill>
              </a:rPr>
              <a:t>Tausta</a:t>
            </a:r>
            <a:endParaRPr b="1"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650">
                <a:solidFill>
                  <a:schemeClr val="dk1"/>
                </a:solidFill>
              </a:rPr>
              <a:t>Ei yhtä yhtenäistä tyyliä kuten keskiajalla, renessanssissa tai modernismissa.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650">
                <a:solidFill>
                  <a:schemeClr val="dk1"/>
                </a:solidFill>
              </a:rPr>
              <a:t>Nykyarkkitehtuuri on monimuotoista ja globaalia – se hyödyntää uusia teknologioita, ympäristötietoisuutta ja kokeellisia muotoja.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650">
                <a:solidFill>
                  <a:schemeClr val="dk1"/>
                </a:solidFill>
              </a:rPr>
              <a:t>Keskeisiä teemoja: </a:t>
            </a:r>
            <a:r>
              <a:rPr i="1" lang="en" sz="3650">
                <a:solidFill>
                  <a:schemeClr val="dk1"/>
                </a:solidFill>
              </a:rPr>
              <a:t>kestävyys, innovaatio, ihmislähtöisyys ja estetiikan monimuotoisuus</a:t>
            </a:r>
            <a:r>
              <a:rPr lang="en" sz="3650">
                <a:solidFill>
                  <a:schemeClr val="dk1"/>
                </a:solidFill>
              </a:rPr>
              <a:t>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136"/>
              <a:buFont typeface="Arial"/>
              <a:buNone/>
            </a:pPr>
            <a:r>
              <a:rPr b="1" lang="en" sz="3650">
                <a:solidFill>
                  <a:schemeClr val="dk1"/>
                </a:solidFill>
              </a:rPr>
              <a:t>Keskeiset piirteet</a:t>
            </a:r>
            <a:endParaRPr b="1"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3650">
                <a:solidFill>
                  <a:schemeClr val="dk1"/>
                </a:solidFill>
              </a:rPr>
              <a:t>Kestävä kehitys ja ekotekniikat</a:t>
            </a:r>
            <a:r>
              <a:rPr lang="en" sz="3650">
                <a:solidFill>
                  <a:schemeClr val="dk1"/>
                </a:solidFill>
              </a:rPr>
              <a:t>: vihreät katot, aurinkopaneelit, energiatehokkuus, kierrätysmateriaalit.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3650">
                <a:solidFill>
                  <a:schemeClr val="dk1"/>
                </a:solidFill>
              </a:rPr>
              <a:t>Digitaalinen suunnittelu</a:t>
            </a:r>
            <a:r>
              <a:rPr lang="en" sz="3650">
                <a:solidFill>
                  <a:schemeClr val="dk1"/>
                </a:solidFill>
              </a:rPr>
              <a:t>: tietomallinnus (BIM), 3D-tulostus ja algoritminen suunnittelu mahdollistavat uusia muotoja.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3650">
                <a:solidFill>
                  <a:schemeClr val="dk1"/>
                </a:solidFill>
              </a:rPr>
              <a:t>Vapaat ja orgaaniset muodot</a:t>
            </a:r>
            <a:r>
              <a:rPr lang="en" sz="3650">
                <a:solidFill>
                  <a:schemeClr val="dk1"/>
                </a:solidFill>
              </a:rPr>
              <a:t>: dekonstruktivistiset ja futuristiset piirteet – rakennukset voivat näyttää veistoksilta.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3650">
                <a:solidFill>
                  <a:schemeClr val="dk1"/>
                </a:solidFill>
              </a:rPr>
              <a:t>Monikäyttöisyys</a:t>
            </a:r>
            <a:r>
              <a:rPr lang="en" sz="3650">
                <a:solidFill>
                  <a:schemeClr val="dk1"/>
                </a:solidFill>
              </a:rPr>
              <a:t>: tiloja suunnitellaan muunneltaviksi ja joustaviksi.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-28654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3650">
                <a:solidFill>
                  <a:schemeClr val="dk1"/>
                </a:solidFill>
              </a:rPr>
              <a:t>Kulttuurinen monimuotoisuus</a:t>
            </a:r>
            <a:r>
              <a:rPr lang="en" sz="3650">
                <a:solidFill>
                  <a:schemeClr val="dk1"/>
                </a:solidFill>
              </a:rPr>
              <a:t>: paikallinen identiteetti ja globaali estetiikka yhdistyvät.</a:t>
            </a:r>
            <a:br>
              <a:rPr lang="en" sz="3650">
                <a:solidFill>
                  <a:schemeClr val="dk1"/>
                </a:solidFill>
              </a:rPr>
            </a:br>
            <a:endParaRPr sz="36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61"/>
          <p:cNvSpPr txBox="1"/>
          <p:nvPr>
            <p:ph idx="1" type="body"/>
          </p:nvPr>
        </p:nvSpPr>
        <p:spPr>
          <a:xfrm>
            <a:off x="311700" y="228850"/>
            <a:ext cx="8520600" cy="43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Keskeisiä arkkitehteja ja toimistoja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Zaha Hadid</a:t>
            </a:r>
            <a:r>
              <a:rPr lang="en" sz="1100">
                <a:solidFill>
                  <a:schemeClr val="dk1"/>
                </a:solidFill>
              </a:rPr>
              <a:t> – virtaviivaiset ja futuristiset muodot (esim. MAXXI-museo Roomassa).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https://fi.wikipedia.org/wiki/Maxxi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Norman Foster</a:t>
            </a:r>
            <a:r>
              <a:rPr lang="en" sz="1100">
                <a:solidFill>
                  <a:schemeClr val="dk1"/>
                </a:solidFill>
              </a:rPr>
              <a:t> – korkean teknologian ja kestävän arkkitehtuurin edelläkävijä (esim. The Gherkin, Lontoo).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https://en.wikipedia.org/wiki/The_Gherkin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Bjarke Ingels (BIG)</a:t>
            </a:r>
            <a:r>
              <a:rPr lang="en" sz="1100">
                <a:solidFill>
                  <a:schemeClr val="dk1"/>
                </a:solidFill>
              </a:rPr>
              <a:t> – leikkisät, ympäristöystävälliset ja ihmislähtöiset ratkaisut (esim. 8 House, Kööpenhamina).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https://en.wikipedia.org/wiki/8_House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Herzog &amp; de Meuron</a:t>
            </a:r>
            <a:r>
              <a:rPr lang="en" sz="1100">
                <a:solidFill>
                  <a:schemeClr val="dk1"/>
                </a:solidFill>
              </a:rPr>
              <a:t> – materiaalikokeiluja ja ikonisia museoita (esim. Tate Modern, Lontoo).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Esimerkkejä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Burj Khalifa (Dubain pilvenpiirtäjä, maailman korkein rakennus).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The Shard (Lontoo).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https://en.wikipedia.org/wiki/The_Shard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Harpa-konserttitalo (Reykjavik).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Bosco Verticale (Milanon "pystymetsä" – viherkerrostalot).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https://en.wikipedia.org/wiki/Bosco_Verticale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Yhteenveto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Nykyarkkitehtuuria yhdistää </a:t>
            </a:r>
            <a:r>
              <a:rPr b="1" lang="en" sz="1100">
                <a:solidFill>
                  <a:schemeClr val="dk1"/>
                </a:solidFill>
              </a:rPr>
              <a:t>monimuotoisuus ja innovaatio</a:t>
            </a:r>
            <a:r>
              <a:rPr lang="en" sz="1100">
                <a:solidFill>
                  <a:schemeClr val="dk1"/>
                </a:solidFill>
              </a:rPr>
              <a:t>: se on samanaikaisesti teknologista, ekologista, taiteellista ja paikallista. Tyyli ei ole yksi, vaan </a:t>
            </a:r>
            <a:r>
              <a:rPr i="1" lang="en" sz="1100">
                <a:solidFill>
                  <a:schemeClr val="dk1"/>
                </a:solidFill>
              </a:rPr>
              <a:t>arkkitehtuurin kenttä on avoin ja jatkuvasti muuttuva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Maisemamaalaus, tyyli vapaa</a:t>
            </a:r>
            <a:endParaRPr sz="1800"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Valon suunta ja laatu</a:t>
            </a:r>
            <a:r>
              <a:rPr lang="en" sz="1100">
                <a:solidFill>
                  <a:schemeClr val="dk1"/>
                </a:solidFill>
              </a:rPr>
              <a:t>: onko valo kirkas, pehmeä, vai hämärä?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Värien vaihtelu</a:t>
            </a:r>
            <a:r>
              <a:rPr lang="en" sz="1100">
                <a:solidFill>
                  <a:schemeClr val="dk1"/>
                </a:solidFill>
              </a:rPr>
              <a:t>: eri alueiden värit voivat muuttua valon mukaan (lämpimät ja kylmät sävyt).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Muodot ja tilan syvyys</a:t>
            </a:r>
            <a:r>
              <a:rPr lang="en" sz="1100">
                <a:solidFill>
                  <a:schemeClr val="dk1"/>
                </a:solidFill>
              </a:rPr>
              <a:t>: mitkä ovat etualan, keskialueen ja taustan elementit?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Pinnan tekstuuri</a:t>
            </a:r>
            <a:r>
              <a:rPr lang="en" sz="1100">
                <a:solidFill>
                  <a:schemeClr val="dk1"/>
                </a:solidFill>
              </a:rPr>
              <a:t>: esimerkiksi kalliot, puut, vesipinnat näyttävät erilaisilta, mikä kannattaa tuoda maalaukseen esiin.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Tunnelma ja ilmapiiri</a:t>
            </a:r>
            <a:r>
              <a:rPr lang="en" sz="1100">
                <a:solidFill>
                  <a:schemeClr val="dk1"/>
                </a:solidFill>
              </a:rPr>
              <a:t>: onko maisema rauhallinen, dramaattinen, vai kenties myrskyinen?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62" title="R (1).jf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63"/>
          <p:cNvSpPr txBox="1"/>
          <p:nvPr>
            <p:ph idx="1" type="body"/>
          </p:nvPr>
        </p:nvSpPr>
        <p:spPr>
          <a:xfrm>
            <a:off x="311700" y="1152475"/>
            <a:ext cx="398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4. Ekologinen ja yhteiskunnallinen arkkitehtuuri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Miten arkkitehtuuri vastaa nykyajan haasteisiin: kestävyys, yhteisöllisyys, ilmastonmuutos?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Etsi esimerkkejä vihreästä arkkitehtuurista ja yhteisöllisistä tiloista.</a:t>
            </a:r>
            <a:endParaRPr/>
          </a:p>
        </p:txBody>
      </p:sp>
      <p:pic>
        <p:nvPicPr>
          <p:cNvPr id="376" name="Google Shape;376;p63" title="R.jf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29950"/>
            <a:ext cx="3680649" cy="24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3" title="A7769-An-overview-of-Bird-Friendly-Architecture-770x515.jpg"/>
          <p:cNvPicPr preferRelativeResize="0"/>
          <p:nvPr/>
        </p:nvPicPr>
        <p:blipFill rotWithShape="1">
          <a:blip r:embed="rId4">
            <a:alphaModFix/>
          </a:blip>
          <a:srcRect b="8037" l="8037" r="0" t="0"/>
          <a:stretch/>
        </p:blipFill>
        <p:spPr>
          <a:xfrm>
            <a:off x="4647550" y="79095"/>
            <a:ext cx="4580050" cy="30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3"/>
          <p:cNvSpPr txBox="1"/>
          <p:nvPr/>
        </p:nvSpPr>
        <p:spPr>
          <a:xfrm>
            <a:off x="3680650" y="4804800"/>
            <a:ext cx="427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vasemmalla:Vantaan asuntoessujen viherkatto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4"/>
          <p:cNvSpPr txBox="1"/>
          <p:nvPr>
            <p:ph idx="1" type="body"/>
          </p:nvPr>
        </p:nvSpPr>
        <p:spPr>
          <a:xfrm>
            <a:off x="311700" y="517550"/>
            <a:ext cx="8520600" cy="4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5. Arkkitehtuuri inspiraationa kuvataiteessa</a:t>
            </a:r>
            <a:endParaRPr b="1" sz="1400">
              <a:solidFill>
                <a:schemeClr val="dk1"/>
              </a:solidFill>
            </a:endParaRPr>
          </a:p>
          <a:p>
            <a:pPr indent="-29749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>
                <a:solidFill>
                  <a:schemeClr val="dk1"/>
                </a:solidFill>
              </a:rPr>
              <a:t>Miten taiteilijat ovat kuvanneet rakennuksia?</a:t>
            </a:r>
            <a:br>
              <a:rPr lang="en" sz="1400">
                <a:solidFill>
                  <a:schemeClr val="dk1"/>
                </a:solidFill>
              </a:rPr>
            </a:br>
            <a:r>
              <a:rPr lang="en" sz="1400">
                <a:solidFill>
                  <a:schemeClr val="dk1"/>
                </a:solidFill>
              </a:rPr>
              <a:t> – Esim. Giorgio de Chirico, Piranesi, Cubistit, Futuristit, nykytaiteilijat kuten Do Ho Suh tai Julie Mehretu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>
                <a:solidFill>
                  <a:schemeClr val="dk1"/>
                </a:solidFill>
              </a:rPr>
              <a:t>Arkkitehtuurin muotokieli osana maalausta, grafiikkaa, valokuvaa tai tilataidetta.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Tehtäväehdotuksia, valitse yksi:</a:t>
            </a:r>
            <a:endParaRPr b="1" sz="1400">
              <a:solidFill>
                <a:schemeClr val="dk1"/>
              </a:solidFill>
            </a:endParaRPr>
          </a:p>
          <a:p>
            <a:pPr indent="-29749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>
                <a:solidFill>
                  <a:schemeClr val="dk1"/>
                </a:solidFill>
              </a:rPr>
              <a:t>Tee rakennuspiirros unelmien rakennuksesta (käyttäen perinteistä perspektiiviä tai vapaita muotoja).</a:t>
            </a:r>
            <a:endParaRPr sz="1400">
              <a:solidFill>
                <a:schemeClr val="dk1"/>
              </a:solidFill>
            </a:endParaRPr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>
                <a:solidFill>
                  <a:schemeClr val="dk1"/>
                </a:solidFill>
              </a:rPr>
              <a:t>Tai muotoile muovilumassasta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29749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>
                <a:solidFill>
                  <a:schemeClr val="dk1"/>
                </a:solidFill>
              </a:rPr>
              <a:t>Suunnittele jonkin aikakauden rakennus ja piirrä TAI yhdistä lehtileikkeistä tai valokuvista eri aikakausien rakennuselementtejä.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28273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Char char="●"/>
            </a:pPr>
            <a:r>
              <a:rPr lang="en" sz="1400">
                <a:solidFill>
                  <a:schemeClr val="dk1"/>
                </a:solidFill>
              </a:rPr>
              <a:t>Yhteisteos: suunnitelkaa yhdessä tulevaisuuden koulu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6. Oman ympäristön tarkastelu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Katsotaan koulurakennusta tai lähialuetta arkkitehtuurin silmin: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 – Mitä tyylisuuntia tai rakennustekniikoita havaitaan?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 – Mikä tila toimii / mikä ei?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Kuvataideharjoitus: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Dokumentoidaan oma asuinalue: piirros, valokuva, kartta tai pienoismalli.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Ympäristötaide</a:t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1. Määritelmä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Ympäristötaide</a:t>
            </a:r>
            <a:r>
              <a:rPr lang="en" sz="1400">
                <a:solidFill>
                  <a:schemeClr val="dk1"/>
                </a:solidFill>
              </a:rPr>
              <a:t> on taidemuoto, joka tehdään luontoon tai rakennettuun ympäristöön, ja se on usein vuorovaikutuksessa ympäristönsä kanssa. Land art eli maataide on hiukan eri juttu. :)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Se voi olla pysyvää tai tilapäistä, ja sen materiaalit voivat olla luonnonmateriaaleja tai ihmisen tekemiä.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2. Tavoitteet ja merkitys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Korostaa </a:t>
            </a:r>
            <a:r>
              <a:rPr b="1" lang="en" sz="1400">
                <a:solidFill>
                  <a:schemeClr val="dk1"/>
                </a:solidFill>
              </a:rPr>
              <a:t>luontosuhdetta</a:t>
            </a:r>
            <a:r>
              <a:rPr lang="en" sz="1400">
                <a:solidFill>
                  <a:schemeClr val="dk1"/>
                </a:solidFill>
              </a:rPr>
              <a:t>, ympäristön kauneutta tai sen ongelmia. Herättää </a:t>
            </a:r>
            <a:r>
              <a:rPr b="1" lang="en" sz="1400">
                <a:solidFill>
                  <a:schemeClr val="dk1"/>
                </a:solidFill>
              </a:rPr>
              <a:t>ympäristötietoisuutta</a:t>
            </a:r>
            <a:r>
              <a:rPr lang="en" sz="1400">
                <a:solidFill>
                  <a:schemeClr val="dk1"/>
                </a:solidFill>
              </a:rPr>
              <a:t> ja saa katsojan pohtimaan ihmisen suhdetta luontoon. Voi olla myös </a:t>
            </a:r>
            <a:r>
              <a:rPr b="1" lang="en" sz="1400">
                <a:solidFill>
                  <a:schemeClr val="dk1"/>
                </a:solidFill>
              </a:rPr>
              <a:t>poliittista tai kantaa ottavaa</a:t>
            </a:r>
            <a:r>
              <a:rPr lang="en" sz="1400">
                <a:solidFill>
                  <a:schemeClr val="dk1"/>
                </a:solidFill>
              </a:rPr>
              <a:t>, esimerkiksi ilmastonmuutoksesta, saasteista tai luonnon monimuotoisuudesta.</a:t>
            </a:r>
            <a:br>
              <a:rPr lang="en" sz="1400">
                <a:solidFill>
                  <a:schemeClr val="dk1"/>
                </a:solidFill>
              </a:rPr>
            </a:b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https://en.wikipedia.org/wiki/Environmental_art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http://www10.edu.fi/kuvataide/toiminnallinen_luonnon_kokemistapa/ymparistotaide/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https://publicdelivery.org/category/other/environmental-art/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https://en.wikipedia.org/wiki/Surrounded_Islands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https://en.wikipedia.org/wiki/Spiral_Jetty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https://en.wikipedia.org/wiki/Double_Negative_(artwork)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https://www.tate.org.uk/art/art-terms/e/environmental-art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3. Materiaalit ja työskentelytavat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Luonnonmateriaalit: kivet, lehdet, puut, vesi, jää, lumi, jne.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Kierrätysmateriaalit ja valmiit esineet.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Ympäristötaide tehdään usein </a:t>
            </a:r>
            <a:r>
              <a:rPr b="1" lang="en" sz="1400">
                <a:solidFill>
                  <a:schemeClr val="dk1"/>
                </a:solidFill>
              </a:rPr>
              <a:t>paikkasidonnaisesti</a:t>
            </a:r>
            <a:r>
              <a:rPr lang="en" sz="1400">
                <a:solidFill>
                  <a:schemeClr val="dk1"/>
                </a:solidFill>
              </a:rPr>
              <a:t> – se on suunniteltu juuri tiettyyn paikkaan.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Työskentely voi olla yksilöllistä tai yhteisöllistä.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