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2"/>
  </p:notesMasterIdLst>
  <p:sldIdLst>
    <p:sldId id="279" r:id="rId6"/>
    <p:sldId id="258" r:id="rId7"/>
    <p:sldId id="259" r:id="rId8"/>
    <p:sldId id="270" r:id="rId9"/>
    <p:sldId id="271" r:id="rId10"/>
    <p:sldId id="262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FA5A8899-B84F-5E46-94A4-8192503260A7}">
          <p14:sldIdLst>
            <p14:sldId id="279"/>
            <p14:sldId id="258"/>
            <p14:sldId id="259"/>
            <p14:sldId id="270"/>
            <p14:sldId id="27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2B7C"/>
    <a:srgbClr val="0FAD0E"/>
    <a:srgbClr val="DEC9D9"/>
    <a:srgbClr val="F9DCF5"/>
    <a:srgbClr val="D4BCD1"/>
    <a:srgbClr val="C099BB"/>
    <a:srgbClr val="A16098"/>
    <a:srgbClr val="DF4C62"/>
    <a:srgbClr val="74B943"/>
    <a:srgbClr val="C5D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AEC681-B5B6-491B-AF15-6E51D8D00901}" v="12" dt="2022-12-09T11:30:18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Normaali tyyli 4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 snapToObjects="1">
      <p:cViewPr varScale="1">
        <p:scale>
          <a:sx n="12" d="100"/>
          <a:sy n="12" d="100"/>
        </p:scale>
        <p:origin x="268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FB6CB-8672-6C41-9AE6-36381D05995E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884B2-4647-6F4B-B58A-4FBCFBA433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838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884B2-4647-6F4B-B58A-4FBCFBA433A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33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45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677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0036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9229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0614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2718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4686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146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4143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4936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054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8785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8287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2970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199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820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1960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0250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648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86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93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989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2003C85-9E3E-443E-B65C-AFB64354CAF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0877736" y="6176963"/>
            <a:ext cx="1312224" cy="5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240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07BE9C-A4BE-F2A2-2028-14105968F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34" y="2651675"/>
            <a:ext cx="5705464" cy="1964226"/>
          </a:xfrm>
          <a:solidFill>
            <a:schemeClr val="lt1">
              <a:alpha val="5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fi-FI" sz="4000" dirty="0">
                <a:solidFill>
                  <a:srgbClr val="00B0F0"/>
                </a:solidFill>
              </a:rPr>
              <a:t>9 </a:t>
            </a:r>
            <a:r>
              <a:rPr lang="fi-FI" sz="4000" b="0" i="0" u="none" strike="noStrike" baseline="0" dirty="0">
                <a:solidFill>
                  <a:srgbClr val="00B0F0"/>
                </a:solidFill>
              </a:rPr>
              <a:t>Biotekniikka auttaa tautien tutkimista ja diagnosointia</a:t>
            </a:r>
            <a:endParaRPr lang="fi-FI" sz="4000" dirty="0">
              <a:solidFill>
                <a:srgbClr val="00B0F0"/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9303247-C0B1-8A73-D3D4-E659DDF8B5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77736" y="6176963"/>
            <a:ext cx="1312224" cy="589704"/>
          </a:xfrm>
          <a:prstGeom prst="rect">
            <a:avLst/>
          </a:prstGeom>
        </p:spPr>
      </p:pic>
      <p:grpSp>
        <p:nvGrpSpPr>
          <p:cNvPr id="28" name="Ryhmä 27">
            <a:extLst>
              <a:ext uri="{FF2B5EF4-FFF2-40B4-BE49-F238E27FC236}">
                <a16:creationId xmlns:a16="http://schemas.microsoft.com/office/drawing/2014/main" id="{3E3C0262-15FF-4484-AE46-5B4AF6974AB8}"/>
              </a:ext>
            </a:extLst>
          </p:cNvPr>
          <p:cNvGrpSpPr/>
          <p:nvPr/>
        </p:nvGrpSpPr>
        <p:grpSpPr>
          <a:xfrm>
            <a:off x="5869584" y="1788856"/>
            <a:ext cx="6236682" cy="3517566"/>
            <a:chOff x="0" y="1700969"/>
            <a:chExt cx="6296890" cy="2318691"/>
          </a:xfrm>
        </p:grpSpPr>
        <p:sp>
          <p:nvSpPr>
            <p:cNvPr id="29" name="Suorakulmio: Pyöristetyt kulmat 28">
              <a:extLst>
                <a:ext uri="{FF2B5EF4-FFF2-40B4-BE49-F238E27FC236}">
                  <a16:creationId xmlns:a16="http://schemas.microsoft.com/office/drawing/2014/main" id="{278F7280-AA0E-4812-899F-AC70DD62B82B}"/>
                </a:ext>
              </a:extLst>
            </p:cNvPr>
            <p:cNvSpPr/>
            <p:nvPr/>
          </p:nvSpPr>
          <p:spPr>
            <a:xfrm>
              <a:off x="0" y="1700969"/>
              <a:ext cx="6296890" cy="2318691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30" name="Suorakulmio: Pyöristetyt kulmat 4">
              <a:extLst>
                <a:ext uri="{FF2B5EF4-FFF2-40B4-BE49-F238E27FC236}">
                  <a16:creationId xmlns:a16="http://schemas.microsoft.com/office/drawing/2014/main" id="{83A8D1E9-A61D-4C0F-A714-7E6B7D6CD7CF}"/>
                </a:ext>
              </a:extLst>
            </p:cNvPr>
            <p:cNvSpPr txBox="1"/>
            <p:nvPr/>
          </p:nvSpPr>
          <p:spPr>
            <a:xfrm>
              <a:off x="226378" y="1870945"/>
              <a:ext cx="6070512" cy="20923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indent="0">
                <a:buNone/>
              </a:pPr>
              <a:r>
                <a:rPr lang="fi-FI" dirty="0"/>
                <a:t>Lääketiede: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dirty="0"/>
                <a:t>biologiaa, fysiikkaa ja kemiaa soveltava tieteenala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dirty="0"/>
                <a:t>tarkoituksena on ylläpitää terveyttä sekä tunnistaa, ehkäistä ja hoitaa sairauksia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dirty="0"/>
                <a:t>lääketiede hyödyntää monia insinööritieteitä ja matematiikkaa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dirty="0"/>
                <a:t>sairauksien hoito perustuu diagnoosiin eli päättelyyn taudinaiheuttajasta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i-FI" dirty="0"/>
                <a:t>monet uudet diagnoosi-, tutkimus- ja hoitomenetelmät perustuvat biotekniikkaan</a:t>
              </a:r>
            </a:p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740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89857" y="243939"/>
            <a:ext cx="10927080" cy="1325563"/>
          </a:xfrm>
        </p:spPr>
        <p:txBody>
          <a:bodyPr>
            <a:normAutofit/>
          </a:bodyPr>
          <a:lstStyle/>
          <a:p>
            <a:pPr algn="ctr"/>
            <a:r>
              <a:rPr lang="fi-FI" sz="4000" b="1" dirty="0">
                <a:solidFill>
                  <a:srgbClr val="00A9DC"/>
                </a:solidFill>
                <a:ea typeface="+mj-lt"/>
                <a:cs typeface="+mj-lt"/>
              </a:rPr>
              <a:t>Tieto geeneistä auttaa ymmärtämään tautien syntymekanismeja 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775063" y="1569502"/>
            <a:ext cx="69646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Tautimallit</a:t>
            </a:r>
          </a:p>
          <a:p>
            <a:pPr marL="914400" lvl="1" indent="-457200">
              <a:buFont typeface="Arial" charset="0"/>
              <a:buChar char="•"/>
            </a:pPr>
            <a:r>
              <a:rPr lang="fi-FI" sz="20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Poistogeeniset eläimet</a:t>
            </a:r>
          </a:p>
          <a:p>
            <a:pPr marL="914400" lvl="1" indent="-457200">
              <a:buFont typeface="Arial" charset="0"/>
              <a:buChar char="•"/>
            </a:pPr>
            <a:r>
              <a:rPr lang="fi-FI" sz="20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Siirtogeeniset eläimet</a:t>
            </a:r>
          </a:p>
          <a:p>
            <a:pPr marL="914400" lvl="1" indent="-457200">
              <a:buFont typeface="Arial" charset="0"/>
              <a:buChar char="•"/>
            </a:pPr>
            <a:r>
              <a:rPr lang="fi-FI" sz="20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Tehdään nykyisin </a:t>
            </a:r>
            <a:r>
              <a:rPr lang="fi-FI" sz="2000" b="1" dirty="0" err="1">
                <a:solidFill>
                  <a:srgbClr val="00A9DC"/>
                </a:solidFill>
                <a:latin typeface="+mj-lt"/>
                <a:ea typeface="+mj-lt"/>
                <a:cs typeface="+mj-lt"/>
              </a:rPr>
              <a:t>crispr</a:t>
            </a:r>
            <a:r>
              <a:rPr lang="fi-FI" sz="20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-tekniikalla</a:t>
            </a:r>
          </a:p>
          <a:p>
            <a:pPr marL="914400" lvl="1" indent="-457200">
              <a:buFont typeface="Arial" charset="0"/>
              <a:buChar char="•"/>
            </a:pPr>
            <a:r>
              <a:rPr lang="fi-FI" sz="20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DNA-sirut</a:t>
            </a:r>
          </a:p>
          <a:p>
            <a:pPr marL="914400" lvl="1" indent="-457200">
              <a:buFont typeface="Arial" charset="0"/>
              <a:buChar char="•"/>
            </a:pPr>
            <a:r>
              <a:rPr lang="fi-FI" sz="20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geenien aktiivisuuden tutkiminen syöpäkudoksissa</a:t>
            </a:r>
          </a:p>
          <a:p>
            <a:endParaRPr lang="fi-FI" sz="2000" b="1" dirty="0">
              <a:solidFill>
                <a:srgbClr val="00A9DC"/>
              </a:solidFill>
              <a:latin typeface="+mj-lt"/>
              <a:ea typeface="+mj-lt"/>
              <a:cs typeface="+mj-lt"/>
            </a:endParaRPr>
          </a:p>
          <a:p>
            <a:r>
              <a:rPr lang="fi-FI" sz="20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Leimatut koettimet</a:t>
            </a:r>
          </a:p>
          <a:p>
            <a:pPr marL="914400" lvl="1" indent="-457200">
              <a:buFont typeface="Arial" charset="0"/>
              <a:buChar char="•"/>
            </a:pPr>
            <a:r>
              <a:rPr lang="fi-FI" sz="20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Geenien ilmentyminen tietyissä kudoksissa</a:t>
            </a:r>
          </a:p>
          <a:p>
            <a:endParaRPr lang="fi-FI" sz="2000" b="1" dirty="0">
              <a:solidFill>
                <a:srgbClr val="00A9DC"/>
              </a:solidFill>
              <a:latin typeface="+mj-lt"/>
              <a:ea typeface="+mj-lt"/>
              <a:cs typeface="+mj-lt"/>
            </a:endParaRPr>
          </a:p>
          <a:p>
            <a:r>
              <a:rPr lang="fi-FI" sz="20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Geenikirjastossa on tallennettu genomi tai </a:t>
            </a:r>
            <a:r>
              <a:rPr lang="fi-FI" sz="2000" b="1" dirty="0" err="1">
                <a:solidFill>
                  <a:srgbClr val="00A9DC"/>
                </a:solidFill>
                <a:latin typeface="+mj-lt"/>
                <a:ea typeface="+mj-lt"/>
                <a:cs typeface="+mj-lt"/>
              </a:rPr>
              <a:t>eksomi</a:t>
            </a:r>
            <a:r>
              <a:rPr lang="fi-FI" sz="20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 bakteerisoluihin</a:t>
            </a:r>
          </a:p>
          <a:p>
            <a:endParaRPr lang="fi-FI" sz="2000" b="1" dirty="0">
              <a:solidFill>
                <a:srgbClr val="00A9DC"/>
              </a:solidFill>
              <a:latin typeface="+mj-lt"/>
              <a:ea typeface="+mj-lt"/>
              <a:cs typeface="+mj-lt"/>
            </a:endParaRPr>
          </a:p>
          <a:p>
            <a:r>
              <a:rPr lang="fi-FI" sz="20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Genomi- ja </a:t>
            </a:r>
            <a:r>
              <a:rPr lang="fi-FI" sz="2000" b="1" dirty="0" err="1">
                <a:solidFill>
                  <a:srgbClr val="00A9DC"/>
                </a:solidFill>
                <a:latin typeface="+mj-lt"/>
                <a:ea typeface="+mj-lt"/>
                <a:cs typeface="+mj-lt"/>
              </a:rPr>
              <a:t>eksomitietokannat</a:t>
            </a:r>
            <a:r>
              <a:rPr lang="fi-FI" sz="20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 ja biopankit ovat tärkeä apu tutkimuksissa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E6E68DE-1FB5-4E60-8322-FC3C417D8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048" y="1979271"/>
            <a:ext cx="2824223" cy="289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68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128457"/>
            <a:ext cx="10683240" cy="1325563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00A9DC"/>
                </a:solidFill>
                <a:ea typeface="+mj-lt"/>
                <a:cs typeface="+mj-lt"/>
              </a:rPr>
              <a:t>Diagnosointi tarkentuu geenitekniikan avulla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26821" y="1454020"/>
            <a:ext cx="8597899" cy="5004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Geenitestit</a:t>
            </a:r>
          </a:p>
          <a:p>
            <a:pPr lvl="1"/>
            <a:r>
              <a:rPr lang="fi-FI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Perinnöllisten sairauksien kantajat</a:t>
            </a:r>
          </a:p>
          <a:p>
            <a:pPr lvl="1"/>
            <a:r>
              <a:rPr lang="fi-FI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Sairastumisriski</a:t>
            </a:r>
          </a:p>
          <a:p>
            <a:pPr lvl="1"/>
            <a:r>
              <a:rPr lang="fi-FI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Geenipaneeli on kohdennettua sekvensointia</a:t>
            </a:r>
          </a:p>
          <a:p>
            <a:pPr marL="0" indent="0">
              <a:buNone/>
            </a:pPr>
            <a:r>
              <a:rPr lang="fi-FI" sz="2400" b="1" dirty="0" err="1">
                <a:solidFill>
                  <a:srgbClr val="00A9DC"/>
                </a:solidFill>
                <a:latin typeface="+mj-lt"/>
                <a:ea typeface="+mj-lt"/>
                <a:cs typeface="+mj-lt"/>
              </a:rPr>
              <a:t>Eksomin</a:t>
            </a:r>
            <a:r>
              <a:rPr lang="fi-FI" sz="24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 tai genomin sekvensointi</a:t>
            </a:r>
          </a:p>
          <a:p>
            <a:pPr lvl="1"/>
            <a:r>
              <a:rPr lang="fi-FI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Monigeeniset taudit</a:t>
            </a:r>
          </a:p>
          <a:p>
            <a:pPr lvl="1"/>
            <a:r>
              <a:rPr lang="fi-FI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Suolistomikrobien sekvensointi</a:t>
            </a:r>
          </a:p>
          <a:p>
            <a:pPr lvl="1"/>
            <a:r>
              <a:rPr lang="fi-FI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Bioinformatiikka ja tekoäly</a:t>
            </a:r>
          </a:p>
          <a:p>
            <a:pPr marL="0" indent="0">
              <a:buNone/>
            </a:pPr>
            <a:r>
              <a:rPr lang="fi-FI" sz="24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Alkiodiagnostiikka</a:t>
            </a:r>
          </a:p>
          <a:p>
            <a:pPr lvl="1"/>
            <a:r>
              <a:rPr lang="fi-FI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Sairautta aiheuttavat alleelit löytyvät koettimilla koeputkihedelmöityksissä </a:t>
            </a:r>
          </a:p>
        </p:txBody>
      </p:sp>
    </p:spTree>
    <p:extLst>
      <p:ext uri="{BB962C8B-B14F-4D97-AF65-F5344CB8AC3E}">
        <p14:creationId xmlns:p14="http://schemas.microsoft.com/office/powerpoint/2010/main" val="1162947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B544FA91-205A-2FAA-E38C-B2A546010081}"/>
              </a:ext>
            </a:extLst>
          </p:cNvPr>
          <p:cNvSpPr txBox="1">
            <a:spLocks/>
          </p:cNvSpPr>
          <p:nvPr/>
        </p:nvSpPr>
        <p:spPr>
          <a:xfrm>
            <a:off x="597408" y="648198"/>
            <a:ext cx="7307072" cy="6128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Sikiödiagnostiikka</a:t>
            </a:r>
          </a:p>
          <a:p>
            <a:pPr lvl="1"/>
            <a:r>
              <a:rPr lang="fi-FI" sz="28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Kromosomimutaatiot selviävät äidin veressä olevasta sikiön DNA:ta sekvensoimalla</a:t>
            </a:r>
          </a:p>
          <a:p>
            <a:pPr marL="0" indent="0">
              <a:buNone/>
            </a:pPr>
            <a:endParaRPr lang="fi-FI" b="1" dirty="0">
              <a:solidFill>
                <a:srgbClr val="00A9DC"/>
              </a:solidFill>
              <a:latin typeface="+mj-lt"/>
              <a:ea typeface="+mj-lt"/>
              <a:cs typeface="+mj-lt"/>
            </a:endParaRPr>
          </a:p>
          <a:p>
            <a:pPr marL="0" indent="0">
              <a:buNone/>
            </a:pPr>
            <a:r>
              <a:rPr lang="fi-FI" b="1" dirty="0" err="1">
                <a:solidFill>
                  <a:srgbClr val="00A9DC"/>
                </a:solidFill>
                <a:latin typeface="+mj-lt"/>
                <a:ea typeface="+mj-lt"/>
                <a:cs typeface="+mj-lt"/>
              </a:rPr>
              <a:t>Monoklonaalisiin</a:t>
            </a:r>
            <a:r>
              <a:rPr lang="fi-FI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 vasta-aineisiin perustuvat testit</a:t>
            </a:r>
          </a:p>
          <a:p>
            <a:pPr marL="0" indent="0">
              <a:buNone/>
            </a:pPr>
            <a:endParaRPr lang="fi-FI" b="1" dirty="0">
              <a:solidFill>
                <a:srgbClr val="00A9DC"/>
              </a:solidFill>
              <a:latin typeface="+mj-lt"/>
              <a:ea typeface="+mj-lt"/>
              <a:cs typeface="+mj-lt"/>
            </a:endParaRPr>
          </a:p>
          <a:p>
            <a:pPr marL="0" indent="0">
              <a:buNone/>
            </a:pPr>
            <a:r>
              <a:rPr lang="fi-FI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Reaaliaikainen PCR</a:t>
            </a:r>
          </a:p>
          <a:p>
            <a:pPr marL="0" indent="0">
              <a:buNone/>
            </a:pPr>
            <a:endParaRPr lang="fi-FI" b="1" dirty="0">
              <a:solidFill>
                <a:srgbClr val="00A9DC"/>
              </a:solidFill>
              <a:latin typeface="+mj-lt"/>
              <a:ea typeface="+mj-lt"/>
              <a:cs typeface="+mj-lt"/>
            </a:endParaRPr>
          </a:p>
          <a:p>
            <a:pPr marL="0" indent="0">
              <a:buNone/>
            </a:pPr>
            <a:r>
              <a:rPr lang="fi-FI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Biomarkkerit</a:t>
            </a:r>
          </a:p>
          <a:p>
            <a:pPr lvl="1"/>
            <a:r>
              <a:rPr lang="fi-FI" sz="28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Tunnistetaan esimerkiksi syövän esiintyminen</a:t>
            </a:r>
          </a:p>
          <a:p>
            <a:pPr lvl="1"/>
            <a:r>
              <a:rPr lang="fi-FI" sz="28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Tehdään mm </a:t>
            </a:r>
            <a:r>
              <a:rPr lang="fi-FI" sz="2800" b="1" dirty="0" err="1">
                <a:solidFill>
                  <a:srgbClr val="00A9DC"/>
                </a:solidFill>
                <a:latin typeface="+mj-lt"/>
                <a:ea typeface="+mj-lt"/>
                <a:cs typeface="+mj-lt"/>
              </a:rPr>
              <a:t>monoklonaalisten</a:t>
            </a:r>
            <a:r>
              <a:rPr lang="fi-FI" sz="28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 vasta-aineitten avulla</a:t>
            </a:r>
          </a:p>
          <a:p>
            <a:pPr marL="457200" lvl="1" indent="0">
              <a:buFont typeface="Arial"/>
              <a:buNone/>
            </a:pPr>
            <a:endParaRPr lang="fi-FI" dirty="0"/>
          </a:p>
          <a:p>
            <a:pPr lvl="1"/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75D4317-334F-E16D-2D6E-D85EA7EE2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196" y="4031117"/>
            <a:ext cx="2871650" cy="2181502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BC19FC30-CB6D-83BF-A453-60D8EECFD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71" y="4306507"/>
            <a:ext cx="3048272" cy="2703716"/>
          </a:xfrm>
          <a:prstGeom prst="rect">
            <a:avLst/>
          </a:prstGeom>
        </p:spPr>
      </p:pic>
      <p:cxnSp>
        <p:nvCxnSpPr>
          <p:cNvPr id="6" name="Suora nuoliyhdysviiva 5">
            <a:extLst>
              <a:ext uri="{FF2B5EF4-FFF2-40B4-BE49-F238E27FC236}">
                <a16:creationId xmlns:a16="http://schemas.microsoft.com/office/drawing/2014/main" id="{1EA42EA0-B2B3-BED7-9679-8776E4D38FBA}"/>
              </a:ext>
            </a:extLst>
          </p:cNvPr>
          <p:cNvCxnSpPr>
            <a:cxnSpLocks/>
          </p:cNvCxnSpPr>
          <p:nvPr/>
        </p:nvCxnSpPr>
        <p:spPr>
          <a:xfrm flipH="1" flipV="1">
            <a:off x="8195498" y="5214257"/>
            <a:ext cx="828759" cy="2612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uva 9">
            <a:extLst>
              <a:ext uri="{FF2B5EF4-FFF2-40B4-BE49-F238E27FC236}">
                <a16:creationId xmlns:a16="http://schemas.microsoft.com/office/drawing/2014/main" id="{067A04D5-61E2-A64C-9CA0-EFF7D1D56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498" y="454121"/>
            <a:ext cx="3900342" cy="202323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2BAF9A90-EEB7-A99D-2258-0BFD23232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595679" y="1964567"/>
            <a:ext cx="796130" cy="256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25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E4903AA-390E-429C-BF3B-45AFF65B8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5" y="114300"/>
            <a:ext cx="405765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49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rgbClr val="00A9DC"/>
                </a:solidFill>
                <a:ea typeface="+mj-lt"/>
                <a:cs typeface="+mj-lt"/>
              </a:rPr>
              <a:t>Tiivistelmä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67949E2-F5B0-4607-AF17-8748F2F76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537" y="0"/>
            <a:ext cx="618172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Bios 6 1">
      <a:dk1>
        <a:srgbClr val="0094D9"/>
      </a:dk1>
      <a:lt1>
        <a:srgbClr val="FFFFFF"/>
      </a:lt1>
      <a:dk2>
        <a:srgbClr val="54B4E5"/>
      </a:dk2>
      <a:lt2>
        <a:srgbClr val="FFFFFF"/>
      </a:lt2>
      <a:accent1>
        <a:srgbClr val="54B4E5"/>
      </a:accent1>
      <a:accent2>
        <a:srgbClr val="F397C0"/>
      </a:accent2>
      <a:accent3>
        <a:srgbClr val="FFEA81"/>
      </a:accent3>
      <a:accent4>
        <a:srgbClr val="AC90C3"/>
      </a:accent4>
      <a:accent5>
        <a:srgbClr val="F8C1D8"/>
      </a:accent5>
      <a:accent6>
        <a:srgbClr val="FFF1B5"/>
      </a:accent6>
      <a:hlink>
        <a:srgbClr val="0094D9"/>
      </a:hlink>
      <a:folHlink>
        <a:srgbClr val="0094D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enen xmlns="b074eca8-5fb2-43da-8e1c-14493b35314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8D098488BDB0E4DB3D1B98825041D0E" ma:contentTypeVersion="16" ma:contentTypeDescription="Luo uusi asiakirja." ma:contentTypeScope="" ma:versionID="4f89c020090708f26b985b9dc78b22b3">
  <xsd:schema xmlns:xsd="http://www.w3.org/2001/XMLSchema" xmlns:xs="http://www.w3.org/2001/XMLSchema" xmlns:p="http://schemas.microsoft.com/office/2006/metadata/properties" xmlns:ns2="b074eca8-5fb2-43da-8e1c-14493b353147" xmlns:ns3="10f150c9-2741-4e22-b721-4e123a12c6bb" targetNamespace="http://schemas.microsoft.com/office/2006/metadata/properties" ma:root="true" ma:fieldsID="6513cda6012a58a901e4874fc766236e" ns2:_="" ns3:_="">
    <xsd:import namespace="b074eca8-5fb2-43da-8e1c-14493b353147"/>
    <xsd:import namespace="10f150c9-2741-4e22-b721-4e123a12c6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Ken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74eca8-5fb2-43da-8e1c-14493b3531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Kenen" ma:index="19" nillable="true" ma:displayName="Kenen" ma:format="Dropdown" ma:internalName="Kenen">
      <xsd:simpleType>
        <xsd:restriction base="dms:Text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150c9-2741-4e22-b721-4e123a12c6b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794383-681F-4325-AC3A-CAA4BB15B04F}">
  <ds:schemaRefs>
    <ds:schemaRef ds:uri="http://schemas.microsoft.com/office/2006/metadata/properties"/>
    <ds:schemaRef ds:uri="http://schemas.microsoft.com/office/infopath/2007/PartnerControls"/>
    <ds:schemaRef ds:uri="b074eca8-5fb2-43da-8e1c-14493b353147"/>
  </ds:schemaRefs>
</ds:datastoreItem>
</file>

<file path=customXml/itemProps2.xml><?xml version="1.0" encoding="utf-8"?>
<ds:datastoreItem xmlns:ds="http://schemas.openxmlformats.org/officeDocument/2006/customXml" ds:itemID="{2F1433EB-DFB4-4D7C-BA69-027BB1289D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74eca8-5fb2-43da-8e1c-14493b353147"/>
    <ds:schemaRef ds:uri="10f150c9-2741-4e22-b721-4e123a12c6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864A24F-B84A-4A8B-BA28-BD0A1F27A8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42813</TotalTime>
  <Words>150</Words>
  <Application>Microsoft Office PowerPoint</Application>
  <PresentationFormat>Laajakuva</PresentationFormat>
  <Paragraphs>44</Paragraphs>
  <Slides>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Office-teema</vt:lpstr>
      <vt:lpstr>1_Office-teema</vt:lpstr>
      <vt:lpstr>9 Biotekniikka auttaa tautien tutkimista ja diagnosointia</vt:lpstr>
      <vt:lpstr>Tieto geeneistä auttaa ymmärtämään tautien syntymekanismeja </vt:lpstr>
      <vt:lpstr>Diagnosointi tarkentuu geenitekniikan avulla</vt:lpstr>
      <vt:lpstr>PowerPoint-esitys</vt:lpstr>
      <vt:lpstr>PowerPoint-esitys</vt:lpstr>
      <vt:lpstr>Tiivistelmä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Marja Penttinen</dc:creator>
  <cp:lastModifiedBy>Ylälehto Virpi</cp:lastModifiedBy>
  <cp:revision>128</cp:revision>
  <dcterms:created xsi:type="dcterms:W3CDTF">2017-07-04T08:37:15Z</dcterms:created>
  <dcterms:modified xsi:type="dcterms:W3CDTF">2023-12-21T07:44:34Z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0x01010078D098488BDB0E4DB3D1B98825041D0E</vt:lpwstr>
  </property>
</Properties>
</file>