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13"/>
  </p:notesMasterIdLst>
  <p:sldIdLst>
    <p:sldId id="279" r:id="rId6"/>
    <p:sldId id="258" r:id="rId7"/>
    <p:sldId id="289" r:id="rId8"/>
    <p:sldId id="290" r:id="rId9"/>
    <p:sldId id="291" r:id="rId10"/>
    <p:sldId id="265" r:id="rId11"/>
    <p:sldId id="262" r:id="rId1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FA5A8899-B84F-5E46-94A4-8192503260A7}">
          <p14:sldIdLst>
            <p14:sldId id="279"/>
            <p14:sldId id="258"/>
            <p14:sldId id="289"/>
            <p14:sldId id="290"/>
            <p14:sldId id="291"/>
            <p14:sldId id="265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2B7C"/>
    <a:srgbClr val="0FAD0E"/>
    <a:srgbClr val="DEC9D9"/>
    <a:srgbClr val="F9DCF5"/>
    <a:srgbClr val="D4BCD1"/>
    <a:srgbClr val="C099BB"/>
    <a:srgbClr val="A16098"/>
    <a:srgbClr val="DF4C62"/>
    <a:srgbClr val="74B943"/>
    <a:srgbClr val="C5D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AA5AA2-7408-447B-96A7-B3FF4E0BC0E1}" v="48" dt="2022-12-09T10:30:45.9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Normaali tyyli 4 - Korostu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 snapToObjects="1">
      <p:cViewPr varScale="1">
        <p:scale>
          <a:sx n="12" d="100"/>
          <a:sy n="12" d="100"/>
        </p:scale>
        <p:origin x="268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F66D5E-033E-452C-9FA3-C2DC507A0EB6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44AFB5D-F298-42E7-BC31-24D53317494A}">
      <dgm:prSet/>
      <dgm:spPr/>
      <dgm:t>
        <a:bodyPr/>
        <a:lstStyle/>
        <a:p>
          <a:r>
            <a:rPr lang="fi-FI" dirty="0">
              <a:ea typeface="+mn-lt"/>
              <a:cs typeface="+mn-lt"/>
            </a:rPr>
            <a:t>DNA-tunnistuksessa käytetään geenien ulkopuolisia DNA:n lyhyitä </a:t>
          </a:r>
          <a:r>
            <a:rPr lang="fi-FI" b="1" dirty="0">
              <a:ea typeface="+mn-lt"/>
              <a:cs typeface="+mn-lt"/>
            </a:rPr>
            <a:t>toistojaksoja</a:t>
          </a:r>
          <a:r>
            <a:rPr lang="fi-FI" dirty="0">
              <a:ea typeface="+mn-lt"/>
              <a:cs typeface="+mn-lt"/>
            </a:rPr>
            <a:t>, jotka ovat 2-6 emäsparin mittaisia. </a:t>
          </a:r>
          <a:endParaRPr lang="en-US" dirty="0"/>
        </a:p>
      </dgm:t>
    </dgm:pt>
    <dgm:pt modelId="{1B047B4E-3B64-4013-8DDE-2D4BB402A9F0}" type="parTrans" cxnId="{4B099476-E540-4C94-9903-5399FCDE24CE}">
      <dgm:prSet/>
      <dgm:spPr/>
      <dgm:t>
        <a:bodyPr/>
        <a:lstStyle/>
        <a:p>
          <a:endParaRPr lang="en-US"/>
        </a:p>
      </dgm:t>
    </dgm:pt>
    <dgm:pt modelId="{6999A388-03F9-4AE5-9D53-42CE1EDA15FE}" type="sibTrans" cxnId="{4B099476-E540-4C94-9903-5399FCDE24CE}">
      <dgm:prSet/>
      <dgm:spPr/>
      <dgm:t>
        <a:bodyPr/>
        <a:lstStyle/>
        <a:p>
          <a:endParaRPr lang="en-US"/>
        </a:p>
      </dgm:t>
    </dgm:pt>
    <dgm:pt modelId="{F90C025B-E80F-429D-AC82-E777F0B41747}">
      <dgm:prSet/>
      <dgm:spPr/>
      <dgm:t>
        <a:bodyPr/>
        <a:lstStyle/>
        <a:p>
          <a:r>
            <a:rPr lang="fi-FI" dirty="0">
              <a:ea typeface="+mn-lt"/>
              <a:cs typeface="+mn-lt"/>
            </a:rPr>
            <a:t>Eri yksilöillä näitä toistoja on eri määrä, ja näin muodostuu eri mittaisia toistojaksoalueita. Alueiden pituutta vertaamalla yksilöt erotetaan toisistaan.</a:t>
          </a:r>
          <a:endParaRPr lang="en-US" dirty="0"/>
        </a:p>
      </dgm:t>
    </dgm:pt>
    <dgm:pt modelId="{EB0BF525-1341-4A24-AC05-A80F3AB4E9AD}" type="parTrans" cxnId="{DD391AC6-3C59-4D32-ABF5-0626DCE12F3B}">
      <dgm:prSet/>
      <dgm:spPr/>
      <dgm:t>
        <a:bodyPr/>
        <a:lstStyle/>
        <a:p>
          <a:endParaRPr lang="en-US"/>
        </a:p>
      </dgm:t>
    </dgm:pt>
    <dgm:pt modelId="{AF0C8D22-8CDC-4B7C-9B74-77630F74C099}" type="sibTrans" cxnId="{DD391AC6-3C59-4D32-ABF5-0626DCE12F3B}">
      <dgm:prSet/>
      <dgm:spPr/>
      <dgm:t>
        <a:bodyPr/>
        <a:lstStyle/>
        <a:p>
          <a:endParaRPr lang="en-US"/>
        </a:p>
      </dgm:t>
    </dgm:pt>
    <dgm:pt modelId="{698F9A06-7DF7-A244-9880-18043B6C3D92}" type="pres">
      <dgm:prSet presAssocID="{4FF66D5E-033E-452C-9FA3-C2DC507A0EB6}" presName="linear" presStyleCnt="0">
        <dgm:presLayoutVars>
          <dgm:animLvl val="lvl"/>
          <dgm:resizeHandles val="exact"/>
        </dgm:presLayoutVars>
      </dgm:prSet>
      <dgm:spPr/>
    </dgm:pt>
    <dgm:pt modelId="{D16E647C-43D2-6940-9A5C-7427F1FA84D2}" type="pres">
      <dgm:prSet presAssocID="{044AFB5D-F298-42E7-BC31-24D53317494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AAE11AD-AC38-4197-9D94-2725D57ED512}" type="pres">
      <dgm:prSet presAssocID="{6999A388-03F9-4AE5-9D53-42CE1EDA15FE}" presName="spacer" presStyleCnt="0"/>
      <dgm:spPr/>
    </dgm:pt>
    <dgm:pt modelId="{DC4351FD-0349-D14C-8F15-E038CFDA3372}" type="pres">
      <dgm:prSet presAssocID="{F90C025B-E80F-429D-AC82-E777F0B41747}" presName="parentText" presStyleLbl="node1" presStyleIdx="1" presStyleCnt="2" custLinFactNeighborY="47201">
        <dgm:presLayoutVars>
          <dgm:chMax val="0"/>
          <dgm:bulletEnabled val="1"/>
        </dgm:presLayoutVars>
      </dgm:prSet>
      <dgm:spPr/>
    </dgm:pt>
  </dgm:ptLst>
  <dgm:cxnLst>
    <dgm:cxn modelId="{663D8D73-C68A-9D48-A471-A20D2BD9A971}" type="presOf" srcId="{4FF66D5E-033E-452C-9FA3-C2DC507A0EB6}" destId="{698F9A06-7DF7-A244-9880-18043B6C3D92}" srcOrd="0" destOrd="0" presId="urn:microsoft.com/office/officeart/2005/8/layout/vList2"/>
    <dgm:cxn modelId="{4B099476-E540-4C94-9903-5399FCDE24CE}" srcId="{4FF66D5E-033E-452C-9FA3-C2DC507A0EB6}" destId="{044AFB5D-F298-42E7-BC31-24D53317494A}" srcOrd="0" destOrd="0" parTransId="{1B047B4E-3B64-4013-8DDE-2D4BB402A9F0}" sibTransId="{6999A388-03F9-4AE5-9D53-42CE1EDA15FE}"/>
    <dgm:cxn modelId="{9DFBFC93-AB09-ED48-852B-3DF44125520B}" type="presOf" srcId="{044AFB5D-F298-42E7-BC31-24D53317494A}" destId="{D16E647C-43D2-6940-9A5C-7427F1FA84D2}" srcOrd="0" destOrd="0" presId="urn:microsoft.com/office/officeart/2005/8/layout/vList2"/>
    <dgm:cxn modelId="{DD391AC6-3C59-4D32-ABF5-0626DCE12F3B}" srcId="{4FF66D5E-033E-452C-9FA3-C2DC507A0EB6}" destId="{F90C025B-E80F-429D-AC82-E777F0B41747}" srcOrd="1" destOrd="0" parTransId="{EB0BF525-1341-4A24-AC05-A80F3AB4E9AD}" sibTransId="{AF0C8D22-8CDC-4B7C-9B74-77630F74C099}"/>
    <dgm:cxn modelId="{34522BEA-FFFA-3C47-9F3B-A41896A7F3C3}" type="presOf" srcId="{F90C025B-E80F-429D-AC82-E777F0B41747}" destId="{DC4351FD-0349-D14C-8F15-E038CFDA3372}" srcOrd="0" destOrd="0" presId="urn:microsoft.com/office/officeart/2005/8/layout/vList2"/>
    <dgm:cxn modelId="{C4513E9B-73AC-CD4A-B755-1288EDB2439F}" type="presParOf" srcId="{698F9A06-7DF7-A244-9880-18043B6C3D92}" destId="{D16E647C-43D2-6940-9A5C-7427F1FA84D2}" srcOrd="0" destOrd="0" presId="urn:microsoft.com/office/officeart/2005/8/layout/vList2"/>
    <dgm:cxn modelId="{FE8A4795-EA42-4B2C-91A4-3A3FAA0E3ABD}" type="presParOf" srcId="{698F9A06-7DF7-A244-9880-18043B6C3D92}" destId="{9AAE11AD-AC38-4197-9D94-2725D57ED512}" srcOrd="1" destOrd="0" presId="urn:microsoft.com/office/officeart/2005/8/layout/vList2"/>
    <dgm:cxn modelId="{7403F767-910F-6F46-B274-DC26BA153485}" type="presParOf" srcId="{698F9A06-7DF7-A244-9880-18043B6C3D92}" destId="{DC4351FD-0349-D14C-8F15-E038CFDA337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F66D5E-033E-452C-9FA3-C2DC507A0EB6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44AFB5D-F298-42E7-BC31-24D53317494A}">
      <dgm:prSet/>
      <dgm:spPr/>
      <dgm:t>
        <a:bodyPr/>
        <a:lstStyle/>
        <a:p>
          <a:r>
            <a:rPr lang="fi-FI" b="1" dirty="0">
              <a:ea typeface="+mn-lt"/>
              <a:cs typeface="+mn-lt"/>
            </a:rPr>
            <a:t>Geneettisessä</a:t>
          </a:r>
          <a:r>
            <a:rPr lang="fi-FI" dirty="0">
              <a:ea typeface="+mn-lt"/>
              <a:cs typeface="+mn-lt"/>
            </a:rPr>
            <a:t> </a:t>
          </a:r>
          <a:r>
            <a:rPr lang="fi-FI" b="1" dirty="0">
              <a:ea typeface="+mn-lt"/>
              <a:cs typeface="+mn-lt"/>
            </a:rPr>
            <a:t>sukututkimuksessa</a:t>
          </a:r>
          <a:r>
            <a:rPr lang="fi-FI" dirty="0">
              <a:ea typeface="+mn-lt"/>
              <a:cs typeface="+mn-lt"/>
            </a:rPr>
            <a:t> sukulaisuussuhteita selvitetään DNA-testeillä, jotka perustuvat tiettyjen DNA-jaksojen rinnakkaissekvensointiin. </a:t>
          </a:r>
          <a:endParaRPr lang="en-US" dirty="0"/>
        </a:p>
      </dgm:t>
    </dgm:pt>
    <dgm:pt modelId="{1B047B4E-3B64-4013-8DDE-2D4BB402A9F0}" type="parTrans" cxnId="{4B099476-E540-4C94-9903-5399FCDE24CE}">
      <dgm:prSet/>
      <dgm:spPr/>
      <dgm:t>
        <a:bodyPr/>
        <a:lstStyle/>
        <a:p>
          <a:endParaRPr lang="en-US"/>
        </a:p>
      </dgm:t>
    </dgm:pt>
    <dgm:pt modelId="{6999A388-03F9-4AE5-9D53-42CE1EDA15FE}" type="sibTrans" cxnId="{4B099476-E540-4C94-9903-5399FCDE24CE}">
      <dgm:prSet/>
      <dgm:spPr/>
      <dgm:t>
        <a:bodyPr/>
        <a:lstStyle/>
        <a:p>
          <a:endParaRPr lang="en-US"/>
        </a:p>
      </dgm:t>
    </dgm:pt>
    <dgm:pt modelId="{698F9A06-7DF7-A244-9880-18043B6C3D92}" type="pres">
      <dgm:prSet presAssocID="{4FF66D5E-033E-452C-9FA3-C2DC507A0EB6}" presName="linear" presStyleCnt="0">
        <dgm:presLayoutVars>
          <dgm:animLvl val="lvl"/>
          <dgm:resizeHandles val="exact"/>
        </dgm:presLayoutVars>
      </dgm:prSet>
      <dgm:spPr/>
    </dgm:pt>
    <dgm:pt modelId="{D16E647C-43D2-6940-9A5C-7427F1FA84D2}" type="pres">
      <dgm:prSet presAssocID="{044AFB5D-F298-42E7-BC31-24D53317494A}" presName="parentText" presStyleLbl="node1" presStyleIdx="0" presStyleCnt="1" custLinFactNeighborX="774" custLinFactNeighborY="-39064">
        <dgm:presLayoutVars>
          <dgm:chMax val="0"/>
          <dgm:bulletEnabled val="1"/>
        </dgm:presLayoutVars>
      </dgm:prSet>
      <dgm:spPr/>
    </dgm:pt>
  </dgm:ptLst>
  <dgm:cxnLst>
    <dgm:cxn modelId="{663D8D73-C68A-9D48-A471-A20D2BD9A971}" type="presOf" srcId="{4FF66D5E-033E-452C-9FA3-C2DC507A0EB6}" destId="{698F9A06-7DF7-A244-9880-18043B6C3D92}" srcOrd="0" destOrd="0" presId="urn:microsoft.com/office/officeart/2005/8/layout/vList2"/>
    <dgm:cxn modelId="{4B099476-E540-4C94-9903-5399FCDE24CE}" srcId="{4FF66D5E-033E-452C-9FA3-C2DC507A0EB6}" destId="{044AFB5D-F298-42E7-BC31-24D53317494A}" srcOrd="0" destOrd="0" parTransId="{1B047B4E-3B64-4013-8DDE-2D4BB402A9F0}" sibTransId="{6999A388-03F9-4AE5-9D53-42CE1EDA15FE}"/>
    <dgm:cxn modelId="{9DFBFC93-AB09-ED48-852B-3DF44125520B}" type="presOf" srcId="{044AFB5D-F298-42E7-BC31-24D53317494A}" destId="{D16E647C-43D2-6940-9A5C-7427F1FA84D2}" srcOrd="0" destOrd="0" presId="urn:microsoft.com/office/officeart/2005/8/layout/vList2"/>
    <dgm:cxn modelId="{C4513E9B-73AC-CD4A-B755-1288EDB2439F}" type="presParOf" srcId="{698F9A06-7DF7-A244-9880-18043B6C3D92}" destId="{D16E647C-43D2-6940-9A5C-7427F1FA84D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F66D5E-033E-452C-9FA3-C2DC507A0EB6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44AFB5D-F298-42E7-BC31-24D53317494A}">
      <dgm:prSet/>
      <dgm:spPr/>
      <dgm:t>
        <a:bodyPr/>
        <a:lstStyle/>
        <a:p>
          <a:r>
            <a:rPr lang="fi-FI" dirty="0"/>
            <a:t>Mitokondrioiden geenien tiettyjen jaksojen emäsjärjestyksen eli sekvenssin selvittämisen perusteella saadaan lajille ominainen DNA-viivakoodi.</a:t>
          </a:r>
          <a:endParaRPr lang="en-US" dirty="0"/>
        </a:p>
      </dgm:t>
    </dgm:pt>
    <dgm:pt modelId="{1B047B4E-3B64-4013-8DDE-2D4BB402A9F0}" type="parTrans" cxnId="{4B099476-E540-4C94-9903-5399FCDE24CE}">
      <dgm:prSet/>
      <dgm:spPr/>
      <dgm:t>
        <a:bodyPr/>
        <a:lstStyle/>
        <a:p>
          <a:endParaRPr lang="en-US"/>
        </a:p>
      </dgm:t>
    </dgm:pt>
    <dgm:pt modelId="{6999A388-03F9-4AE5-9D53-42CE1EDA15FE}" type="sibTrans" cxnId="{4B099476-E540-4C94-9903-5399FCDE24CE}">
      <dgm:prSet/>
      <dgm:spPr/>
      <dgm:t>
        <a:bodyPr/>
        <a:lstStyle/>
        <a:p>
          <a:endParaRPr lang="en-US"/>
        </a:p>
      </dgm:t>
    </dgm:pt>
    <dgm:pt modelId="{F90C025B-E80F-429D-AC82-E777F0B41747}">
      <dgm:prSet/>
      <dgm:spPr/>
      <dgm:t>
        <a:bodyPr/>
        <a:lstStyle/>
        <a:p>
          <a:r>
            <a:rPr lang="fi-FI" dirty="0"/>
            <a:t>Viivakoodit tallennetaan kansainväliseen tietokantaan.</a:t>
          </a:r>
          <a:endParaRPr lang="en-US" dirty="0"/>
        </a:p>
      </dgm:t>
    </dgm:pt>
    <dgm:pt modelId="{EB0BF525-1341-4A24-AC05-A80F3AB4E9AD}" type="parTrans" cxnId="{DD391AC6-3C59-4D32-ABF5-0626DCE12F3B}">
      <dgm:prSet/>
      <dgm:spPr/>
      <dgm:t>
        <a:bodyPr/>
        <a:lstStyle/>
        <a:p>
          <a:endParaRPr lang="en-US"/>
        </a:p>
      </dgm:t>
    </dgm:pt>
    <dgm:pt modelId="{AF0C8D22-8CDC-4B7C-9B74-77630F74C099}" type="sibTrans" cxnId="{DD391AC6-3C59-4D32-ABF5-0626DCE12F3B}">
      <dgm:prSet/>
      <dgm:spPr/>
      <dgm:t>
        <a:bodyPr/>
        <a:lstStyle/>
        <a:p>
          <a:endParaRPr lang="en-US"/>
        </a:p>
      </dgm:t>
    </dgm:pt>
    <dgm:pt modelId="{FE134F71-A79C-4E47-8F91-B48C125DEA55}">
      <dgm:prSet/>
      <dgm:spPr/>
      <dgm:t>
        <a:bodyPr/>
        <a:lstStyle/>
        <a:p>
          <a:r>
            <a:rPr lang="fi-FI" dirty="0"/>
            <a:t>Käytetään lajin tunnistamiseen, luokitteluun ja evoluution tutkimiseen.</a:t>
          </a:r>
          <a:endParaRPr lang="en-US" dirty="0"/>
        </a:p>
      </dgm:t>
    </dgm:pt>
    <dgm:pt modelId="{23DF0838-AF9F-4F41-9D02-2A76847BACA1}" type="parTrans" cxnId="{EFC2FECB-710D-41C5-95F1-E06E9CF65345}">
      <dgm:prSet/>
      <dgm:spPr/>
      <dgm:t>
        <a:bodyPr/>
        <a:lstStyle/>
        <a:p>
          <a:endParaRPr lang="en-US"/>
        </a:p>
      </dgm:t>
    </dgm:pt>
    <dgm:pt modelId="{093CC5D9-4ADE-44DD-8AD5-5AAE6D5F6361}" type="sibTrans" cxnId="{EFC2FECB-710D-41C5-95F1-E06E9CF65345}">
      <dgm:prSet/>
      <dgm:spPr/>
      <dgm:t>
        <a:bodyPr/>
        <a:lstStyle/>
        <a:p>
          <a:endParaRPr lang="en-US"/>
        </a:p>
      </dgm:t>
    </dgm:pt>
    <dgm:pt modelId="{698F9A06-7DF7-A244-9880-18043B6C3D92}" type="pres">
      <dgm:prSet presAssocID="{4FF66D5E-033E-452C-9FA3-C2DC507A0EB6}" presName="linear" presStyleCnt="0">
        <dgm:presLayoutVars>
          <dgm:animLvl val="lvl"/>
          <dgm:resizeHandles val="exact"/>
        </dgm:presLayoutVars>
      </dgm:prSet>
      <dgm:spPr/>
    </dgm:pt>
    <dgm:pt modelId="{D16E647C-43D2-6940-9A5C-7427F1FA84D2}" type="pres">
      <dgm:prSet presAssocID="{044AFB5D-F298-42E7-BC31-24D53317494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AAE11AD-AC38-4197-9D94-2725D57ED512}" type="pres">
      <dgm:prSet presAssocID="{6999A388-03F9-4AE5-9D53-42CE1EDA15FE}" presName="spacer" presStyleCnt="0"/>
      <dgm:spPr/>
    </dgm:pt>
    <dgm:pt modelId="{DC4351FD-0349-D14C-8F15-E038CFDA3372}" type="pres">
      <dgm:prSet presAssocID="{F90C025B-E80F-429D-AC82-E777F0B41747}" presName="parentText" presStyleLbl="node1" presStyleIdx="1" presStyleCnt="3" custLinFactNeighborY="-44604">
        <dgm:presLayoutVars>
          <dgm:chMax val="0"/>
          <dgm:bulletEnabled val="1"/>
        </dgm:presLayoutVars>
      </dgm:prSet>
      <dgm:spPr/>
    </dgm:pt>
    <dgm:pt modelId="{6491658B-F61C-DD46-848E-E88842FF921A}" type="pres">
      <dgm:prSet presAssocID="{AF0C8D22-8CDC-4B7C-9B74-77630F74C099}" presName="spacer" presStyleCnt="0"/>
      <dgm:spPr/>
    </dgm:pt>
    <dgm:pt modelId="{A24C85E8-EFCD-1343-B8A1-31B610427F1E}" type="pres">
      <dgm:prSet presAssocID="{FE134F71-A79C-4E47-8F91-B48C125DEA55}" presName="parentText" presStyleLbl="node1" presStyleIdx="2" presStyleCnt="3" custLinFactNeighborY="-48230">
        <dgm:presLayoutVars>
          <dgm:chMax val="0"/>
          <dgm:bulletEnabled val="1"/>
        </dgm:presLayoutVars>
      </dgm:prSet>
      <dgm:spPr/>
    </dgm:pt>
  </dgm:ptLst>
  <dgm:cxnLst>
    <dgm:cxn modelId="{136EF74D-3112-CC47-803E-738F87E601D5}" type="presOf" srcId="{FE134F71-A79C-4E47-8F91-B48C125DEA55}" destId="{A24C85E8-EFCD-1343-B8A1-31B610427F1E}" srcOrd="0" destOrd="0" presId="urn:microsoft.com/office/officeart/2005/8/layout/vList2"/>
    <dgm:cxn modelId="{663D8D73-C68A-9D48-A471-A20D2BD9A971}" type="presOf" srcId="{4FF66D5E-033E-452C-9FA3-C2DC507A0EB6}" destId="{698F9A06-7DF7-A244-9880-18043B6C3D92}" srcOrd="0" destOrd="0" presId="urn:microsoft.com/office/officeart/2005/8/layout/vList2"/>
    <dgm:cxn modelId="{4B099476-E540-4C94-9903-5399FCDE24CE}" srcId="{4FF66D5E-033E-452C-9FA3-C2DC507A0EB6}" destId="{044AFB5D-F298-42E7-BC31-24D53317494A}" srcOrd="0" destOrd="0" parTransId="{1B047B4E-3B64-4013-8DDE-2D4BB402A9F0}" sibTransId="{6999A388-03F9-4AE5-9D53-42CE1EDA15FE}"/>
    <dgm:cxn modelId="{9DFBFC93-AB09-ED48-852B-3DF44125520B}" type="presOf" srcId="{044AFB5D-F298-42E7-BC31-24D53317494A}" destId="{D16E647C-43D2-6940-9A5C-7427F1FA84D2}" srcOrd="0" destOrd="0" presId="urn:microsoft.com/office/officeart/2005/8/layout/vList2"/>
    <dgm:cxn modelId="{DD391AC6-3C59-4D32-ABF5-0626DCE12F3B}" srcId="{4FF66D5E-033E-452C-9FA3-C2DC507A0EB6}" destId="{F90C025B-E80F-429D-AC82-E777F0B41747}" srcOrd="1" destOrd="0" parTransId="{EB0BF525-1341-4A24-AC05-A80F3AB4E9AD}" sibTransId="{AF0C8D22-8CDC-4B7C-9B74-77630F74C099}"/>
    <dgm:cxn modelId="{EFC2FECB-710D-41C5-95F1-E06E9CF65345}" srcId="{4FF66D5E-033E-452C-9FA3-C2DC507A0EB6}" destId="{FE134F71-A79C-4E47-8F91-B48C125DEA55}" srcOrd="2" destOrd="0" parTransId="{23DF0838-AF9F-4F41-9D02-2A76847BACA1}" sibTransId="{093CC5D9-4ADE-44DD-8AD5-5AAE6D5F6361}"/>
    <dgm:cxn modelId="{34522BEA-FFFA-3C47-9F3B-A41896A7F3C3}" type="presOf" srcId="{F90C025B-E80F-429D-AC82-E777F0B41747}" destId="{DC4351FD-0349-D14C-8F15-E038CFDA3372}" srcOrd="0" destOrd="0" presId="urn:microsoft.com/office/officeart/2005/8/layout/vList2"/>
    <dgm:cxn modelId="{C4513E9B-73AC-CD4A-B755-1288EDB2439F}" type="presParOf" srcId="{698F9A06-7DF7-A244-9880-18043B6C3D92}" destId="{D16E647C-43D2-6940-9A5C-7427F1FA84D2}" srcOrd="0" destOrd="0" presId="urn:microsoft.com/office/officeart/2005/8/layout/vList2"/>
    <dgm:cxn modelId="{FE8A4795-EA42-4B2C-91A4-3A3FAA0E3ABD}" type="presParOf" srcId="{698F9A06-7DF7-A244-9880-18043B6C3D92}" destId="{9AAE11AD-AC38-4197-9D94-2725D57ED512}" srcOrd="1" destOrd="0" presId="urn:microsoft.com/office/officeart/2005/8/layout/vList2"/>
    <dgm:cxn modelId="{7403F767-910F-6F46-B274-DC26BA153485}" type="presParOf" srcId="{698F9A06-7DF7-A244-9880-18043B6C3D92}" destId="{DC4351FD-0349-D14C-8F15-E038CFDA3372}" srcOrd="2" destOrd="0" presId="urn:microsoft.com/office/officeart/2005/8/layout/vList2"/>
    <dgm:cxn modelId="{00E509DD-E497-0449-8C35-1C3724497471}" type="presParOf" srcId="{698F9A06-7DF7-A244-9880-18043B6C3D92}" destId="{6491658B-F61C-DD46-848E-E88842FF921A}" srcOrd="3" destOrd="0" presId="urn:microsoft.com/office/officeart/2005/8/layout/vList2"/>
    <dgm:cxn modelId="{4E34D159-2559-ED49-A930-69DA88BB8886}" type="presParOf" srcId="{698F9A06-7DF7-A244-9880-18043B6C3D92}" destId="{A24C85E8-EFCD-1343-B8A1-31B610427F1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E647C-43D2-6940-9A5C-7427F1FA84D2}">
      <dsp:nvSpPr>
        <dsp:cNvPr id="0" name=""/>
        <dsp:cNvSpPr/>
      </dsp:nvSpPr>
      <dsp:spPr>
        <a:xfrm>
          <a:off x="0" y="43481"/>
          <a:ext cx="10504990" cy="19796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kern="1200" dirty="0">
              <a:ea typeface="+mn-lt"/>
              <a:cs typeface="+mn-lt"/>
            </a:rPr>
            <a:t>DNA-tunnistuksessa käytetään geenien ulkopuolisia DNA:n lyhyitä </a:t>
          </a:r>
          <a:r>
            <a:rPr lang="fi-FI" sz="3600" b="1" kern="1200" dirty="0">
              <a:ea typeface="+mn-lt"/>
              <a:cs typeface="+mn-lt"/>
            </a:rPr>
            <a:t>toistojaksoja</a:t>
          </a:r>
          <a:r>
            <a:rPr lang="fi-FI" sz="3600" kern="1200" dirty="0">
              <a:ea typeface="+mn-lt"/>
              <a:cs typeface="+mn-lt"/>
            </a:rPr>
            <a:t>, jotka ovat 2-6 emäsparin mittaisia. </a:t>
          </a:r>
          <a:endParaRPr lang="en-US" sz="3600" kern="1200" dirty="0"/>
        </a:p>
      </dsp:txBody>
      <dsp:txXfrm>
        <a:off x="96638" y="140119"/>
        <a:ext cx="10311714" cy="1786364"/>
      </dsp:txXfrm>
    </dsp:sp>
    <dsp:sp modelId="{DC4351FD-0349-D14C-8F15-E038CFDA3372}">
      <dsp:nvSpPr>
        <dsp:cNvPr id="0" name=""/>
        <dsp:cNvSpPr/>
      </dsp:nvSpPr>
      <dsp:spPr>
        <a:xfrm>
          <a:off x="0" y="2170282"/>
          <a:ext cx="10504990" cy="1979640"/>
        </a:xfrm>
        <a:prstGeom prst="roundRect">
          <a:avLst/>
        </a:prstGeom>
        <a:solidFill>
          <a:schemeClr val="accent4">
            <a:hueOff val="3718043"/>
            <a:satOff val="49887"/>
            <a:lumOff val="200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600" kern="1200" dirty="0">
              <a:ea typeface="+mn-lt"/>
              <a:cs typeface="+mn-lt"/>
            </a:rPr>
            <a:t>Eri yksilöillä näitä toistoja on eri määrä, ja näin muodostuu eri mittaisia toistojaksoalueita. Alueiden pituutta vertaamalla yksilöt erotetaan toisistaan.</a:t>
          </a:r>
          <a:endParaRPr lang="en-US" sz="3600" kern="1200" dirty="0"/>
        </a:p>
      </dsp:txBody>
      <dsp:txXfrm>
        <a:off x="96638" y="2266920"/>
        <a:ext cx="10311714" cy="17863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E647C-43D2-6940-9A5C-7427F1FA84D2}">
      <dsp:nvSpPr>
        <dsp:cNvPr id="0" name=""/>
        <dsp:cNvSpPr/>
      </dsp:nvSpPr>
      <dsp:spPr>
        <a:xfrm>
          <a:off x="0" y="360790"/>
          <a:ext cx="10504990" cy="192464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500" b="1" kern="1200" dirty="0">
              <a:ea typeface="+mn-lt"/>
              <a:cs typeface="+mn-lt"/>
            </a:rPr>
            <a:t>Geneettisessä</a:t>
          </a:r>
          <a:r>
            <a:rPr lang="fi-FI" sz="3500" kern="1200" dirty="0">
              <a:ea typeface="+mn-lt"/>
              <a:cs typeface="+mn-lt"/>
            </a:rPr>
            <a:t> </a:t>
          </a:r>
          <a:r>
            <a:rPr lang="fi-FI" sz="3500" b="1" kern="1200" dirty="0">
              <a:ea typeface="+mn-lt"/>
              <a:cs typeface="+mn-lt"/>
            </a:rPr>
            <a:t>sukututkimuksessa</a:t>
          </a:r>
          <a:r>
            <a:rPr lang="fi-FI" sz="3500" kern="1200" dirty="0">
              <a:ea typeface="+mn-lt"/>
              <a:cs typeface="+mn-lt"/>
            </a:rPr>
            <a:t> sukulaisuussuhteita selvitetään DNA-testeillä, jotka perustuvat tiettyjen DNA-jaksojen rinnakkaissekvensointiin. </a:t>
          </a:r>
          <a:endParaRPr lang="en-US" sz="3500" kern="1200" dirty="0"/>
        </a:p>
      </dsp:txBody>
      <dsp:txXfrm>
        <a:off x="93954" y="454744"/>
        <a:ext cx="10317082" cy="17367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6E647C-43D2-6940-9A5C-7427F1FA84D2}">
      <dsp:nvSpPr>
        <dsp:cNvPr id="0" name=""/>
        <dsp:cNvSpPr/>
      </dsp:nvSpPr>
      <dsp:spPr>
        <a:xfrm>
          <a:off x="0" y="511211"/>
          <a:ext cx="10504990" cy="9945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 dirty="0"/>
            <a:t>Mitokondrioiden geenien tiettyjen jaksojen emäsjärjestyksen eli sekvenssin selvittämisen perusteella saadaan lajille ominainen DNA-viivakoodi.</a:t>
          </a:r>
          <a:endParaRPr lang="en-US" sz="2500" kern="1200" dirty="0"/>
        </a:p>
      </dsp:txBody>
      <dsp:txXfrm>
        <a:off x="48547" y="559758"/>
        <a:ext cx="10407896" cy="897406"/>
      </dsp:txXfrm>
    </dsp:sp>
    <dsp:sp modelId="{DC4351FD-0349-D14C-8F15-E038CFDA3372}">
      <dsp:nvSpPr>
        <dsp:cNvPr id="0" name=""/>
        <dsp:cNvSpPr/>
      </dsp:nvSpPr>
      <dsp:spPr>
        <a:xfrm>
          <a:off x="0" y="1545596"/>
          <a:ext cx="10504990" cy="994500"/>
        </a:xfrm>
        <a:prstGeom prst="roundRect">
          <a:avLst/>
        </a:prstGeom>
        <a:solidFill>
          <a:schemeClr val="accent4">
            <a:hueOff val="1859021"/>
            <a:satOff val="24944"/>
            <a:lumOff val="100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 dirty="0"/>
            <a:t>Viivakoodit tallennetaan kansainväliseen tietokantaan.</a:t>
          </a:r>
          <a:endParaRPr lang="en-US" sz="2500" kern="1200" dirty="0"/>
        </a:p>
      </dsp:txBody>
      <dsp:txXfrm>
        <a:off x="48547" y="1594143"/>
        <a:ext cx="10407896" cy="897406"/>
      </dsp:txXfrm>
    </dsp:sp>
    <dsp:sp modelId="{A24C85E8-EFCD-1343-B8A1-31B610427F1E}">
      <dsp:nvSpPr>
        <dsp:cNvPr id="0" name=""/>
        <dsp:cNvSpPr/>
      </dsp:nvSpPr>
      <dsp:spPr>
        <a:xfrm>
          <a:off x="0" y="2609485"/>
          <a:ext cx="10504990" cy="994500"/>
        </a:xfrm>
        <a:prstGeom prst="roundRect">
          <a:avLst/>
        </a:prstGeom>
        <a:solidFill>
          <a:schemeClr val="accent4">
            <a:hueOff val="3718043"/>
            <a:satOff val="49887"/>
            <a:lumOff val="200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 dirty="0"/>
            <a:t>Käytetään lajin tunnistamiseen, luokitteluun ja evoluution tutkimiseen.</a:t>
          </a:r>
          <a:endParaRPr lang="en-US" sz="2500" kern="1200" dirty="0"/>
        </a:p>
      </dsp:txBody>
      <dsp:txXfrm>
        <a:off x="48547" y="2658032"/>
        <a:ext cx="10407896" cy="897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FB6CB-8672-6C41-9AE6-36381D05995E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884B2-4647-6F4B-B58A-4FBCFBA433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838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884B2-4647-6F4B-B58A-4FBCFBA433A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33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645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6771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0036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5246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32186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5158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8581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8194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14274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8016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48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8785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8586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4564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5645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820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1960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0250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648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7860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93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989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FADE190-75FF-41CF-831F-E106E7A74C6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0877736" y="6176963"/>
            <a:ext cx="1312224" cy="5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7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CE5A8-2DF2-0441-AD7A-3A45C0606D64}" type="datetimeFigureOut">
              <a:rPr lang="fi-FI" smtClean="0"/>
              <a:t>21.12.2023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2946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ti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07BE9C-A4BE-F2A2-2028-14105968F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34" y="2651675"/>
            <a:ext cx="5705464" cy="1964226"/>
          </a:xfrm>
          <a:solidFill>
            <a:schemeClr val="lt1">
              <a:alpha val="5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fi-FI" sz="4000" dirty="0">
                <a:solidFill>
                  <a:srgbClr val="00B0F0"/>
                </a:solidFill>
              </a:rPr>
              <a:t>8 DNA-tietoa käytetään</a:t>
            </a:r>
            <a:br>
              <a:rPr lang="fi-FI" sz="4000" dirty="0">
                <a:solidFill>
                  <a:srgbClr val="00B0F0"/>
                </a:solidFill>
              </a:rPr>
            </a:br>
            <a:r>
              <a:rPr lang="fi-FI" sz="4000" dirty="0">
                <a:solidFill>
                  <a:srgbClr val="00B0F0"/>
                </a:solidFill>
              </a:rPr>
              <a:t>yksilöiden ja lajien tunnistuksessa</a:t>
            </a:r>
            <a:endParaRPr lang="fi-FI" sz="4000" dirty="0">
              <a:solidFill>
                <a:srgbClr val="00B0F0"/>
              </a:solidFill>
              <a:cs typeface="Calibri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9303247-C0B1-8A73-D3D4-E659DDF8B5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77736" y="6176963"/>
            <a:ext cx="1312224" cy="589704"/>
          </a:xfrm>
          <a:prstGeom prst="rect">
            <a:avLst/>
          </a:prstGeom>
        </p:spPr>
      </p:pic>
      <p:grpSp>
        <p:nvGrpSpPr>
          <p:cNvPr id="17" name="Ryhmä 16">
            <a:extLst>
              <a:ext uri="{FF2B5EF4-FFF2-40B4-BE49-F238E27FC236}">
                <a16:creationId xmlns:a16="http://schemas.microsoft.com/office/drawing/2014/main" id="{815D8BDF-410E-4D2A-A11F-41929EB82425}"/>
              </a:ext>
            </a:extLst>
          </p:cNvPr>
          <p:cNvGrpSpPr/>
          <p:nvPr/>
        </p:nvGrpSpPr>
        <p:grpSpPr>
          <a:xfrm>
            <a:off x="5895109" y="2552282"/>
            <a:ext cx="4982627" cy="1017996"/>
            <a:chOff x="0" y="308329"/>
            <a:chExt cx="6296890" cy="772779"/>
          </a:xfrm>
        </p:grpSpPr>
        <p:sp>
          <p:nvSpPr>
            <p:cNvPr id="18" name="Suorakulmio: Pyöristetyt kulmat 17">
              <a:extLst>
                <a:ext uri="{FF2B5EF4-FFF2-40B4-BE49-F238E27FC236}">
                  <a16:creationId xmlns:a16="http://schemas.microsoft.com/office/drawing/2014/main" id="{3F623A87-AF45-4539-B37B-042A17C32DB6}"/>
                </a:ext>
              </a:extLst>
            </p:cNvPr>
            <p:cNvSpPr/>
            <p:nvPr/>
          </p:nvSpPr>
          <p:spPr>
            <a:xfrm>
              <a:off x="0" y="308329"/>
              <a:ext cx="6296890" cy="772779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19" name="Suorakulmio: Pyöristetyt kulmat 4">
              <a:extLst>
                <a:ext uri="{FF2B5EF4-FFF2-40B4-BE49-F238E27FC236}">
                  <a16:creationId xmlns:a16="http://schemas.microsoft.com/office/drawing/2014/main" id="{B19B96D5-162F-424A-9FA5-FE1861F104C1}"/>
                </a:ext>
              </a:extLst>
            </p:cNvPr>
            <p:cNvSpPr txBox="1"/>
            <p:nvPr/>
          </p:nvSpPr>
          <p:spPr>
            <a:xfrm>
              <a:off x="37724" y="346053"/>
              <a:ext cx="6221442" cy="6973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i-FI" sz="1800" kern="1200" dirty="0"/>
                <a:t>Biologisiin ominaisuuksiin perustavaa tunnistusta kutsutaan biometriseksi tunnistukseksi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fi-FI" sz="1800" kern="1200" dirty="0"/>
            </a:p>
          </p:txBody>
        </p:sp>
      </p:grp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4FCB3662-30EF-4D3B-8007-8D584AD09E6E}"/>
              </a:ext>
            </a:extLst>
          </p:cNvPr>
          <p:cNvGrpSpPr/>
          <p:nvPr/>
        </p:nvGrpSpPr>
        <p:grpSpPr>
          <a:xfrm>
            <a:off x="5895110" y="3666163"/>
            <a:ext cx="4982626" cy="1964226"/>
            <a:chOff x="0" y="4376821"/>
            <a:chExt cx="6296890" cy="1743423"/>
          </a:xfrm>
        </p:grpSpPr>
        <p:sp>
          <p:nvSpPr>
            <p:cNvPr id="21" name="Suorakulmio: Pyöristetyt kulmat 20">
              <a:extLst>
                <a:ext uri="{FF2B5EF4-FFF2-40B4-BE49-F238E27FC236}">
                  <a16:creationId xmlns:a16="http://schemas.microsoft.com/office/drawing/2014/main" id="{E3ED5B60-9A86-4A99-A214-75BEA7353B4B}"/>
                </a:ext>
              </a:extLst>
            </p:cNvPr>
            <p:cNvSpPr/>
            <p:nvPr/>
          </p:nvSpPr>
          <p:spPr>
            <a:xfrm>
              <a:off x="0" y="4376821"/>
              <a:ext cx="6296890" cy="1743423"/>
            </a:xfrm>
            <a:prstGeom prst="roundRect">
              <a:avLst/>
            </a:pr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fi-FI"/>
            </a:p>
          </p:txBody>
        </p:sp>
        <p:sp>
          <p:nvSpPr>
            <p:cNvPr id="22" name="Suorakulmio: Pyöristetyt kulmat 4">
              <a:extLst>
                <a:ext uri="{FF2B5EF4-FFF2-40B4-BE49-F238E27FC236}">
                  <a16:creationId xmlns:a16="http://schemas.microsoft.com/office/drawing/2014/main" id="{9A878296-7244-49F8-8005-3F1BCD9A0490}"/>
                </a:ext>
              </a:extLst>
            </p:cNvPr>
            <p:cNvSpPr txBox="1"/>
            <p:nvPr/>
          </p:nvSpPr>
          <p:spPr>
            <a:xfrm>
              <a:off x="85107" y="4461928"/>
              <a:ext cx="6126676" cy="15732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charset="0"/>
                <a:buNone/>
              </a:pPr>
              <a:r>
                <a:rPr lang="fi-FI" sz="1800" kern="1200" dirty="0"/>
                <a:t>Esimerkkejä: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fi-FI" sz="1800" kern="1200" dirty="0"/>
                <a:t>sormenjäljet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fi-FI" sz="1800" kern="1200" dirty="0"/>
                <a:t>silmien iirikset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fi-FI" dirty="0"/>
                <a:t>k</a:t>
              </a:r>
              <a:r>
                <a:rPr lang="fi-FI" sz="1800" kern="1200" dirty="0"/>
                <a:t>asvot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fi-FI" sz="1800" kern="1200" dirty="0">
                  <a:cs typeface="Calibri"/>
                </a:rPr>
                <a:t>puheääni</a:t>
              </a:r>
            </a:p>
          </p:txBody>
        </p:sp>
      </p:grpSp>
      <p:grpSp>
        <p:nvGrpSpPr>
          <p:cNvPr id="23" name="Ryhmitä 7">
            <a:extLst>
              <a:ext uri="{FF2B5EF4-FFF2-40B4-BE49-F238E27FC236}">
                <a16:creationId xmlns:a16="http://schemas.microsoft.com/office/drawing/2014/main" id="{5981F00D-D352-40DE-8105-2EE297896CA6}"/>
              </a:ext>
            </a:extLst>
          </p:cNvPr>
          <p:cNvGrpSpPr/>
          <p:nvPr/>
        </p:nvGrpSpPr>
        <p:grpSpPr>
          <a:xfrm>
            <a:off x="8614681" y="3744189"/>
            <a:ext cx="1388957" cy="1743423"/>
            <a:chOff x="7844755" y="3352799"/>
            <a:chExt cx="2617235" cy="3205787"/>
          </a:xfrm>
        </p:grpSpPr>
        <p:pic>
          <p:nvPicPr>
            <p:cNvPr id="24" name="Kuva 23">
              <a:extLst>
                <a:ext uri="{FF2B5EF4-FFF2-40B4-BE49-F238E27FC236}">
                  <a16:creationId xmlns:a16="http://schemas.microsoft.com/office/drawing/2014/main" id="{3C3F6AC3-430F-4BD8-B392-CFB35EE0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4755" y="3352799"/>
              <a:ext cx="2192604" cy="3163593"/>
            </a:xfrm>
            <a:prstGeom prst="rect">
              <a:avLst/>
            </a:prstGeom>
          </p:spPr>
        </p:pic>
        <p:sp>
          <p:nvSpPr>
            <p:cNvPr id="25" name="Tekstiruutu 24">
              <a:extLst>
                <a:ext uri="{FF2B5EF4-FFF2-40B4-BE49-F238E27FC236}">
                  <a16:creationId xmlns:a16="http://schemas.microsoft.com/office/drawing/2014/main" id="{DB185AE0-2571-492A-9048-4E9CB2D3F238}"/>
                </a:ext>
              </a:extLst>
            </p:cNvPr>
            <p:cNvSpPr txBox="1"/>
            <p:nvPr/>
          </p:nvSpPr>
          <p:spPr>
            <a:xfrm>
              <a:off x="9337964" y="6158476"/>
              <a:ext cx="11240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000" dirty="0"/>
                <a:t>© Pekka Könönen</a:t>
              </a:r>
            </a:p>
            <a:p>
              <a:r>
                <a:rPr lang="fi-FI" sz="1000" dirty="0"/>
                <a:t>ja Sanoma Pro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0740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89857" y="365125"/>
            <a:ext cx="10927080" cy="1325563"/>
          </a:xfrm>
        </p:spPr>
        <p:txBody>
          <a:bodyPr>
            <a:normAutofit/>
          </a:bodyPr>
          <a:lstStyle/>
          <a:p>
            <a:pPr algn="ctr"/>
            <a:r>
              <a:rPr lang="fi-FI" b="1" dirty="0">
                <a:solidFill>
                  <a:srgbClr val="00A9DC"/>
                </a:solidFill>
                <a:ea typeface="+mj-lt"/>
                <a:cs typeface="+mj-lt"/>
              </a:rPr>
              <a:t>Tarkka yksilöntunnistus perustuu DNA-tutkimukseen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489857" y="1962772"/>
            <a:ext cx="6679870" cy="1938992"/>
          </a:xfrm>
          <a:custGeom>
            <a:avLst/>
            <a:gdLst>
              <a:gd name="connsiteX0" fmla="*/ 0 w 6707379"/>
              <a:gd name="connsiteY0" fmla="*/ 0 h 4401205"/>
              <a:gd name="connsiteX1" fmla="*/ 6707379 w 6707379"/>
              <a:gd name="connsiteY1" fmla="*/ 0 h 4401205"/>
              <a:gd name="connsiteX2" fmla="*/ 6707379 w 6707379"/>
              <a:gd name="connsiteY2" fmla="*/ 4401205 h 4401205"/>
              <a:gd name="connsiteX3" fmla="*/ 0 w 6707379"/>
              <a:gd name="connsiteY3" fmla="*/ 4401205 h 4401205"/>
              <a:gd name="connsiteX4" fmla="*/ 0 w 6707379"/>
              <a:gd name="connsiteY4" fmla="*/ 0 h 4401205"/>
              <a:gd name="connsiteX0" fmla="*/ 0 w 6707379"/>
              <a:gd name="connsiteY0" fmla="*/ 0 h 4401205"/>
              <a:gd name="connsiteX1" fmla="*/ 6707379 w 6707379"/>
              <a:gd name="connsiteY1" fmla="*/ 0 h 4401205"/>
              <a:gd name="connsiteX2" fmla="*/ 5127961 w 6707379"/>
              <a:gd name="connsiteY2" fmla="*/ 3182005 h 4401205"/>
              <a:gd name="connsiteX3" fmla="*/ 0 w 6707379"/>
              <a:gd name="connsiteY3" fmla="*/ 4401205 h 4401205"/>
              <a:gd name="connsiteX4" fmla="*/ 0 w 6707379"/>
              <a:gd name="connsiteY4" fmla="*/ 0 h 4401205"/>
              <a:gd name="connsiteX0" fmla="*/ 0 w 6738842"/>
              <a:gd name="connsiteY0" fmla="*/ 0 h 4401205"/>
              <a:gd name="connsiteX1" fmla="*/ 6707379 w 6738842"/>
              <a:gd name="connsiteY1" fmla="*/ 0 h 4401205"/>
              <a:gd name="connsiteX2" fmla="*/ 5127961 w 6738842"/>
              <a:gd name="connsiteY2" fmla="*/ 3182005 h 4401205"/>
              <a:gd name="connsiteX3" fmla="*/ 0 w 6738842"/>
              <a:gd name="connsiteY3" fmla="*/ 4401205 h 4401205"/>
              <a:gd name="connsiteX4" fmla="*/ 0 w 6738842"/>
              <a:gd name="connsiteY4" fmla="*/ 0 h 4401205"/>
              <a:gd name="connsiteX0" fmla="*/ 0 w 6707379"/>
              <a:gd name="connsiteY0" fmla="*/ 0 h 4401205"/>
              <a:gd name="connsiteX1" fmla="*/ 6707379 w 6707379"/>
              <a:gd name="connsiteY1" fmla="*/ 0 h 4401205"/>
              <a:gd name="connsiteX2" fmla="*/ 5127961 w 6707379"/>
              <a:gd name="connsiteY2" fmla="*/ 3182005 h 4401205"/>
              <a:gd name="connsiteX3" fmla="*/ 0 w 6707379"/>
              <a:gd name="connsiteY3" fmla="*/ 4401205 h 4401205"/>
              <a:gd name="connsiteX4" fmla="*/ 0 w 6707379"/>
              <a:gd name="connsiteY4" fmla="*/ 0 h 4401205"/>
              <a:gd name="connsiteX0" fmla="*/ 0 w 6785321"/>
              <a:gd name="connsiteY0" fmla="*/ 0 h 4401205"/>
              <a:gd name="connsiteX1" fmla="*/ 6707379 w 6785321"/>
              <a:gd name="connsiteY1" fmla="*/ 0 h 4401205"/>
              <a:gd name="connsiteX2" fmla="*/ 6582688 w 6785321"/>
              <a:gd name="connsiteY2" fmla="*/ 3043460 h 4401205"/>
              <a:gd name="connsiteX3" fmla="*/ 0 w 6785321"/>
              <a:gd name="connsiteY3" fmla="*/ 4401205 h 4401205"/>
              <a:gd name="connsiteX4" fmla="*/ 0 w 6785321"/>
              <a:gd name="connsiteY4" fmla="*/ 0 h 4401205"/>
              <a:gd name="connsiteX0" fmla="*/ 0 w 6785321"/>
              <a:gd name="connsiteY0" fmla="*/ 0 h 4401205"/>
              <a:gd name="connsiteX1" fmla="*/ 6707379 w 6785321"/>
              <a:gd name="connsiteY1" fmla="*/ 0 h 4401205"/>
              <a:gd name="connsiteX2" fmla="*/ 6582688 w 6785321"/>
              <a:gd name="connsiteY2" fmla="*/ 3043460 h 4401205"/>
              <a:gd name="connsiteX3" fmla="*/ 4892433 w 6785321"/>
              <a:gd name="connsiteY3" fmla="*/ 3380114 h 4401205"/>
              <a:gd name="connsiteX4" fmla="*/ 0 w 6785321"/>
              <a:gd name="connsiteY4" fmla="*/ 4401205 h 4401205"/>
              <a:gd name="connsiteX5" fmla="*/ 0 w 6785321"/>
              <a:gd name="connsiteY5" fmla="*/ 0 h 4401205"/>
              <a:gd name="connsiteX0" fmla="*/ 0 w 6785321"/>
              <a:gd name="connsiteY0" fmla="*/ 0 h 4401205"/>
              <a:gd name="connsiteX1" fmla="*/ 6707379 w 6785321"/>
              <a:gd name="connsiteY1" fmla="*/ 0 h 4401205"/>
              <a:gd name="connsiteX2" fmla="*/ 6582688 w 6785321"/>
              <a:gd name="connsiteY2" fmla="*/ 3043460 h 4401205"/>
              <a:gd name="connsiteX3" fmla="*/ 4892433 w 6785321"/>
              <a:gd name="connsiteY3" fmla="*/ 3144587 h 4401205"/>
              <a:gd name="connsiteX4" fmla="*/ 0 w 6785321"/>
              <a:gd name="connsiteY4" fmla="*/ 4401205 h 4401205"/>
              <a:gd name="connsiteX5" fmla="*/ 0 w 6785321"/>
              <a:gd name="connsiteY5" fmla="*/ 0 h 4401205"/>
              <a:gd name="connsiteX0" fmla="*/ 0 w 6785321"/>
              <a:gd name="connsiteY0" fmla="*/ 0 h 4401205"/>
              <a:gd name="connsiteX1" fmla="*/ 6707379 w 6785321"/>
              <a:gd name="connsiteY1" fmla="*/ 0 h 4401205"/>
              <a:gd name="connsiteX2" fmla="*/ 6582688 w 6785321"/>
              <a:gd name="connsiteY2" fmla="*/ 3043460 h 4401205"/>
              <a:gd name="connsiteX3" fmla="*/ 4892433 w 6785321"/>
              <a:gd name="connsiteY3" fmla="*/ 3144587 h 4401205"/>
              <a:gd name="connsiteX4" fmla="*/ 3617815 w 6785321"/>
              <a:gd name="connsiteY4" fmla="*/ 3449387 h 4401205"/>
              <a:gd name="connsiteX5" fmla="*/ 0 w 6785321"/>
              <a:gd name="connsiteY5" fmla="*/ 4401205 h 4401205"/>
              <a:gd name="connsiteX6" fmla="*/ 0 w 6785321"/>
              <a:gd name="connsiteY6" fmla="*/ 0 h 4401205"/>
              <a:gd name="connsiteX0" fmla="*/ 0 w 6785321"/>
              <a:gd name="connsiteY0" fmla="*/ 0 h 4419205"/>
              <a:gd name="connsiteX1" fmla="*/ 6707379 w 6785321"/>
              <a:gd name="connsiteY1" fmla="*/ 0 h 4419205"/>
              <a:gd name="connsiteX2" fmla="*/ 6582688 w 6785321"/>
              <a:gd name="connsiteY2" fmla="*/ 3043460 h 4419205"/>
              <a:gd name="connsiteX3" fmla="*/ 4892433 w 6785321"/>
              <a:gd name="connsiteY3" fmla="*/ 3144587 h 4419205"/>
              <a:gd name="connsiteX4" fmla="*/ 4864724 w 6785321"/>
              <a:gd name="connsiteY4" fmla="*/ 4419205 h 4419205"/>
              <a:gd name="connsiteX5" fmla="*/ 0 w 6785321"/>
              <a:gd name="connsiteY5" fmla="*/ 4401205 h 4419205"/>
              <a:gd name="connsiteX6" fmla="*/ 0 w 6785321"/>
              <a:gd name="connsiteY6" fmla="*/ 0 h 4419205"/>
              <a:gd name="connsiteX0" fmla="*/ 0 w 6797067"/>
              <a:gd name="connsiteY0" fmla="*/ 0 h 4419205"/>
              <a:gd name="connsiteX1" fmla="*/ 6707379 w 6797067"/>
              <a:gd name="connsiteY1" fmla="*/ 0 h 4419205"/>
              <a:gd name="connsiteX2" fmla="*/ 6596543 w 6797067"/>
              <a:gd name="connsiteY2" fmla="*/ 3098879 h 4419205"/>
              <a:gd name="connsiteX3" fmla="*/ 4892433 w 6797067"/>
              <a:gd name="connsiteY3" fmla="*/ 3144587 h 4419205"/>
              <a:gd name="connsiteX4" fmla="*/ 4864724 w 6797067"/>
              <a:gd name="connsiteY4" fmla="*/ 4419205 h 4419205"/>
              <a:gd name="connsiteX5" fmla="*/ 0 w 6797067"/>
              <a:gd name="connsiteY5" fmla="*/ 4401205 h 4419205"/>
              <a:gd name="connsiteX6" fmla="*/ 0 w 6797067"/>
              <a:gd name="connsiteY6" fmla="*/ 0 h 4419205"/>
              <a:gd name="connsiteX0" fmla="*/ 0 w 6797067"/>
              <a:gd name="connsiteY0" fmla="*/ 0 h 4419205"/>
              <a:gd name="connsiteX1" fmla="*/ 6707379 w 6797067"/>
              <a:gd name="connsiteY1" fmla="*/ 0 h 4419205"/>
              <a:gd name="connsiteX2" fmla="*/ 6596543 w 6797067"/>
              <a:gd name="connsiteY2" fmla="*/ 3098879 h 4419205"/>
              <a:gd name="connsiteX3" fmla="*/ 4850869 w 6797067"/>
              <a:gd name="connsiteY3" fmla="*/ 3089168 h 4419205"/>
              <a:gd name="connsiteX4" fmla="*/ 4864724 w 6797067"/>
              <a:gd name="connsiteY4" fmla="*/ 4419205 h 4419205"/>
              <a:gd name="connsiteX5" fmla="*/ 0 w 6797067"/>
              <a:gd name="connsiteY5" fmla="*/ 4401205 h 4419205"/>
              <a:gd name="connsiteX6" fmla="*/ 0 w 6797067"/>
              <a:gd name="connsiteY6" fmla="*/ 0 h 4419205"/>
              <a:gd name="connsiteX0" fmla="*/ 0 w 6797067"/>
              <a:gd name="connsiteY0" fmla="*/ 4401205 h 4495985"/>
              <a:gd name="connsiteX1" fmla="*/ 0 w 6797067"/>
              <a:gd name="connsiteY1" fmla="*/ 0 h 4495985"/>
              <a:gd name="connsiteX2" fmla="*/ 6707379 w 6797067"/>
              <a:gd name="connsiteY2" fmla="*/ 0 h 4495985"/>
              <a:gd name="connsiteX3" fmla="*/ 6596543 w 6797067"/>
              <a:gd name="connsiteY3" fmla="*/ 3098879 h 4495985"/>
              <a:gd name="connsiteX4" fmla="*/ 4850869 w 6797067"/>
              <a:gd name="connsiteY4" fmla="*/ 3089168 h 4495985"/>
              <a:gd name="connsiteX5" fmla="*/ 4969999 w 6797067"/>
              <a:gd name="connsiteY5" fmla="*/ 4495985 h 4495985"/>
              <a:gd name="connsiteX0" fmla="*/ 0 w 6797067"/>
              <a:gd name="connsiteY0" fmla="*/ 4401205 h 4495985"/>
              <a:gd name="connsiteX1" fmla="*/ 0 w 6797067"/>
              <a:gd name="connsiteY1" fmla="*/ 0 h 4495985"/>
              <a:gd name="connsiteX2" fmla="*/ 6707379 w 6797067"/>
              <a:gd name="connsiteY2" fmla="*/ 0 h 4495985"/>
              <a:gd name="connsiteX3" fmla="*/ 6596543 w 6797067"/>
              <a:gd name="connsiteY3" fmla="*/ 3098879 h 4495985"/>
              <a:gd name="connsiteX4" fmla="*/ 4850869 w 6797067"/>
              <a:gd name="connsiteY4" fmla="*/ 3089168 h 4495985"/>
              <a:gd name="connsiteX5" fmla="*/ 4969999 w 6797067"/>
              <a:gd name="connsiteY5" fmla="*/ 4495985 h 4495985"/>
              <a:gd name="connsiteX0" fmla="*/ 0 w 6707380"/>
              <a:gd name="connsiteY0" fmla="*/ 4401205 h 4495985"/>
              <a:gd name="connsiteX1" fmla="*/ 0 w 6707380"/>
              <a:gd name="connsiteY1" fmla="*/ 0 h 4495985"/>
              <a:gd name="connsiteX2" fmla="*/ 6707379 w 6707380"/>
              <a:gd name="connsiteY2" fmla="*/ 0 h 4495985"/>
              <a:gd name="connsiteX3" fmla="*/ 6596543 w 6707380"/>
              <a:gd name="connsiteY3" fmla="*/ 3098879 h 4495985"/>
              <a:gd name="connsiteX4" fmla="*/ 4850869 w 6707380"/>
              <a:gd name="connsiteY4" fmla="*/ 3089168 h 4495985"/>
              <a:gd name="connsiteX5" fmla="*/ 4969999 w 6707380"/>
              <a:gd name="connsiteY5" fmla="*/ 4495985 h 4495985"/>
              <a:gd name="connsiteX0" fmla="*/ 0 w 6707379"/>
              <a:gd name="connsiteY0" fmla="*/ 4401205 h 4495985"/>
              <a:gd name="connsiteX1" fmla="*/ 0 w 6707379"/>
              <a:gd name="connsiteY1" fmla="*/ 0 h 4495985"/>
              <a:gd name="connsiteX2" fmla="*/ 6707379 w 6707379"/>
              <a:gd name="connsiteY2" fmla="*/ 0 h 4495985"/>
              <a:gd name="connsiteX3" fmla="*/ 6596543 w 6707379"/>
              <a:gd name="connsiteY3" fmla="*/ 3098879 h 4495985"/>
              <a:gd name="connsiteX4" fmla="*/ 4969999 w 6707379"/>
              <a:gd name="connsiteY4" fmla="*/ 4495985 h 4495985"/>
              <a:gd name="connsiteX0" fmla="*/ 0 w 6707379"/>
              <a:gd name="connsiteY0" fmla="*/ 4401205 h 4401205"/>
              <a:gd name="connsiteX1" fmla="*/ 0 w 6707379"/>
              <a:gd name="connsiteY1" fmla="*/ 0 h 4401205"/>
              <a:gd name="connsiteX2" fmla="*/ 6707379 w 6707379"/>
              <a:gd name="connsiteY2" fmla="*/ 0 h 4401205"/>
              <a:gd name="connsiteX3" fmla="*/ 6596543 w 6707379"/>
              <a:gd name="connsiteY3" fmla="*/ 3098879 h 4401205"/>
              <a:gd name="connsiteX0" fmla="*/ 0 w 6787953"/>
              <a:gd name="connsiteY0" fmla="*/ 4401205 h 4425082"/>
              <a:gd name="connsiteX1" fmla="*/ 0 w 6787953"/>
              <a:gd name="connsiteY1" fmla="*/ 0 h 4425082"/>
              <a:gd name="connsiteX2" fmla="*/ 6707379 w 6787953"/>
              <a:gd name="connsiteY2" fmla="*/ 0 h 4425082"/>
              <a:gd name="connsiteX3" fmla="*/ 6787953 w 6787953"/>
              <a:gd name="connsiteY3" fmla="*/ 4425082 h 4425082"/>
              <a:gd name="connsiteX0" fmla="*/ 0 w 6787953"/>
              <a:gd name="connsiteY0" fmla="*/ 4401205 h 4425082"/>
              <a:gd name="connsiteX1" fmla="*/ 0 w 6787953"/>
              <a:gd name="connsiteY1" fmla="*/ 0 h 4425082"/>
              <a:gd name="connsiteX2" fmla="*/ 6707379 w 6787953"/>
              <a:gd name="connsiteY2" fmla="*/ 0 h 4425082"/>
              <a:gd name="connsiteX3" fmla="*/ 6787953 w 6787953"/>
              <a:gd name="connsiteY3" fmla="*/ 4425082 h 4425082"/>
              <a:gd name="connsiteX4" fmla="*/ 0 w 6787953"/>
              <a:gd name="connsiteY4" fmla="*/ 4401205 h 4425082"/>
              <a:gd name="connsiteX0" fmla="*/ 0 w 6708199"/>
              <a:gd name="connsiteY0" fmla="*/ 4401205 h 4401815"/>
              <a:gd name="connsiteX1" fmla="*/ 0 w 6708199"/>
              <a:gd name="connsiteY1" fmla="*/ 0 h 4401815"/>
              <a:gd name="connsiteX2" fmla="*/ 6707379 w 6708199"/>
              <a:gd name="connsiteY2" fmla="*/ 0 h 4401815"/>
              <a:gd name="connsiteX3" fmla="*/ 6708199 w 6708199"/>
              <a:gd name="connsiteY3" fmla="*/ 4401815 h 4401815"/>
              <a:gd name="connsiteX4" fmla="*/ 0 w 6708199"/>
              <a:gd name="connsiteY4" fmla="*/ 4401205 h 4401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08199" h="4401815">
                <a:moveTo>
                  <a:pt x="0" y="4401205"/>
                </a:moveTo>
                <a:lnTo>
                  <a:pt x="0" y="0"/>
                </a:lnTo>
                <a:lnTo>
                  <a:pt x="6707379" y="0"/>
                </a:lnTo>
                <a:cubicBezTo>
                  <a:pt x="6707652" y="1467272"/>
                  <a:pt x="6707926" y="2934543"/>
                  <a:pt x="6708199" y="4401815"/>
                </a:cubicBezTo>
                <a:lnTo>
                  <a:pt x="0" y="4401205"/>
                </a:lnTo>
                <a:close/>
              </a:path>
            </a:pathLst>
          </a:cu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fi-FI" sz="24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Voidaan käyttää mitä tahansa elävän tai kuolleen yksilön soluja.</a:t>
            </a:r>
          </a:p>
          <a:p>
            <a:pPr marL="457200" indent="-457200">
              <a:buFont typeface="Arial" charset="0"/>
              <a:buChar char="•"/>
            </a:pPr>
            <a:endParaRPr lang="fi-FI" sz="2400" b="1" dirty="0">
              <a:solidFill>
                <a:srgbClr val="00A9DC"/>
              </a:solidFill>
              <a:latin typeface="+mj-lt"/>
              <a:ea typeface="+mj-lt"/>
              <a:cs typeface="+mj-lt"/>
            </a:endParaRPr>
          </a:p>
          <a:p>
            <a:pPr marL="457200" indent="-457200">
              <a:buFont typeface="Arial" charset="0"/>
              <a:buChar char="•"/>
            </a:pPr>
            <a:r>
              <a:rPr lang="fi-FI" sz="24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Tarvitaan tunnistettavasta henkilöstä otettu näyte ja näyte, johon sitä verrataan.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038" y="1176193"/>
            <a:ext cx="5889304" cy="5316682"/>
          </a:xfrm>
          <a:prstGeom prst="rect">
            <a:avLst/>
          </a:prstGeom>
        </p:spPr>
      </p:pic>
      <p:sp>
        <p:nvSpPr>
          <p:cNvPr id="4" name="Tekstiruutu 3"/>
          <p:cNvSpPr txBox="1"/>
          <p:nvPr/>
        </p:nvSpPr>
        <p:spPr>
          <a:xfrm>
            <a:off x="484200" y="4235405"/>
            <a:ext cx="4898291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i-FI" sz="2400" b="1" dirty="0">
                <a:solidFill>
                  <a:srgbClr val="00A9DC"/>
                </a:solidFill>
                <a:latin typeface="+mj-lt"/>
                <a:ea typeface="+mj-lt"/>
                <a:cs typeface="+mj-lt"/>
              </a:rPr>
              <a:t>Käytetään esimerkiksi isyystutkimuksissa, rikostutkinnassa, sodissa ja onnettomuuksissa kuolleiden vainajien henkilöllisyyden selvittämisessä.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72268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77400" cy="1325563"/>
          </a:xfrm>
        </p:spPr>
        <p:txBody>
          <a:bodyPr>
            <a:normAutofit/>
          </a:bodyPr>
          <a:lstStyle/>
          <a:p>
            <a:pPr algn="ctr"/>
            <a:r>
              <a:rPr lang="fi-FI" b="1" dirty="0">
                <a:ea typeface="+mj-lt"/>
                <a:cs typeface="+mj-lt"/>
              </a:rPr>
              <a:t>Yksilön</a:t>
            </a:r>
            <a:r>
              <a:rPr lang="fi-FI" b="1" dirty="0">
                <a:solidFill>
                  <a:srgbClr val="00A9DC"/>
                </a:solidFill>
                <a:ea typeface="+mj-lt"/>
                <a:cs typeface="+mj-lt"/>
              </a:rPr>
              <a:t> DNA-tunniste muodostuu toistojaksoalueiden perusteella</a:t>
            </a:r>
            <a:endParaRPr lang="fi-FI" b="1" dirty="0">
              <a:solidFill>
                <a:srgbClr val="00A9DC"/>
              </a:solidFill>
            </a:endParaRPr>
          </a:p>
        </p:txBody>
      </p:sp>
      <p:graphicFrame>
        <p:nvGraphicFramePr>
          <p:cNvPr id="8" name="Sisällön paikkamerkki 2">
            <a:extLst>
              <a:ext uri="{FF2B5EF4-FFF2-40B4-BE49-F238E27FC236}">
                <a16:creationId xmlns:a16="http://schemas.microsoft.com/office/drawing/2014/main" id="{F4E86E1F-7F5E-C38E-5ABF-F3652F8D80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0884110"/>
              </p:ext>
            </p:extLst>
          </p:nvPr>
        </p:nvGraphicFramePr>
        <p:xfrm>
          <a:off x="838200" y="2027042"/>
          <a:ext cx="10504990" cy="4149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Kuva 2">
            <a:extLst>
              <a:ext uri="{FF2B5EF4-FFF2-40B4-BE49-F238E27FC236}">
                <a16:creationId xmlns:a16="http://schemas.microsoft.com/office/drawing/2014/main" id="{EA0D538A-8BAD-5134-1C39-0B2362F0FC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877736" y="6176963"/>
            <a:ext cx="1312224" cy="5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05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77400" cy="1325563"/>
          </a:xfrm>
        </p:spPr>
        <p:txBody>
          <a:bodyPr>
            <a:normAutofit/>
          </a:bodyPr>
          <a:lstStyle/>
          <a:p>
            <a:pPr algn="ctr"/>
            <a:r>
              <a:rPr lang="fi-FI" b="1" dirty="0">
                <a:solidFill>
                  <a:srgbClr val="00A9DC"/>
                </a:solidFill>
                <a:ea typeface="+mj-lt"/>
                <a:cs typeface="+mj-lt"/>
              </a:rPr>
              <a:t>Geneettisessä sukututkimuksessa verrataan eri ihmisten DNA:ta toisiinsa</a:t>
            </a:r>
            <a:endParaRPr lang="fi-FI" b="1" dirty="0">
              <a:solidFill>
                <a:srgbClr val="00A9DC"/>
              </a:solidFill>
            </a:endParaRPr>
          </a:p>
        </p:txBody>
      </p:sp>
      <p:graphicFrame>
        <p:nvGraphicFramePr>
          <p:cNvPr id="8" name="Sisällön paikkamerkki 2">
            <a:extLst>
              <a:ext uri="{FF2B5EF4-FFF2-40B4-BE49-F238E27FC236}">
                <a16:creationId xmlns:a16="http://schemas.microsoft.com/office/drawing/2014/main" id="{F4E86E1F-7F5E-C38E-5ABF-F3652F8D80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8056968"/>
              </p:ext>
            </p:extLst>
          </p:nvPr>
        </p:nvGraphicFramePr>
        <p:xfrm>
          <a:off x="838200" y="2027042"/>
          <a:ext cx="10504990" cy="4149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Kuva 2">
            <a:extLst>
              <a:ext uri="{FF2B5EF4-FFF2-40B4-BE49-F238E27FC236}">
                <a16:creationId xmlns:a16="http://schemas.microsoft.com/office/drawing/2014/main" id="{EA0D538A-8BAD-5134-1C39-0B2362F0FC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877736" y="6176963"/>
            <a:ext cx="1312224" cy="5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52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677400" cy="1325563"/>
          </a:xfrm>
        </p:spPr>
        <p:txBody>
          <a:bodyPr>
            <a:normAutofit/>
          </a:bodyPr>
          <a:lstStyle/>
          <a:p>
            <a:pPr algn="ctr"/>
            <a:r>
              <a:rPr lang="fi-FI" b="1" dirty="0">
                <a:solidFill>
                  <a:srgbClr val="00A9DC"/>
                </a:solidFill>
                <a:ea typeface="+mj-lt"/>
                <a:cs typeface="+mj-lt"/>
              </a:rPr>
              <a:t>DNA-viivakoodien avulla tunnistetaan lajeja</a:t>
            </a:r>
            <a:endParaRPr lang="fi-FI" b="1" dirty="0">
              <a:solidFill>
                <a:srgbClr val="00A9DC"/>
              </a:solidFill>
            </a:endParaRPr>
          </a:p>
        </p:txBody>
      </p:sp>
      <p:graphicFrame>
        <p:nvGraphicFramePr>
          <p:cNvPr id="8" name="Sisällön paikkamerkki 2">
            <a:extLst>
              <a:ext uri="{FF2B5EF4-FFF2-40B4-BE49-F238E27FC236}">
                <a16:creationId xmlns:a16="http://schemas.microsoft.com/office/drawing/2014/main" id="{F4E86E1F-7F5E-C38E-5ABF-F3652F8D80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2638318"/>
              </p:ext>
            </p:extLst>
          </p:nvPr>
        </p:nvGraphicFramePr>
        <p:xfrm>
          <a:off x="838200" y="2027042"/>
          <a:ext cx="10504990" cy="4149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Kuva 2">
            <a:extLst>
              <a:ext uri="{FF2B5EF4-FFF2-40B4-BE49-F238E27FC236}">
                <a16:creationId xmlns:a16="http://schemas.microsoft.com/office/drawing/2014/main" id="{EA0D538A-8BAD-5134-1C39-0B2362F0FC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877736" y="6176963"/>
            <a:ext cx="1312224" cy="58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47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A9E1D4FC-D592-49DF-ACA0-B627F3B73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94" y="272338"/>
            <a:ext cx="10180920" cy="611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65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33B06EA-AC46-4CA3-822C-C2562310F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840" y="349508"/>
            <a:ext cx="9351784" cy="628497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solidFill>
                  <a:srgbClr val="00A9DC"/>
                </a:solidFill>
                <a:ea typeface="+mj-lt"/>
                <a:cs typeface="+mj-lt"/>
              </a:rPr>
              <a:t>Tiivistelmä</a:t>
            </a:r>
          </a:p>
        </p:txBody>
      </p:sp>
    </p:spTree>
    <p:extLst>
      <p:ext uri="{BB962C8B-B14F-4D97-AF65-F5344CB8AC3E}">
        <p14:creationId xmlns:p14="http://schemas.microsoft.com/office/powerpoint/2010/main" val="396529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ema">
  <a:themeElements>
    <a:clrScheme name="Bios 6 1">
      <a:dk1>
        <a:srgbClr val="0094D9"/>
      </a:dk1>
      <a:lt1>
        <a:srgbClr val="FFFFFF"/>
      </a:lt1>
      <a:dk2>
        <a:srgbClr val="54B4E5"/>
      </a:dk2>
      <a:lt2>
        <a:srgbClr val="FFFFFF"/>
      </a:lt2>
      <a:accent1>
        <a:srgbClr val="54B4E5"/>
      </a:accent1>
      <a:accent2>
        <a:srgbClr val="F397C0"/>
      </a:accent2>
      <a:accent3>
        <a:srgbClr val="FFEA81"/>
      </a:accent3>
      <a:accent4>
        <a:srgbClr val="AC90C3"/>
      </a:accent4>
      <a:accent5>
        <a:srgbClr val="F8C1D8"/>
      </a:accent5>
      <a:accent6>
        <a:srgbClr val="FFF1B5"/>
      </a:accent6>
      <a:hlink>
        <a:srgbClr val="0094D9"/>
      </a:hlink>
      <a:folHlink>
        <a:srgbClr val="0094D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enen xmlns="b074eca8-5fb2-43da-8e1c-14493b35314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D098488BDB0E4DB3D1B98825041D0E" ma:contentTypeVersion="16" ma:contentTypeDescription="Create a new document." ma:contentTypeScope="" ma:versionID="db432428652f243c5bea2619dffedc87">
  <xsd:schema xmlns:xsd="http://www.w3.org/2001/XMLSchema" xmlns:xs="http://www.w3.org/2001/XMLSchema" xmlns:p="http://schemas.microsoft.com/office/2006/metadata/properties" xmlns:ns2="b074eca8-5fb2-43da-8e1c-14493b353147" xmlns:ns3="10f150c9-2741-4e22-b721-4e123a12c6bb" targetNamespace="http://schemas.microsoft.com/office/2006/metadata/properties" ma:root="true" ma:fieldsID="4e4883cfa094d8b0b818355e60f83b31" ns2:_="" ns3:_="">
    <xsd:import namespace="b074eca8-5fb2-43da-8e1c-14493b353147"/>
    <xsd:import namespace="10f150c9-2741-4e22-b721-4e123a12c6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Ken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74eca8-5fb2-43da-8e1c-14493b3531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Kenen" ma:index="19" nillable="true" ma:displayName="Kenen" ma:format="Dropdown" ma:internalName="Kenen">
      <xsd:simpleType>
        <xsd:restriction base="dms:Text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150c9-2741-4e22-b721-4e123a12c6b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51720E-BAD9-465B-BD8E-F38D39C2F160}">
  <ds:schemaRefs>
    <ds:schemaRef ds:uri="http://schemas.microsoft.com/office/2006/metadata/properties"/>
    <ds:schemaRef ds:uri="http://schemas.microsoft.com/office/infopath/2007/PartnerControls"/>
    <ds:schemaRef ds:uri="b074eca8-5fb2-43da-8e1c-14493b353147"/>
  </ds:schemaRefs>
</ds:datastoreItem>
</file>

<file path=customXml/itemProps2.xml><?xml version="1.0" encoding="utf-8"?>
<ds:datastoreItem xmlns:ds="http://schemas.openxmlformats.org/officeDocument/2006/customXml" ds:itemID="{875198B3-5E0E-4B84-A12A-0FAACDA8A9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74eca8-5fb2-43da-8e1c-14493b353147"/>
    <ds:schemaRef ds:uri="10f150c9-2741-4e22-b721-4e123a12c6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8F5A206-1D86-46DA-A153-6325B1B58C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42774</TotalTime>
  <Words>166</Words>
  <Application>Microsoft Office PowerPoint</Application>
  <PresentationFormat>Laajakuva</PresentationFormat>
  <Paragraphs>25</Paragraphs>
  <Slides>7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Office-teema</vt:lpstr>
      <vt:lpstr>1_Office-teema</vt:lpstr>
      <vt:lpstr>8 DNA-tietoa käytetään yksilöiden ja lajien tunnistuksessa</vt:lpstr>
      <vt:lpstr>Tarkka yksilöntunnistus perustuu DNA-tutkimukseen</vt:lpstr>
      <vt:lpstr>Yksilön DNA-tunniste muodostuu toistojaksoalueiden perusteella</vt:lpstr>
      <vt:lpstr>Geneettisessä sukututkimuksessa verrataan eri ihmisten DNA:ta toisiinsa</vt:lpstr>
      <vt:lpstr>DNA-viivakoodien avulla tunnistetaan lajeja</vt:lpstr>
      <vt:lpstr>PowerPoint-esitys</vt:lpstr>
      <vt:lpstr>Tiivistelmä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Marja Penttinen</dc:creator>
  <cp:lastModifiedBy>Ylälehto Virpi</cp:lastModifiedBy>
  <cp:revision>209</cp:revision>
  <dcterms:created xsi:type="dcterms:W3CDTF">2017-07-04T08:37:15Z</dcterms:created>
  <dcterms:modified xsi:type="dcterms:W3CDTF">2023-12-21T07:42:31Z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0x01010078D098488BDB0E4DB3D1B98825041D0E</vt:lpwstr>
  </property>
</Properties>
</file>