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23"/>
  </p:notesMasterIdLst>
  <p:sldIdLst>
    <p:sldId id="279" r:id="rId6"/>
    <p:sldId id="276" r:id="rId7"/>
    <p:sldId id="293" r:id="rId8"/>
    <p:sldId id="280" r:id="rId9"/>
    <p:sldId id="259" r:id="rId10"/>
    <p:sldId id="281" r:id="rId11"/>
    <p:sldId id="282" r:id="rId12"/>
    <p:sldId id="294" r:id="rId13"/>
    <p:sldId id="295" r:id="rId14"/>
    <p:sldId id="283" r:id="rId15"/>
    <p:sldId id="286" r:id="rId16"/>
    <p:sldId id="285" r:id="rId17"/>
    <p:sldId id="288" r:id="rId18"/>
    <p:sldId id="289" r:id="rId19"/>
    <p:sldId id="290" r:id="rId20"/>
    <p:sldId id="291" r:id="rId21"/>
    <p:sldId id="262" r:id="rId2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FA5A8899-B84F-5E46-94A4-8192503260A7}">
          <p14:sldIdLst>
            <p14:sldId id="279"/>
            <p14:sldId id="276"/>
            <p14:sldId id="293"/>
            <p14:sldId id="280"/>
            <p14:sldId id="259"/>
            <p14:sldId id="281"/>
            <p14:sldId id="282"/>
            <p14:sldId id="294"/>
            <p14:sldId id="295"/>
            <p14:sldId id="283"/>
            <p14:sldId id="286"/>
            <p14:sldId id="285"/>
            <p14:sldId id="288"/>
            <p14:sldId id="289"/>
            <p14:sldId id="290"/>
            <p14:sldId id="291"/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1B3156C-8752-D1EB-104E-B34FBFEF97FF}" name="Mervi Holopainen" initials="MH" userId="28df6691d81be459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DC"/>
    <a:srgbClr val="CCEAF3"/>
    <a:srgbClr val="862B7C"/>
    <a:srgbClr val="0FAD0E"/>
    <a:srgbClr val="DEC9D9"/>
    <a:srgbClr val="F9DCF5"/>
    <a:srgbClr val="D4BCD1"/>
    <a:srgbClr val="C099BB"/>
    <a:srgbClr val="A16098"/>
    <a:srgbClr val="DF4C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76901D-ED92-4F84-A6AD-2E8AE299BC9B}" v="115" dt="2022-12-09T11:25:51.7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Normaali tyyli 4 - Korostu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 snapToGrid="0" snapToObjects="1">
      <p:cViewPr varScale="1">
        <p:scale>
          <a:sx n="12" d="100"/>
          <a:sy n="12" d="100"/>
        </p:scale>
        <p:origin x="2635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F66D5E-033E-452C-9FA3-C2DC507A0EB6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44AFB5D-F298-42E7-BC31-24D53317494A}">
      <dgm:prSet/>
      <dgm:spPr/>
      <dgm:t>
        <a:bodyPr/>
        <a:lstStyle/>
        <a:p>
          <a:r>
            <a:rPr lang="fi-FI" dirty="0"/>
            <a:t>pystyvät luonnostaan tunkeutumaan isäntäsolun sisään</a:t>
          </a:r>
          <a:endParaRPr lang="en-US" dirty="0"/>
        </a:p>
      </dgm:t>
    </dgm:pt>
    <dgm:pt modelId="{1B047B4E-3B64-4013-8DDE-2D4BB402A9F0}" type="parTrans" cxnId="{4B099476-E540-4C94-9903-5399FCDE24CE}">
      <dgm:prSet/>
      <dgm:spPr/>
      <dgm:t>
        <a:bodyPr/>
        <a:lstStyle/>
        <a:p>
          <a:endParaRPr lang="en-US"/>
        </a:p>
      </dgm:t>
    </dgm:pt>
    <dgm:pt modelId="{6999A388-03F9-4AE5-9D53-42CE1EDA15FE}" type="sibTrans" cxnId="{4B099476-E540-4C94-9903-5399FCDE24CE}">
      <dgm:prSet/>
      <dgm:spPr/>
      <dgm:t>
        <a:bodyPr/>
        <a:lstStyle/>
        <a:p>
          <a:endParaRPr lang="en-US"/>
        </a:p>
      </dgm:t>
    </dgm:pt>
    <dgm:pt modelId="{F90C025B-E80F-429D-AC82-E777F0B41747}">
      <dgm:prSet/>
      <dgm:spPr/>
      <dgm:t>
        <a:bodyPr/>
        <a:lstStyle/>
        <a:p>
          <a:r>
            <a:rPr lang="fi-FI" dirty="0"/>
            <a:t>esimerkiksi adeno- ja lentivirukset</a:t>
          </a:r>
          <a:endParaRPr lang="en-US" dirty="0"/>
        </a:p>
      </dgm:t>
    </dgm:pt>
    <dgm:pt modelId="{EB0BF525-1341-4A24-AC05-A80F3AB4E9AD}" type="parTrans" cxnId="{DD391AC6-3C59-4D32-ABF5-0626DCE12F3B}">
      <dgm:prSet/>
      <dgm:spPr/>
      <dgm:t>
        <a:bodyPr/>
        <a:lstStyle/>
        <a:p>
          <a:endParaRPr lang="en-US"/>
        </a:p>
      </dgm:t>
    </dgm:pt>
    <dgm:pt modelId="{AF0C8D22-8CDC-4B7C-9B74-77630F74C099}" type="sibTrans" cxnId="{DD391AC6-3C59-4D32-ABF5-0626DCE12F3B}">
      <dgm:prSet/>
      <dgm:spPr/>
      <dgm:t>
        <a:bodyPr/>
        <a:lstStyle/>
        <a:p>
          <a:endParaRPr lang="en-US"/>
        </a:p>
      </dgm:t>
    </dgm:pt>
    <dgm:pt modelId="{FE134F71-A79C-4E47-8F91-B48C125DEA55}">
      <dgm:prSet/>
      <dgm:spPr/>
      <dgm:t>
        <a:bodyPr/>
        <a:lstStyle/>
        <a:p>
          <a:r>
            <a:rPr lang="fi-FI" dirty="0"/>
            <a:t>tehty lisääntymiskyvyttömiksi</a:t>
          </a:r>
          <a:endParaRPr lang="en-US" dirty="0"/>
        </a:p>
      </dgm:t>
    </dgm:pt>
    <dgm:pt modelId="{23DF0838-AF9F-4F41-9D02-2A76847BACA1}" type="parTrans" cxnId="{EFC2FECB-710D-41C5-95F1-E06E9CF65345}">
      <dgm:prSet/>
      <dgm:spPr/>
      <dgm:t>
        <a:bodyPr/>
        <a:lstStyle/>
        <a:p>
          <a:endParaRPr lang="en-US"/>
        </a:p>
      </dgm:t>
    </dgm:pt>
    <dgm:pt modelId="{093CC5D9-4ADE-44DD-8AD5-5AAE6D5F6361}" type="sibTrans" cxnId="{EFC2FECB-710D-41C5-95F1-E06E9CF65345}">
      <dgm:prSet/>
      <dgm:spPr/>
      <dgm:t>
        <a:bodyPr/>
        <a:lstStyle/>
        <a:p>
          <a:endParaRPr lang="en-US"/>
        </a:p>
      </dgm:t>
    </dgm:pt>
    <dgm:pt modelId="{698F9A06-7DF7-A244-9880-18043B6C3D92}" type="pres">
      <dgm:prSet presAssocID="{4FF66D5E-033E-452C-9FA3-C2DC507A0EB6}" presName="linear" presStyleCnt="0">
        <dgm:presLayoutVars>
          <dgm:animLvl val="lvl"/>
          <dgm:resizeHandles val="exact"/>
        </dgm:presLayoutVars>
      </dgm:prSet>
      <dgm:spPr/>
    </dgm:pt>
    <dgm:pt modelId="{D16E647C-43D2-6940-9A5C-7427F1FA84D2}" type="pres">
      <dgm:prSet presAssocID="{044AFB5D-F298-42E7-BC31-24D53317494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AAE11AD-AC38-4197-9D94-2725D57ED512}" type="pres">
      <dgm:prSet presAssocID="{6999A388-03F9-4AE5-9D53-42CE1EDA15FE}" presName="spacer" presStyleCnt="0"/>
      <dgm:spPr/>
    </dgm:pt>
    <dgm:pt modelId="{DC4351FD-0349-D14C-8F15-E038CFDA3372}" type="pres">
      <dgm:prSet presAssocID="{F90C025B-E80F-429D-AC82-E777F0B41747}" presName="parentText" presStyleLbl="node1" presStyleIdx="1" presStyleCnt="3" custLinFactNeighborY="47201">
        <dgm:presLayoutVars>
          <dgm:chMax val="0"/>
          <dgm:bulletEnabled val="1"/>
        </dgm:presLayoutVars>
      </dgm:prSet>
      <dgm:spPr/>
    </dgm:pt>
    <dgm:pt modelId="{6491658B-F61C-DD46-848E-E88842FF921A}" type="pres">
      <dgm:prSet presAssocID="{AF0C8D22-8CDC-4B7C-9B74-77630F74C099}" presName="spacer" presStyleCnt="0"/>
      <dgm:spPr/>
    </dgm:pt>
    <dgm:pt modelId="{A24C85E8-EFCD-1343-B8A1-31B610427F1E}" type="pres">
      <dgm:prSet presAssocID="{FE134F71-A79C-4E47-8F91-B48C125DEA55}" presName="parentText" presStyleLbl="node1" presStyleIdx="2" presStyleCnt="3" custLinFactNeighborY="78349">
        <dgm:presLayoutVars>
          <dgm:chMax val="0"/>
          <dgm:bulletEnabled val="1"/>
        </dgm:presLayoutVars>
      </dgm:prSet>
      <dgm:spPr/>
    </dgm:pt>
  </dgm:ptLst>
  <dgm:cxnLst>
    <dgm:cxn modelId="{136EF74D-3112-CC47-803E-738F87E601D5}" type="presOf" srcId="{FE134F71-A79C-4E47-8F91-B48C125DEA55}" destId="{A24C85E8-EFCD-1343-B8A1-31B610427F1E}" srcOrd="0" destOrd="0" presId="urn:microsoft.com/office/officeart/2005/8/layout/vList2"/>
    <dgm:cxn modelId="{663D8D73-C68A-9D48-A471-A20D2BD9A971}" type="presOf" srcId="{4FF66D5E-033E-452C-9FA3-C2DC507A0EB6}" destId="{698F9A06-7DF7-A244-9880-18043B6C3D92}" srcOrd="0" destOrd="0" presId="urn:microsoft.com/office/officeart/2005/8/layout/vList2"/>
    <dgm:cxn modelId="{4B099476-E540-4C94-9903-5399FCDE24CE}" srcId="{4FF66D5E-033E-452C-9FA3-C2DC507A0EB6}" destId="{044AFB5D-F298-42E7-BC31-24D53317494A}" srcOrd="0" destOrd="0" parTransId="{1B047B4E-3B64-4013-8DDE-2D4BB402A9F0}" sibTransId="{6999A388-03F9-4AE5-9D53-42CE1EDA15FE}"/>
    <dgm:cxn modelId="{9DFBFC93-AB09-ED48-852B-3DF44125520B}" type="presOf" srcId="{044AFB5D-F298-42E7-BC31-24D53317494A}" destId="{D16E647C-43D2-6940-9A5C-7427F1FA84D2}" srcOrd="0" destOrd="0" presId="urn:microsoft.com/office/officeart/2005/8/layout/vList2"/>
    <dgm:cxn modelId="{DD391AC6-3C59-4D32-ABF5-0626DCE12F3B}" srcId="{4FF66D5E-033E-452C-9FA3-C2DC507A0EB6}" destId="{F90C025B-E80F-429D-AC82-E777F0B41747}" srcOrd="1" destOrd="0" parTransId="{EB0BF525-1341-4A24-AC05-A80F3AB4E9AD}" sibTransId="{AF0C8D22-8CDC-4B7C-9B74-77630F74C099}"/>
    <dgm:cxn modelId="{EFC2FECB-710D-41C5-95F1-E06E9CF65345}" srcId="{4FF66D5E-033E-452C-9FA3-C2DC507A0EB6}" destId="{FE134F71-A79C-4E47-8F91-B48C125DEA55}" srcOrd="2" destOrd="0" parTransId="{23DF0838-AF9F-4F41-9D02-2A76847BACA1}" sibTransId="{093CC5D9-4ADE-44DD-8AD5-5AAE6D5F6361}"/>
    <dgm:cxn modelId="{34522BEA-FFFA-3C47-9F3B-A41896A7F3C3}" type="presOf" srcId="{F90C025B-E80F-429D-AC82-E777F0B41747}" destId="{DC4351FD-0349-D14C-8F15-E038CFDA3372}" srcOrd="0" destOrd="0" presId="urn:microsoft.com/office/officeart/2005/8/layout/vList2"/>
    <dgm:cxn modelId="{C4513E9B-73AC-CD4A-B755-1288EDB2439F}" type="presParOf" srcId="{698F9A06-7DF7-A244-9880-18043B6C3D92}" destId="{D16E647C-43D2-6940-9A5C-7427F1FA84D2}" srcOrd="0" destOrd="0" presId="urn:microsoft.com/office/officeart/2005/8/layout/vList2"/>
    <dgm:cxn modelId="{FE8A4795-EA42-4B2C-91A4-3A3FAA0E3ABD}" type="presParOf" srcId="{698F9A06-7DF7-A244-9880-18043B6C3D92}" destId="{9AAE11AD-AC38-4197-9D94-2725D57ED512}" srcOrd="1" destOrd="0" presId="urn:microsoft.com/office/officeart/2005/8/layout/vList2"/>
    <dgm:cxn modelId="{7403F767-910F-6F46-B274-DC26BA153485}" type="presParOf" srcId="{698F9A06-7DF7-A244-9880-18043B6C3D92}" destId="{DC4351FD-0349-D14C-8F15-E038CFDA3372}" srcOrd="2" destOrd="0" presId="urn:microsoft.com/office/officeart/2005/8/layout/vList2"/>
    <dgm:cxn modelId="{00E509DD-E497-0449-8C35-1C3724497471}" type="presParOf" srcId="{698F9A06-7DF7-A244-9880-18043B6C3D92}" destId="{6491658B-F61C-DD46-848E-E88842FF921A}" srcOrd="3" destOrd="0" presId="urn:microsoft.com/office/officeart/2005/8/layout/vList2"/>
    <dgm:cxn modelId="{4E34D159-2559-ED49-A930-69DA88BB8886}" type="presParOf" srcId="{698F9A06-7DF7-A244-9880-18043B6C3D92}" destId="{A24C85E8-EFCD-1343-B8A1-31B610427F1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F66D5E-033E-452C-9FA3-C2DC507A0EB6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44AFB5D-F298-42E7-BC31-24D53317494A}">
      <dgm:prSet/>
      <dgm:spPr/>
      <dgm:t>
        <a:bodyPr/>
        <a:lstStyle/>
        <a:p>
          <a:r>
            <a:rPr lang="fi-FI" dirty="0"/>
            <a:t>jalostuksessa pyritään geenitekniikan avulla esimerkiksi parempaan tuottavuuteen</a:t>
          </a:r>
          <a:endParaRPr lang="en-US" dirty="0"/>
        </a:p>
      </dgm:t>
    </dgm:pt>
    <dgm:pt modelId="{1B047B4E-3B64-4013-8DDE-2D4BB402A9F0}" type="parTrans" cxnId="{4B099476-E540-4C94-9903-5399FCDE24CE}">
      <dgm:prSet/>
      <dgm:spPr/>
      <dgm:t>
        <a:bodyPr/>
        <a:lstStyle/>
        <a:p>
          <a:endParaRPr lang="en-US"/>
        </a:p>
      </dgm:t>
    </dgm:pt>
    <dgm:pt modelId="{6999A388-03F9-4AE5-9D53-42CE1EDA15FE}" type="sibTrans" cxnId="{4B099476-E540-4C94-9903-5399FCDE24CE}">
      <dgm:prSet/>
      <dgm:spPr/>
      <dgm:t>
        <a:bodyPr/>
        <a:lstStyle/>
        <a:p>
          <a:endParaRPr lang="en-US"/>
        </a:p>
      </dgm:t>
    </dgm:pt>
    <dgm:pt modelId="{F90C025B-E80F-429D-AC82-E777F0B41747}">
      <dgm:prSet/>
      <dgm:spPr/>
      <dgm:t>
        <a:bodyPr/>
        <a:lstStyle/>
        <a:p>
          <a:r>
            <a:rPr lang="fi-FI" dirty="0"/>
            <a:t>eläinproteiinien tuottaminen bakteeri- ja hiivasoluissa sekä eläinsoluviljelmissä</a:t>
          </a:r>
          <a:endParaRPr lang="en-US" dirty="0"/>
        </a:p>
      </dgm:t>
    </dgm:pt>
    <dgm:pt modelId="{EB0BF525-1341-4A24-AC05-A80F3AB4E9AD}" type="parTrans" cxnId="{DD391AC6-3C59-4D32-ABF5-0626DCE12F3B}">
      <dgm:prSet/>
      <dgm:spPr/>
      <dgm:t>
        <a:bodyPr/>
        <a:lstStyle/>
        <a:p>
          <a:endParaRPr lang="en-US"/>
        </a:p>
      </dgm:t>
    </dgm:pt>
    <dgm:pt modelId="{AF0C8D22-8CDC-4B7C-9B74-77630F74C099}" type="sibTrans" cxnId="{DD391AC6-3C59-4D32-ABF5-0626DCE12F3B}">
      <dgm:prSet/>
      <dgm:spPr/>
      <dgm:t>
        <a:bodyPr/>
        <a:lstStyle/>
        <a:p>
          <a:endParaRPr lang="en-US"/>
        </a:p>
      </dgm:t>
    </dgm:pt>
    <dgm:pt modelId="{FE134F71-A79C-4E47-8F91-B48C125DEA55}">
      <dgm:prSet/>
      <dgm:spPr/>
      <dgm:t>
        <a:bodyPr/>
        <a:lstStyle/>
        <a:p>
          <a:r>
            <a:rPr lang="fi-FI" dirty="0"/>
            <a:t>muuntogeenisiä solu- ja kudosviljelmiä käytetään tutkittaessa geenien toimintaa</a:t>
          </a:r>
          <a:endParaRPr lang="en-US" dirty="0"/>
        </a:p>
      </dgm:t>
    </dgm:pt>
    <dgm:pt modelId="{23DF0838-AF9F-4F41-9D02-2A76847BACA1}" type="parTrans" cxnId="{EFC2FECB-710D-41C5-95F1-E06E9CF65345}">
      <dgm:prSet/>
      <dgm:spPr/>
      <dgm:t>
        <a:bodyPr/>
        <a:lstStyle/>
        <a:p>
          <a:endParaRPr lang="en-US"/>
        </a:p>
      </dgm:t>
    </dgm:pt>
    <dgm:pt modelId="{093CC5D9-4ADE-44DD-8AD5-5AAE6D5F6361}" type="sibTrans" cxnId="{EFC2FECB-710D-41C5-95F1-E06E9CF65345}">
      <dgm:prSet/>
      <dgm:spPr/>
      <dgm:t>
        <a:bodyPr/>
        <a:lstStyle/>
        <a:p>
          <a:endParaRPr lang="en-US"/>
        </a:p>
      </dgm:t>
    </dgm:pt>
    <dgm:pt modelId="{698F9A06-7DF7-A244-9880-18043B6C3D92}" type="pres">
      <dgm:prSet presAssocID="{4FF66D5E-033E-452C-9FA3-C2DC507A0EB6}" presName="linear" presStyleCnt="0">
        <dgm:presLayoutVars>
          <dgm:animLvl val="lvl"/>
          <dgm:resizeHandles val="exact"/>
        </dgm:presLayoutVars>
      </dgm:prSet>
      <dgm:spPr/>
    </dgm:pt>
    <dgm:pt modelId="{D16E647C-43D2-6940-9A5C-7427F1FA84D2}" type="pres">
      <dgm:prSet presAssocID="{044AFB5D-F298-42E7-BC31-24D53317494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AAE11AD-AC38-4197-9D94-2725D57ED512}" type="pres">
      <dgm:prSet presAssocID="{6999A388-03F9-4AE5-9D53-42CE1EDA15FE}" presName="spacer" presStyleCnt="0"/>
      <dgm:spPr/>
    </dgm:pt>
    <dgm:pt modelId="{DC4351FD-0349-D14C-8F15-E038CFDA3372}" type="pres">
      <dgm:prSet presAssocID="{F90C025B-E80F-429D-AC82-E777F0B41747}" presName="parentText" presStyleLbl="node1" presStyleIdx="1" presStyleCnt="3" custLinFactNeighborY="47201">
        <dgm:presLayoutVars>
          <dgm:chMax val="0"/>
          <dgm:bulletEnabled val="1"/>
        </dgm:presLayoutVars>
      </dgm:prSet>
      <dgm:spPr/>
    </dgm:pt>
    <dgm:pt modelId="{6491658B-F61C-DD46-848E-E88842FF921A}" type="pres">
      <dgm:prSet presAssocID="{AF0C8D22-8CDC-4B7C-9B74-77630F74C099}" presName="spacer" presStyleCnt="0"/>
      <dgm:spPr/>
    </dgm:pt>
    <dgm:pt modelId="{A24C85E8-EFCD-1343-B8A1-31B610427F1E}" type="pres">
      <dgm:prSet presAssocID="{FE134F71-A79C-4E47-8F91-B48C125DEA55}" presName="parentText" presStyleLbl="node1" presStyleIdx="2" presStyleCnt="3" custLinFactNeighborY="78349">
        <dgm:presLayoutVars>
          <dgm:chMax val="0"/>
          <dgm:bulletEnabled val="1"/>
        </dgm:presLayoutVars>
      </dgm:prSet>
      <dgm:spPr/>
    </dgm:pt>
  </dgm:ptLst>
  <dgm:cxnLst>
    <dgm:cxn modelId="{136EF74D-3112-CC47-803E-738F87E601D5}" type="presOf" srcId="{FE134F71-A79C-4E47-8F91-B48C125DEA55}" destId="{A24C85E8-EFCD-1343-B8A1-31B610427F1E}" srcOrd="0" destOrd="0" presId="urn:microsoft.com/office/officeart/2005/8/layout/vList2"/>
    <dgm:cxn modelId="{663D8D73-C68A-9D48-A471-A20D2BD9A971}" type="presOf" srcId="{4FF66D5E-033E-452C-9FA3-C2DC507A0EB6}" destId="{698F9A06-7DF7-A244-9880-18043B6C3D92}" srcOrd="0" destOrd="0" presId="urn:microsoft.com/office/officeart/2005/8/layout/vList2"/>
    <dgm:cxn modelId="{4B099476-E540-4C94-9903-5399FCDE24CE}" srcId="{4FF66D5E-033E-452C-9FA3-C2DC507A0EB6}" destId="{044AFB5D-F298-42E7-BC31-24D53317494A}" srcOrd="0" destOrd="0" parTransId="{1B047B4E-3B64-4013-8DDE-2D4BB402A9F0}" sibTransId="{6999A388-03F9-4AE5-9D53-42CE1EDA15FE}"/>
    <dgm:cxn modelId="{9DFBFC93-AB09-ED48-852B-3DF44125520B}" type="presOf" srcId="{044AFB5D-F298-42E7-BC31-24D53317494A}" destId="{D16E647C-43D2-6940-9A5C-7427F1FA84D2}" srcOrd="0" destOrd="0" presId="urn:microsoft.com/office/officeart/2005/8/layout/vList2"/>
    <dgm:cxn modelId="{DD391AC6-3C59-4D32-ABF5-0626DCE12F3B}" srcId="{4FF66D5E-033E-452C-9FA3-C2DC507A0EB6}" destId="{F90C025B-E80F-429D-AC82-E777F0B41747}" srcOrd="1" destOrd="0" parTransId="{EB0BF525-1341-4A24-AC05-A80F3AB4E9AD}" sibTransId="{AF0C8D22-8CDC-4B7C-9B74-77630F74C099}"/>
    <dgm:cxn modelId="{EFC2FECB-710D-41C5-95F1-E06E9CF65345}" srcId="{4FF66D5E-033E-452C-9FA3-C2DC507A0EB6}" destId="{FE134F71-A79C-4E47-8F91-B48C125DEA55}" srcOrd="2" destOrd="0" parTransId="{23DF0838-AF9F-4F41-9D02-2A76847BACA1}" sibTransId="{093CC5D9-4ADE-44DD-8AD5-5AAE6D5F6361}"/>
    <dgm:cxn modelId="{34522BEA-FFFA-3C47-9F3B-A41896A7F3C3}" type="presOf" srcId="{F90C025B-E80F-429D-AC82-E777F0B41747}" destId="{DC4351FD-0349-D14C-8F15-E038CFDA3372}" srcOrd="0" destOrd="0" presId="urn:microsoft.com/office/officeart/2005/8/layout/vList2"/>
    <dgm:cxn modelId="{C4513E9B-73AC-CD4A-B755-1288EDB2439F}" type="presParOf" srcId="{698F9A06-7DF7-A244-9880-18043B6C3D92}" destId="{D16E647C-43D2-6940-9A5C-7427F1FA84D2}" srcOrd="0" destOrd="0" presId="urn:microsoft.com/office/officeart/2005/8/layout/vList2"/>
    <dgm:cxn modelId="{FE8A4795-EA42-4B2C-91A4-3A3FAA0E3ABD}" type="presParOf" srcId="{698F9A06-7DF7-A244-9880-18043B6C3D92}" destId="{9AAE11AD-AC38-4197-9D94-2725D57ED512}" srcOrd="1" destOrd="0" presId="urn:microsoft.com/office/officeart/2005/8/layout/vList2"/>
    <dgm:cxn modelId="{7403F767-910F-6F46-B274-DC26BA153485}" type="presParOf" srcId="{698F9A06-7DF7-A244-9880-18043B6C3D92}" destId="{DC4351FD-0349-D14C-8F15-E038CFDA3372}" srcOrd="2" destOrd="0" presId="urn:microsoft.com/office/officeart/2005/8/layout/vList2"/>
    <dgm:cxn modelId="{00E509DD-E497-0449-8C35-1C3724497471}" type="presParOf" srcId="{698F9A06-7DF7-A244-9880-18043B6C3D92}" destId="{6491658B-F61C-DD46-848E-E88842FF921A}" srcOrd="3" destOrd="0" presId="urn:microsoft.com/office/officeart/2005/8/layout/vList2"/>
    <dgm:cxn modelId="{4E34D159-2559-ED49-A930-69DA88BB8886}" type="presParOf" srcId="{698F9A06-7DF7-A244-9880-18043B6C3D92}" destId="{A24C85E8-EFCD-1343-B8A1-31B610427F1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F66D5E-033E-452C-9FA3-C2DC507A0EB6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44AFB5D-F298-42E7-BC31-24D53317494A}">
      <dgm:prSet/>
      <dgm:spPr/>
      <dgm:t>
        <a:bodyPr/>
        <a:lstStyle/>
        <a:p>
          <a:r>
            <a:rPr lang="fi-FI" dirty="0"/>
            <a:t>virusten käyttö vektoreina siirrettäessä geeni munasoluun</a:t>
          </a:r>
          <a:endParaRPr lang="en-US" dirty="0"/>
        </a:p>
      </dgm:t>
    </dgm:pt>
    <dgm:pt modelId="{1B047B4E-3B64-4013-8DDE-2D4BB402A9F0}" type="parTrans" cxnId="{4B099476-E540-4C94-9903-5399FCDE24CE}">
      <dgm:prSet/>
      <dgm:spPr/>
      <dgm:t>
        <a:bodyPr/>
        <a:lstStyle/>
        <a:p>
          <a:endParaRPr lang="en-US"/>
        </a:p>
      </dgm:t>
    </dgm:pt>
    <dgm:pt modelId="{6999A388-03F9-4AE5-9D53-42CE1EDA15FE}" type="sibTrans" cxnId="{4B099476-E540-4C94-9903-5399FCDE24CE}">
      <dgm:prSet/>
      <dgm:spPr/>
      <dgm:t>
        <a:bodyPr/>
        <a:lstStyle/>
        <a:p>
          <a:endParaRPr lang="en-US"/>
        </a:p>
      </dgm:t>
    </dgm:pt>
    <dgm:pt modelId="{F90C025B-E80F-429D-AC82-E777F0B41747}">
      <dgm:prSet/>
      <dgm:spPr/>
      <dgm:t>
        <a:bodyPr/>
        <a:lstStyle/>
        <a:p>
          <a:r>
            <a:rPr lang="fi-FI" dirty="0"/>
            <a:t>mikroinjektio</a:t>
          </a:r>
          <a:endParaRPr lang="en-US" dirty="0"/>
        </a:p>
      </dgm:t>
    </dgm:pt>
    <dgm:pt modelId="{EB0BF525-1341-4A24-AC05-A80F3AB4E9AD}" type="parTrans" cxnId="{DD391AC6-3C59-4D32-ABF5-0626DCE12F3B}">
      <dgm:prSet/>
      <dgm:spPr/>
      <dgm:t>
        <a:bodyPr/>
        <a:lstStyle/>
        <a:p>
          <a:endParaRPr lang="en-US"/>
        </a:p>
      </dgm:t>
    </dgm:pt>
    <dgm:pt modelId="{AF0C8D22-8CDC-4B7C-9B74-77630F74C099}" type="sibTrans" cxnId="{DD391AC6-3C59-4D32-ABF5-0626DCE12F3B}">
      <dgm:prSet/>
      <dgm:spPr/>
      <dgm:t>
        <a:bodyPr/>
        <a:lstStyle/>
        <a:p>
          <a:endParaRPr lang="en-US"/>
        </a:p>
      </dgm:t>
    </dgm:pt>
    <dgm:pt modelId="{FE134F71-A79C-4E47-8F91-B48C125DEA55}">
      <dgm:prSet/>
      <dgm:spPr/>
      <dgm:t>
        <a:bodyPr/>
        <a:lstStyle/>
        <a:p>
          <a:r>
            <a:rPr lang="fi-FI" dirty="0"/>
            <a:t>siirrettävä geeni virusvektorin avulla kantasoluun</a:t>
          </a:r>
          <a:endParaRPr lang="en-US" dirty="0"/>
        </a:p>
      </dgm:t>
    </dgm:pt>
    <dgm:pt modelId="{23DF0838-AF9F-4F41-9D02-2A76847BACA1}" type="parTrans" cxnId="{EFC2FECB-710D-41C5-95F1-E06E9CF65345}">
      <dgm:prSet/>
      <dgm:spPr/>
      <dgm:t>
        <a:bodyPr/>
        <a:lstStyle/>
        <a:p>
          <a:endParaRPr lang="en-US"/>
        </a:p>
      </dgm:t>
    </dgm:pt>
    <dgm:pt modelId="{093CC5D9-4ADE-44DD-8AD5-5AAE6D5F6361}" type="sibTrans" cxnId="{EFC2FECB-710D-41C5-95F1-E06E9CF65345}">
      <dgm:prSet/>
      <dgm:spPr/>
      <dgm:t>
        <a:bodyPr/>
        <a:lstStyle/>
        <a:p>
          <a:endParaRPr lang="en-US"/>
        </a:p>
      </dgm:t>
    </dgm:pt>
    <dgm:pt modelId="{698F9A06-7DF7-A244-9880-18043B6C3D92}" type="pres">
      <dgm:prSet presAssocID="{4FF66D5E-033E-452C-9FA3-C2DC507A0EB6}" presName="linear" presStyleCnt="0">
        <dgm:presLayoutVars>
          <dgm:animLvl val="lvl"/>
          <dgm:resizeHandles val="exact"/>
        </dgm:presLayoutVars>
      </dgm:prSet>
      <dgm:spPr/>
    </dgm:pt>
    <dgm:pt modelId="{D16E647C-43D2-6940-9A5C-7427F1FA84D2}" type="pres">
      <dgm:prSet presAssocID="{044AFB5D-F298-42E7-BC31-24D53317494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AAE11AD-AC38-4197-9D94-2725D57ED512}" type="pres">
      <dgm:prSet presAssocID="{6999A388-03F9-4AE5-9D53-42CE1EDA15FE}" presName="spacer" presStyleCnt="0"/>
      <dgm:spPr/>
    </dgm:pt>
    <dgm:pt modelId="{DC4351FD-0349-D14C-8F15-E038CFDA3372}" type="pres">
      <dgm:prSet presAssocID="{F90C025B-E80F-429D-AC82-E777F0B41747}" presName="parentText" presStyleLbl="node1" presStyleIdx="1" presStyleCnt="3" custLinFactNeighborY="47201">
        <dgm:presLayoutVars>
          <dgm:chMax val="0"/>
          <dgm:bulletEnabled val="1"/>
        </dgm:presLayoutVars>
      </dgm:prSet>
      <dgm:spPr/>
    </dgm:pt>
    <dgm:pt modelId="{6491658B-F61C-DD46-848E-E88842FF921A}" type="pres">
      <dgm:prSet presAssocID="{AF0C8D22-8CDC-4B7C-9B74-77630F74C099}" presName="spacer" presStyleCnt="0"/>
      <dgm:spPr/>
    </dgm:pt>
    <dgm:pt modelId="{A24C85E8-EFCD-1343-B8A1-31B610427F1E}" type="pres">
      <dgm:prSet presAssocID="{FE134F71-A79C-4E47-8F91-B48C125DEA55}" presName="parentText" presStyleLbl="node1" presStyleIdx="2" presStyleCnt="3" custLinFactNeighborY="78349">
        <dgm:presLayoutVars>
          <dgm:chMax val="0"/>
          <dgm:bulletEnabled val="1"/>
        </dgm:presLayoutVars>
      </dgm:prSet>
      <dgm:spPr/>
    </dgm:pt>
  </dgm:ptLst>
  <dgm:cxnLst>
    <dgm:cxn modelId="{136EF74D-3112-CC47-803E-738F87E601D5}" type="presOf" srcId="{FE134F71-A79C-4E47-8F91-B48C125DEA55}" destId="{A24C85E8-EFCD-1343-B8A1-31B610427F1E}" srcOrd="0" destOrd="0" presId="urn:microsoft.com/office/officeart/2005/8/layout/vList2"/>
    <dgm:cxn modelId="{663D8D73-C68A-9D48-A471-A20D2BD9A971}" type="presOf" srcId="{4FF66D5E-033E-452C-9FA3-C2DC507A0EB6}" destId="{698F9A06-7DF7-A244-9880-18043B6C3D92}" srcOrd="0" destOrd="0" presId="urn:microsoft.com/office/officeart/2005/8/layout/vList2"/>
    <dgm:cxn modelId="{4B099476-E540-4C94-9903-5399FCDE24CE}" srcId="{4FF66D5E-033E-452C-9FA3-C2DC507A0EB6}" destId="{044AFB5D-F298-42E7-BC31-24D53317494A}" srcOrd="0" destOrd="0" parTransId="{1B047B4E-3B64-4013-8DDE-2D4BB402A9F0}" sibTransId="{6999A388-03F9-4AE5-9D53-42CE1EDA15FE}"/>
    <dgm:cxn modelId="{9DFBFC93-AB09-ED48-852B-3DF44125520B}" type="presOf" srcId="{044AFB5D-F298-42E7-BC31-24D53317494A}" destId="{D16E647C-43D2-6940-9A5C-7427F1FA84D2}" srcOrd="0" destOrd="0" presId="urn:microsoft.com/office/officeart/2005/8/layout/vList2"/>
    <dgm:cxn modelId="{DD391AC6-3C59-4D32-ABF5-0626DCE12F3B}" srcId="{4FF66D5E-033E-452C-9FA3-C2DC507A0EB6}" destId="{F90C025B-E80F-429D-AC82-E777F0B41747}" srcOrd="1" destOrd="0" parTransId="{EB0BF525-1341-4A24-AC05-A80F3AB4E9AD}" sibTransId="{AF0C8D22-8CDC-4B7C-9B74-77630F74C099}"/>
    <dgm:cxn modelId="{EFC2FECB-710D-41C5-95F1-E06E9CF65345}" srcId="{4FF66D5E-033E-452C-9FA3-C2DC507A0EB6}" destId="{FE134F71-A79C-4E47-8F91-B48C125DEA55}" srcOrd="2" destOrd="0" parTransId="{23DF0838-AF9F-4F41-9D02-2A76847BACA1}" sibTransId="{093CC5D9-4ADE-44DD-8AD5-5AAE6D5F6361}"/>
    <dgm:cxn modelId="{34522BEA-FFFA-3C47-9F3B-A41896A7F3C3}" type="presOf" srcId="{F90C025B-E80F-429D-AC82-E777F0B41747}" destId="{DC4351FD-0349-D14C-8F15-E038CFDA3372}" srcOrd="0" destOrd="0" presId="urn:microsoft.com/office/officeart/2005/8/layout/vList2"/>
    <dgm:cxn modelId="{C4513E9B-73AC-CD4A-B755-1288EDB2439F}" type="presParOf" srcId="{698F9A06-7DF7-A244-9880-18043B6C3D92}" destId="{D16E647C-43D2-6940-9A5C-7427F1FA84D2}" srcOrd="0" destOrd="0" presId="urn:microsoft.com/office/officeart/2005/8/layout/vList2"/>
    <dgm:cxn modelId="{FE8A4795-EA42-4B2C-91A4-3A3FAA0E3ABD}" type="presParOf" srcId="{698F9A06-7DF7-A244-9880-18043B6C3D92}" destId="{9AAE11AD-AC38-4197-9D94-2725D57ED512}" srcOrd="1" destOrd="0" presId="urn:microsoft.com/office/officeart/2005/8/layout/vList2"/>
    <dgm:cxn modelId="{7403F767-910F-6F46-B274-DC26BA153485}" type="presParOf" srcId="{698F9A06-7DF7-A244-9880-18043B6C3D92}" destId="{DC4351FD-0349-D14C-8F15-E038CFDA3372}" srcOrd="2" destOrd="0" presId="urn:microsoft.com/office/officeart/2005/8/layout/vList2"/>
    <dgm:cxn modelId="{00E509DD-E497-0449-8C35-1C3724497471}" type="presParOf" srcId="{698F9A06-7DF7-A244-9880-18043B6C3D92}" destId="{6491658B-F61C-DD46-848E-E88842FF921A}" srcOrd="3" destOrd="0" presId="urn:microsoft.com/office/officeart/2005/8/layout/vList2"/>
    <dgm:cxn modelId="{4E34D159-2559-ED49-A930-69DA88BB8886}" type="presParOf" srcId="{698F9A06-7DF7-A244-9880-18043B6C3D92}" destId="{A24C85E8-EFCD-1343-B8A1-31B610427F1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6E647C-43D2-6940-9A5C-7427F1FA84D2}">
      <dsp:nvSpPr>
        <dsp:cNvPr id="0" name=""/>
        <dsp:cNvSpPr/>
      </dsp:nvSpPr>
      <dsp:spPr>
        <a:xfrm>
          <a:off x="0" y="714948"/>
          <a:ext cx="10504990" cy="83947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500" kern="1200" dirty="0"/>
            <a:t>pystyvät luonnostaan tunkeutumaan isäntäsolun sisään</a:t>
          </a:r>
          <a:endParaRPr lang="en-US" sz="3500" kern="1200" dirty="0"/>
        </a:p>
      </dsp:txBody>
      <dsp:txXfrm>
        <a:off x="40980" y="755928"/>
        <a:ext cx="10423030" cy="757514"/>
      </dsp:txXfrm>
    </dsp:sp>
    <dsp:sp modelId="{DC4351FD-0349-D14C-8F15-E038CFDA3372}">
      <dsp:nvSpPr>
        <dsp:cNvPr id="0" name=""/>
        <dsp:cNvSpPr/>
      </dsp:nvSpPr>
      <dsp:spPr>
        <a:xfrm>
          <a:off x="0" y="1702802"/>
          <a:ext cx="10504990" cy="839474"/>
        </a:xfrm>
        <a:prstGeom prst="roundRect">
          <a:avLst/>
        </a:prstGeom>
        <a:solidFill>
          <a:schemeClr val="accent4">
            <a:hueOff val="1859021"/>
            <a:satOff val="24944"/>
            <a:lumOff val="100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500" kern="1200" dirty="0"/>
            <a:t>esimerkiksi adeno- ja lentivirukset</a:t>
          </a:r>
          <a:endParaRPr lang="en-US" sz="3500" kern="1200" dirty="0"/>
        </a:p>
      </dsp:txBody>
      <dsp:txXfrm>
        <a:off x="40980" y="1743782"/>
        <a:ext cx="10423030" cy="757514"/>
      </dsp:txXfrm>
    </dsp:sp>
    <dsp:sp modelId="{A24C85E8-EFCD-1343-B8A1-31B610427F1E}">
      <dsp:nvSpPr>
        <dsp:cNvPr id="0" name=""/>
        <dsp:cNvSpPr/>
      </dsp:nvSpPr>
      <dsp:spPr>
        <a:xfrm>
          <a:off x="0" y="2674474"/>
          <a:ext cx="10504990" cy="839474"/>
        </a:xfrm>
        <a:prstGeom prst="roundRect">
          <a:avLst/>
        </a:prstGeom>
        <a:solidFill>
          <a:schemeClr val="accent4">
            <a:hueOff val="3718043"/>
            <a:satOff val="49887"/>
            <a:lumOff val="200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500" kern="1200" dirty="0"/>
            <a:t>tehty lisääntymiskyvyttömiksi</a:t>
          </a:r>
          <a:endParaRPr lang="en-US" sz="3500" kern="1200" dirty="0"/>
        </a:p>
      </dsp:txBody>
      <dsp:txXfrm>
        <a:off x="40980" y="2715454"/>
        <a:ext cx="10423030" cy="7575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6E647C-43D2-6940-9A5C-7427F1FA84D2}">
      <dsp:nvSpPr>
        <dsp:cNvPr id="0" name=""/>
        <dsp:cNvSpPr/>
      </dsp:nvSpPr>
      <dsp:spPr>
        <a:xfrm>
          <a:off x="0" y="10810"/>
          <a:ext cx="10504990" cy="13127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300" kern="1200" dirty="0"/>
            <a:t>jalostuksessa pyritään geenitekniikan avulla esimerkiksi parempaan tuottavuuteen</a:t>
          </a:r>
          <a:endParaRPr lang="en-US" sz="3300" kern="1200" dirty="0"/>
        </a:p>
      </dsp:txBody>
      <dsp:txXfrm>
        <a:off x="64083" y="74893"/>
        <a:ext cx="10376824" cy="1184574"/>
      </dsp:txXfrm>
    </dsp:sp>
    <dsp:sp modelId="{DC4351FD-0349-D14C-8F15-E038CFDA3372}">
      <dsp:nvSpPr>
        <dsp:cNvPr id="0" name=""/>
        <dsp:cNvSpPr/>
      </dsp:nvSpPr>
      <dsp:spPr>
        <a:xfrm>
          <a:off x="0" y="1463450"/>
          <a:ext cx="10504990" cy="1312740"/>
        </a:xfrm>
        <a:prstGeom prst="roundRect">
          <a:avLst/>
        </a:prstGeom>
        <a:solidFill>
          <a:schemeClr val="accent4">
            <a:hueOff val="1859021"/>
            <a:satOff val="24944"/>
            <a:lumOff val="100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300" kern="1200" dirty="0"/>
            <a:t>eläinproteiinien tuottaminen bakteeri- ja hiivasoluissa sekä eläinsoluviljelmissä</a:t>
          </a:r>
          <a:endParaRPr lang="en-US" sz="3300" kern="1200" dirty="0"/>
        </a:p>
      </dsp:txBody>
      <dsp:txXfrm>
        <a:off x="64083" y="1527533"/>
        <a:ext cx="10376824" cy="1184574"/>
      </dsp:txXfrm>
    </dsp:sp>
    <dsp:sp modelId="{A24C85E8-EFCD-1343-B8A1-31B610427F1E}">
      <dsp:nvSpPr>
        <dsp:cNvPr id="0" name=""/>
        <dsp:cNvSpPr/>
      </dsp:nvSpPr>
      <dsp:spPr>
        <a:xfrm>
          <a:off x="0" y="2837182"/>
          <a:ext cx="10504990" cy="1312740"/>
        </a:xfrm>
        <a:prstGeom prst="roundRect">
          <a:avLst/>
        </a:prstGeom>
        <a:solidFill>
          <a:schemeClr val="accent4">
            <a:hueOff val="3718043"/>
            <a:satOff val="49887"/>
            <a:lumOff val="200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300" kern="1200" dirty="0"/>
            <a:t>muuntogeenisiä solu- ja kudosviljelmiä käytetään tutkittaessa geenien toimintaa</a:t>
          </a:r>
          <a:endParaRPr lang="en-US" sz="3300" kern="1200" dirty="0"/>
        </a:p>
      </dsp:txBody>
      <dsp:txXfrm>
        <a:off x="64083" y="2901265"/>
        <a:ext cx="10376824" cy="11845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6E647C-43D2-6940-9A5C-7427F1FA84D2}">
      <dsp:nvSpPr>
        <dsp:cNvPr id="0" name=""/>
        <dsp:cNvSpPr/>
      </dsp:nvSpPr>
      <dsp:spPr>
        <a:xfrm>
          <a:off x="0" y="61493"/>
          <a:ext cx="10504990" cy="81549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400" kern="1200" dirty="0"/>
            <a:t>virusten käyttö vektoreina siirrettäessä geeni munasoluun</a:t>
          </a:r>
          <a:endParaRPr lang="en-US" sz="3400" kern="1200" dirty="0"/>
        </a:p>
      </dsp:txBody>
      <dsp:txXfrm>
        <a:off x="39809" y="101302"/>
        <a:ext cx="10425372" cy="735872"/>
      </dsp:txXfrm>
    </dsp:sp>
    <dsp:sp modelId="{DC4351FD-0349-D14C-8F15-E038CFDA3372}">
      <dsp:nvSpPr>
        <dsp:cNvPr id="0" name=""/>
        <dsp:cNvSpPr/>
      </dsp:nvSpPr>
      <dsp:spPr>
        <a:xfrm>
          <a:off x="0" y="1021123"/>
          <a:ext cx="10504990" cy="815490"/>
        </a:xfrm>
        <a:prstGeom prst="roundRect">
          <a:avLst/>
        </a:prstGeom>
        <a:solidFill>
          <a:schemeClr val="accent4">
            <a:hueOff val="1859021"/>
            <a:satOff val="24944"/>
            <a:lumOff val="100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400" kern="1200" dirty="0"/>
            <a:t>mikroinjektio</a:t>
          </a:r>
          <a:endParaRPr lang="en-US" sz="3400" kern="1200" dirty="0"/>
        </a:p>
      </dsp:txBody>
      <dsp:txXfrm>
        <a:off x="39809" y="1060932"/>
        <a:ext cx="10425372" cy="735872"/>
      </dsp:txXfrm>
    </dsp:sp>
    <dsp:sp modelId="{A24C85E8-EFCD-1343-B8A1-31B610427F1E}">
      <dsp:nvSpPr>
        <dsp:cNvPr id="0" name=""/>
        <dsp:cNvSpPr/>
      </dsp:nvSpPr>
      <dsp:spPr>
        <a:xfrm>
          <a:off x="0" y="1949807"/>
          <a:ext cx="10504990" cy="815490"/>
        </a:xfrm>
        <a:prstGeom prst="roundRect">
          <a:avLst/>
        </a:prstGeom>
        <a:solidFill>
          <a:schemeClr val="accent4">
            <a:hueOff val="3718043"/>
            <a:satOff val="49887"/>
            <a:lumOff val="200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400" kern="1200" dirty="0"/>
            <a:t>siirrettävä geeni virusvektorin avulla kantasoluun</a:t>
          </a:r>
          <a:endParaRPr lang="en-US" sz="3400" kern="1200" dirty="0"/>
        </a:p>
      </dsp:txBody>
      <dsp:txXfrm>
        <a:off x="39809" y="1989616"/>
        <a:ext cx="10425372" cy="7358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FB6CB-8672-6C41-9AE6-36381D05995E}" type="datetimeFigureOut">
              <a:rPr lang="fi-FI" smtClean="0"/>
              <a:t>21.12.2023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2884B2-4647-6F4B-B58A-4FBCFBA433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838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2884B2-4647-6F4B-B58A-4FBCFBA433A2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9331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21.12.2023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6452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21.12.2023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6771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21.12.2023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0036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21.12.2023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0908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21.12.2023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2400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21.12.2023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55922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21.12.2023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0535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21.12.2023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58116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21.12.2023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64883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21.12.2023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44752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21.12.2023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6893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21.12.2023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87857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21.12.2023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442487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21.12.2023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08662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21.12.2023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1264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21.12.2023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8206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21.12.2023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1960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21.12.2023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0250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21.12.2023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6484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21.12.2023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7860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21.12.2023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934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21.12.2023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9899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CE5A8-2DF2-0441-AD7A-3A45C0606D64}" type="datetimeFigureOut">
              <a:rPr lang="fi-FI" smtClean="0"/>
              <a:t>21.12.2023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F71F7143-EF51-4D21-9F18-E0C42DE7DF5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10877736" y="6176963"/>
            <a:ext cx="1312224" cy="58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374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CE5A8-2DF2-0441-AD7A-3A45C0606D64}" type="datetimeFigureOut">
              <a:rPr lang="fi-FI" smtClean="0"/>
              <a:t>21.12.2023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3200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5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07BE9C-A4BE-F2A2-2028-14105968F0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34" y="2651675"/>
            <a:ext cx="5595241" cy="1769600"/>
          </a:xfrm>
          <a:solidFill>
            <a:schemeClr val="lt1">
              <a:alpha val="56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fi-FI" sz="3600" dirty="0"/>
              <a:t>7 Muuntogeenisiä eliöitä tuotetaan ja eliöitä kloonataan useilla menetelmillä</a:t>
            </a:r>
            <a:endParaRPr lang="fi-FI" sz="4400" dirty="0">
              <a:solidFill>
                <a:schemeClr val="tx1"/>
              </a:solidFill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9303247-C0B1-8A73-D3D4-E659DDF8B59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877736" y="6176963"/>
            <a:ext cx="1312224" cy="589704"/>
          </a:xfrm>
          <a:prstGeom prst="rect">
            <a:avLst/>
          </a:prstGeom>
        </p:spPr>
      </p:pic>
      <p:grpSp>
        <p:nvGrpSpPr>
          <p:cNvPr id="6" name="Ryhmä 5">
            <a:extLst>
              <a:ext uri="{FF2B5EF4-FFF2-40B4-BE49-F238E27FC236}">
                <a16:creationId xmlns:a16="http://schemas.microsoft.com/office/drawing/2014/main" id="{31932EE0-83A3-4C7D-954A-7D21EFD23C05}"/>
              </a:ext>
            </a:extLst>
          </p:cNvPr>
          <p:cNvGrpSpPr/>
          <p:nvPr/>
        </p:nvGrpSpPr>
        <p:grpSpPr>
          <a:xfrm>
            <a:off x="5671118" y="1797943"/>
            <a:ext cx="6558186" cy="1631057"/>
            <a:chOff x="0" y="1477315"/>
            <a:chExt cx="6296890" cy="1232251"/>
          </a:xfrm>
        </p:grpSpPr>
        <p:sp>
          <p:nvSpPr>
            <p:cNvPr id="7" name="Suorakulmio: Pyöristetyt kulmat 6">
              <a:extLst>
                <a:ext uri="{FF2B5EF4-FFF2-40B4-BE49-F238E27FC236}">
                  <a16:creationId xmlns:a16="http://schemas.microsoft.com/office/drawing/2014/main" id="{BFF8AC45-AC04-4984-B199-A45F4FD35346}"/>
                </a:ext>
              </a:extLst>
            </p:cNvPr>
            <p:cNvSpPr/>
            <p:nvPr/>
          </p:nvSpPr>
          <p:spPr>
            <a:xfrm>
              <a:off x="0" y="1477315"/>
              <a:ext cx="6296890" cy="1212537"/>
            </a:xfrm>
            <a:prstGeom prst="roundRect">
              <a:avLst/>
            </a:prstGeom>
            <a:solidFill>
              <a:schemeClr val="tx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i-FI"/>
            </a:p>
          </p:txBody>
        </p:sp>
        <p:sp>
          <p:nvSpPr>
            <p:cNvPr id="8" name="Suorakulmio: Pyöristetyt kulmat 4">
              <a:extLst>
                <a:ext uri="{FF2B5EF4-FFF2-40B4-BE49-F238E27FC236}">
                  <a16:creationId xmlns:a16="http://schemas.microsoft.com/office/drawing/2014/main" id="{A9577F65-6AE1-4044-91D0-6EDA1673FF55}"/>
                </a:ext>
              </a:extLst>
            </p:cNvPr>
            <p:cNvSpPr txBox="1"/>
            <p:nvPr/>
          </p:nvSpPr>
          <p:spPr>
            <a:xfrm>
              <a:off x="59191" y="1536506"/>
              <a:ext cx="6178508" cy="11730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1800" kern="1200" dirty="0"/>
                <a:t>Eliöiden geenejä siirretään, muokataan ja tehdään toimimattomiksi</a:t>
              </a:r>
            </a:p>
            <a:p>
              <a:pPr marL="285750" lvl="0" indent="-2857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fi-FI" sz="1800" kern="1200" dirty="0"/>
                <a:t>muuntogeeninen eliö</a:t>
              </a:r>
            </a:p>
            <a:p>
              <a:pPr marL="285750" lvl="0" indent="-2857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fi-FI" sz="1800" kern="1200" dirty="0"/>
                <a:t>siirtogeeninen eliö</a:t>
              </a:r>
            </a:p>
            <a:p>
              <a:pPr marL="285750" lvl="0" indent="-2857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fi-FI" sz="1800" kern="1200" dirty="0"/>
                <a:t>poistogeeninen eliö</a:t>
              </a:r>
              <a:endParaRPr lang="fi-FI" sz="1800" kern="1200" dirty="0">
                <a:cs typeface="Calibri"/>
              </a:endParaRPr>
            </a:p>
          </p:txBody>
        </p:sp>
      </p:grpSp>
      <p:grpSp>
        <p:nvGrpSpPr>
          <p:cNvPr id="9" name="Ryhmä 8">
            <a:extLst>
              <a:ext uri="{FF2B5EF4-FFF2-40B4-BE49-F238E27FC236}">
                <a16:creationId xmlns:a16="http://schemas.microsoft.com/office/drawing/2014/main" id="{A017BD77-F079-417B-A10D-AC5BE6B70062}"/>
              </a:ext>
            </a:extLst>
          </p:cNvPr>
          <p:cNvGrpSpPr/>
          <p:nvPr/>
        </p:nvGrpSpPr>
        <p:grpSpPr>
          <a:xfrm>
            <a:off x="5693421" y="3536475"/>
            <a:ext cx="6598379" cy="2192296"/>
            <a:chOff x="0" y="3024114"/>
            <a:chExt cx="6296890" cy="1221758"/>
          </a:xfrm>
        </p:grpSpPr>
        <p:sp>
          <p:nvSpPr>
            <p:cNvPr id="10" name="Suorakulmio: Pyöristetyt kulmat 9">
              <a:extLst>
                <a:ext uri="{FF2B5EF4-FFF2-40B4-BE49-F238E27FC236}">
                  <a16:creationId xmlns:a16="http://schemas.microsoft.com/office/drawing/2014/main" id="{3B267332-9E46-4296-A00A-0F2556FD741D}"/>
                </a:ext>
              </a:extLst>
            </p:cNvPr>
            <p:cNvSpPr/>
            <p:nvPr/>
          </p:nvSpPr>
          <p:spPr>
            <a:xfrm>
              <a:off x="0" y="3024114"/>
              <a:ext cx="6296890" cy="1221758"/>
            </a:xfrm>
            <a:prstGeom prst="roundRect">
              <a:avLst/>
            </a:prstGeom>
            <a:solidFill>
              <a:schemeClr val="tx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i-FI"/>
            </a:p>
          </p:txBody>
        </p:sp>
        <p:sp>
          <p:nvSpPr>
            <p:cNvPr id="11" name="Suorakulmio: Pyöristetyt kulmat 4">
              <a:extLst>
                <a:ext uri="{FF2B5EF4-FFF2-40B4-BE49-F238E27FC236}">
                  <a16:creationId xmlns:a16="http://schemas.microsoft.com/office/drawing/2014/main" id="{5DE51FBA-6095-4126-B945-90E14731AE04}"/>
                </a:ext>
              </a:extLst>
            </p:cNvPr>
            <p:cNvSpPr txBox="1"/>
            <p:nvPr/>
          </p:nvSpPr>
          <p:spPr>
            <a:xfrm>
              <a:off x="59641" y="3083755"/>
              <a:ext cx="6177608" cy="11024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1800" kern="1200" dirty="0"/>
                <a:t>Muuntogeenisten eliöiden tuottamisessa on useita vaiheita</a:t>
              </a:r>
            </a:p>
            <a:p>
              <a:pPr marL="285750" lvl="0" indent="-2857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fi-FI" sz="1800" kern="1200" dirty="0"/>
                <a:t>haluttu geeni tunnistetaan, eristetään ja katkaistaan katkaisuentsyymeillä</a:t>
              </a:r>
            </a:p>
            <a:p>
              <a:pPr marL="285750" lvl="0" indent="-2857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fi-FI" sz="1800" kern="1200" dirty="0"/>
                <a:t>haluttu geeni siirretään kohdesoluun, esimerkiksi vektorien avulla</a:t>
              </a:r>
            </a:p>
            <a:p>
              <a:pPr marL="285750" lvl="0" indent="-2857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fi-FI" sz="1800" kern="1200" dirty="0"/>
                <a:t>siirron onnistuminen todennetaan</a:t>
              </a:r>
              <a:endParaRPr lang="fi-FI" sz="1800" kern="1200" dirty="0"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0740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210EBA-BED0-DF18-2E5B-D716A27AB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827936" cy="666581"/>
          </a:xfrm>
        </p:spPr>
        <p:txBody>
          <a:bodyPr>
            <a:noAutofit/>
          </a:bodyPr>
          <a:lstStyle/>
          <a:p>
            <a:r>
              <a:rPr lang="fi-FI" sz="3200" b="1" dirty="0">
                <a:solidFill>
                  <a:srgbClr val="00A9DC"/>
                </a:solidFill>
                <a:ea typeface="+mj-lt"/>
                <a:cs typeface="+mj-lt"/>
              </a:rPr>
              <a:t>Muuntogeenisiä eläimiä käytetään tutkimuksissa ja jalostuksessa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57114973-409D-4A30-BDD3-7FBDAE486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7718" y="1031707"/>
            <a:ext cx="8316564" cy="582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568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9A82A61-C475-8805-8F46-51312E58E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456903" cy="1460500"/>
          </a:xfrm>
        </p:spPr>
        <p:txBody>
          <a:bodyPr>
            <a:normAutofit fontScale="90000"/>
          </a:bodyPr>
          <a:lstStyle/>
          <a:p>
            <a:r>
              <a:rPr lang="fi-FI" sz="4000" b="1" dirty="0">
                <a:solidFill>
                  <a:srgbClr val="00A9DC"/>
                </a:solidFill>
                <a:ea typeface="+mj-lt"/>
                <a:cs typeface="+mj-lt"/>
              </a:rPr>
              <a:t>Poistogeenitekniikalla tutkitaan geenien toimintaa eläimissä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4ABD904-1858-CF2F-61E4-EA2FF3F4CC7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>
                <a:solidFill>
                  <a:srgbClr val="00A9DC"/>
                </a:solidFill>
              </a:rPr>
              <a:t>poistogeenisiä eläimiä käytetään jalostuksessa ja tutkimuksessa </a:t>
            </a:r>
          </a:p>
          <a:p>
            <a:r>
              <a:rPr lang="fi-FI" dirty="0">
                <a:solidFill>
                  <a:srgbClr val="00A9DC"/>
                </a:solidFill>
              </a:rPr>
              <a:t>Poistogeenitekniikassa jokin eliön geeni on tehty toimimattomaksi.</a:t>
            </a:r>
          </a:p>
          <a:p>
            <a:r>
              <a:rPr lang="fi-FI" dirty="0">
                <a:solidFill>
                  <a:srgbClr val="00A9DC"/>
                </a:solidFill>
              </a:rPr>
              <a:t>Alkion kantasoluja muokkaamalla:</a:t>
            </a:r>
          </a:p>
          <a:p>
            <a:pPr lvl="1"/>
            <a:r>
              <a:rPr lang="fi-FI" dirty="0">
                <a:solidFill>
                  <a:srgbClr val="00A9DC"/>
                </a:solidFill>
              </a:rPr>
              <a:t>viallisella geenillä korvataan toimiva geeni</a:t>
            </a:r>
          </a:p>
          <a:p>
            <a:endParaRPr lang="fi-FI" dirty="0">
              <a:solidFill>
                <a:srgbClr val="00A9DC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1F2EF67-1F73-43A2-B08A-1501E83D2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103" y="0"/>
            <a:ext cx="32654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160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D97DB5F-5B62-D48A-D52F-D990F6DE4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673132" cy="1664642"/>
          </a:xfrm>
        </p:spPr>
        <p:txBody>
          <a:bodyPr>
            <a:normAutofit fontScale="90000"/>
          </a:bodyPr>
          <a:lstStyle/>
          <a:p>
            <a:r>
              <a:rPr lang="fi-FI" sz="4000" b="1" dirty="0">
                <a:solidFill>
                  <a:srgbClr val="00A9DC"/>
                </a:solidFill>
                <a:ea typeface="+mj-lt"/>
                <a:cs typeface="+mj-lt"/>
              </a:rPr>
              <a:t>Poistogeenitekniikalla tutkitaan geenien toimintaa eläimissä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28280EF-4B74-E480-8C02-D212F1314D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81943"/>
            <a:ext cx="5110424" cy="3695020"/>
          </a:xfrm>
        </p:spPr>
        <p:txBody>
          <a:bodyPr/>
          <a:lstStyle/>
          <a:p>
            <a:r>
              <a:rPr lang="fi-FI" dirty="0">
                <a:solidFill>
                  <a:srgbClr val="00A9DC"/>
                </a:solidFill>
              </a:rPr>
              <a:t>CRISPR-tekniikalla:</a:t>
            </a:r>
          </a:p>
          <a:p>
            <a:pPr lvl="1"/>
            <a:r>
              <a:rPr lang="fi-FI" dirty="0">
                <a:solidFill>
                  <a:srgbClr val="00A9DC"/>
                </a:solidFill>
              </a:rPr>
              <a:t>Geeni muokataan toimintakelvottomaksi</a:t>
            </a:r>
          </a:p>
          <a:p>
            <a:pPr lvl="1"/>
            <a:r>
              <a:rPr lang="fi-FI" dirty="0">
                <a:solidFill>
                  <a:srgbClr val="00A9DC"/>
                </a:solidFill>
              </a:rPr>
              <a:t>Tarkka menetelmä</a:t>
            </a:r>
          </a:p>
          <a:p>
            <a:endParaRPr lang="fi-FI" dirty="0">
              <a:solidFill>
                <a:srgbClr val="00A9DC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850F9AF-A997-4A34-A784-68D8CD04A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132" y="0"/>
            <a:ext cx="38401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500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1E2723-0A75-E9F0-D168-ADF4A87E8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857" y="681037"/>
            <a:ext cx="5606143" cy="1325563"/>
          </a:xfrm>
        </p:spPr>
        <p:txBody>
          <a:bodyPr>
            <a:normAutofit fontScale="90000"/>
          </a:bodyPr>
          <a:lstStyle/>
          <a:p>
            <a:r>
              <a:rPr lang="fi-FI" sz="4000" b="1" dirty="0">
                <a:solidFill>
                  <a:srgbClr val="00A9DC"/>
                </a:solidFill>
                <a:ea typeface="+mj-lt"/>
                <a:cs typeface="+mj-lt"/>
              </a:rPr>
              <a:t>CRISPR-tekniikalla muokataan eliöiden perimää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D5700F0-15C6-0181-3248-C02DEA7ADC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75731"/>
            <a:ext cx="5181600" cy="4351338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rgbClr val="00A9DC"/>
                </a:solidFill>
              </a:rPr>
              <a:t>muokataan eliön omia </a:t>
            </a:r>
            <a:r>
              <a:rPr lang="fi-FI" dirty="0" err="1">
                <a:solidFill>
                  <a:srgbClr val="00A9DC"/>
                </a:solidFill>
              </a:rPr>
              <a:t>nukleotideja</a:t>
            </a:r>
            <a:r>
              <a:rPr lang="fi-FI" dirty="0">
                <a:solidFill>
                  <a:srgbClr val="00A9DC"/>
                </a:solidFill>
              </a:rPr>
              <a:t> eli </a:t>
            </a:r>
            <a:r>
              <a:rPr lang="fi-FI" dirty="0" err="1">
                <a:solidFill>
                  <a:srgbClr val="00A9DC"/>
                </a:solidFill>
              </a:rPr>
              <a:t>korjatataan</a:t>
            </a:r>
            <a:r>
              <a:rPr lang="fi-FI" dirty="0">
                <a:solidFill>
                  <a:srgbClr val="00A9DC"/>
                </a:solidFill>
              </a:rPr>
              <a:t> esimerkiksi viallinen geeni tuottamalla pistemutaatio</a:t>
            </a:r>
          </a:p>
          <a:p>
            <a:r>
              <a:rPr lang="fi-FI" dirty="0">
                <a:solidFill>
                  <a:srgbClr val="00A9DC"/>
                </a:solidFill>
              </a:rPr>
              <a:t>siirretään eliöön lyhyehkö pätkä DNA:ta</a:t>
            </a:r>
          </a:p>
          <a:p>
            <a:r>
              <a:rPr lang="fi-FI" dirty="0">
                <a:solidFill>
                  <a:srgbClr val="00A9DC"/>
                </a:solidFill>
              </a:rPr>
              <a:t>tehdään jokin geeni toimimattomaksi eli tuotetaan poistogeenisiä eliöitä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40E9D494-30D0-4ABC-BD15-76D69D85C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696" y="108574"/>
            <a:ext cx="6398447" cy="58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26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461CD7-5F15-E0CA-603F-5747660BD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b="1" dirty="0">
                <a:solidFill>
                  <a:srgbClr val="00A9DC"/>
                </a:solidFill>
                <a:ea typeface="+mj-lt"/>
                <a:cs typeface="+mj-lt"/>
              </a:rPr>
              <a:t>Kloonaamalla tuotetaan perimältään samanlaisia jälkeläisiä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3014215-5448-E5AE-E90D-9D022D2DC9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solidFill>
                  <a:srgbClr val="00A9DC"/>
                </a:solidFill>
              </a:rPr>
              <a:t>kloonit ovat perimältään samanlaisia yksilöitä</a:t>
            </a:r>
          </a:p>
          <a:p>
            <a:r>
              <a:rPr lang="fi-FI" dirty="0">
                <a:solidFill>
                  <a:srgbClr val="00A9DC"/>
                </a:solidFill>
              </a:rPr>
              <a:t>kloonaaminen tarkoittaa perimältään samanlaisten yksilöiden tuottamista</a:t>
            </a:r>
          </a:p>
          <a:p>
            <a:r>
              <a:rPr lang="fi-FI" dirty="0">
                <a:solidFill>
                  <a:srgbClr val="00A9DC"/>
                </a:solidFill>
              </a:rPr>
              <a:t>kasveilla yleensä helppoa</a:t>
            </a:r>
          </a:p>
          <a:p>
            <a:r>
              <a:rPr lang="fi-FI" dirty="0">
                <a:solidFill>
                  <a:srgbClr val="00A9DC"/>
                </a:solidFill>
              </a:rPr>
              <a:t>solukkoviljelmät</a:t>
            </a:r>
          </a:p>
          <a:p>
            <a:r>
              <a:rPr lang="fi-FI" dirty="0">
                <a:solidFill>
                  <a:srgbClr val="00A9DC"/>
                </a:solidFill>
              </a:rPr>
              <a:t>Kasvien kasvattamisessa käytetään solukkoviljelmiä ja hyödynnetään kasvihormoneja.</a:t>
            </a:r>
          </a:p>
          <a:p>
            <a:endParaRPr lang="fi-FI" dirty="0">
              <a:solidFill>
                <a:srgbClr val="00A9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706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3F0270B4-F630-4509-8C79-F991B3A3BF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1644" y="344768"/>
            <a:ext cx="10219174" cy="649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944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108560-1096-5FCA-B598-13D1788A2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617029" cy="1325563"/>
          </a:xfrm>
        </p:spPr>
        <p:txBody>
          <a:bodyPr>
            <a:normAutofit fontScale="90000"/>
          </a:bodyPr>
          <a:lstStyle/>
          <a:p>
            <a:r>
              <a:rPr lang="fi-FI" sz="4000" b="1" dirty="0">
                <a:solidFill>
                  <a:srgbClr val="00A9DC"/>
                </a:solidFill>
                <a:ea typeface="+mj-lt"/>
                <a:cs typeface="+mj-lt"/>
              </a:rPr>
              <a:t>Eläinten kloonaaminen on kasvien kloonaamista haasteellisempaa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5A9C0DD-6083-19F9-6E80-02A854B8A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0133"/>
            <a:ext cx="5617029" cy="4351338"/>
          </a:xfrm>
        </p:spPr>
        <p:txBody>
          <a:bodyPr/>
          <a:lstStyle/>
          <a:p>
            <a:r>
              <a:rPr lang="fi-FI" dirty="0">
                <a:solidFill>
                  <a:srgbClr val="00A9DC"/>
                </a:solidFill>
              </a:rPr>
              <a:t>tumansiirtotekniikka</a:t>
            </a:r>
          </a:p>
          <a:p>
            <a:r>
              <a:rPr lang="fi-FI" dirty="0">
                <a:solidFill>
                  <a:srgbClr val="00A9DC"/>
                </a:solidFill>
              </a:rPr>
              <a:t>kantasolut</a:t>
            </a:r>
          </a:p>
          <a:p>
            <a:r>
              <a:rPr lang="fi-FI" dirty="0">
                <a:solidFill>
                  <a:srgbClr val="00A9DC"/>
                </a:solidFill>
              </a:rPr>
              <a:t>uudelleen ohjelmoidut kantasolut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974CA0AD-AF59-4C86-9B78-DA1059B9F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831" y="0"/>
            <a:ext cx="42386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496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830B40C1-F97C-4CDD-8C2E-BD7E341A11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90" r="3925"/>
          <a:stretch/>
        </p:blipFill>
        <p:spPr>
          <a:xfrm>
            <a:off x="5925178" y="1368843"/>
            <a:ext cx="5776966" cy="4581158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517949" cy="780387"/>
          </a:xfrm>
        </p:spPr>
        <p:txBody>
          <a:bodyPr/>
          <a:lstStyle/>
          <a:p>
            <a:r>
              <a:rPr lang="fi-FI" sz="4000" b="1" dirty="0">
                <a:solidFill>
                  <a:srgbClr val="00A9DC"/>
                </a:solidFill>
                <a:ea typeface="+mj-lt"/>
                <a:cs typeface="+mj-lt"/>
              </a:rPr>
              <a:t>Tiivistelmä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7349CDFD-0185-4351-ADCE-B28D5772BB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46" t="-704" r="8586" b="704"/>
          <a:stretch/>
        </p:blipFill>
        <p:spPr>
          <a:xfrm>
            <a:off x="0" y="1368843"/>
            <a:ext cx="5576835" cy="442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29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FC642B6-02BD-5F03-41EB-5A9F32C89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b="1" dirty="0">
                <a:solidFill>
                  <a:srgbClr val="00A9DC"/>
                </a:solidFill>
                <a:ea typeface="+mj-lt"/>
                <a:cs typeface="+mj-lt"/>
              </a:rPr>
              <a:t>Geenin siirtämisessä kohdesoluun käytetään erilaisia menetelmiä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C1AA948D-C4A1-4620-B2C0-498A55F11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102" y="1958041"/>
            <a:ext cx="9969795" cy="378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451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677400" cy="1325563"/>
          </a:xfrm>
        </p:spPr>
        <p:txBody>
          <a:bodyPr>
            <a:normAutofit/>
          </a:bodyPr>
          <a:lstStyle/>
          <a:p>
            <a:pPr algn="ctr"/>
            <a:r>
              <a:rPr lang="fi-FI" b="1" dirty="0">
                <a:solidFill>
                  <a:srgbClr val="00A9DC"/>
                </a:solidFill>
                <a:ea typeface="+mj-lt"/>
                <a:cs typeface="+mj-lt"/>
              </a:rPr>
              <a:t>Virukset ovat hyviä geenien kuljettimia</a:t>
            </a:r>
            <a:endParaRPr lang="fi-FI" b="1" dirty="0">
              <a:solidFill>
                <a:srgbClr val="00A9DC"/>
              </a:solidFill>
            </a:endParaRPr>
          </a:p>
        </p:txBody>
      </p:sp>
      <p:graphicFrame>
        <p:nvGraphicFramePr>
          <p:cNvPr id="8" name="Sisällön paikkamerkki 2">
            <a:extLst>
              <a:ext uri="{FF2B5EF4-FFF2-40B4-BE49-F238E27FC236}">
                <a16:creationId xmlns:a16="http://schemas.microsoft.com/office/drawing/2014/main" id="{F4E86E1F-7F5E-C38E-5ABF-F3652F8D80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807443"/>
              </p:ext>
            </p:extLst>
          </p:nvPr>
        </p:nvGraphicFramePr>
        <p:xfrm>
          <a:off x="838200" y="2027042"/>
          <a:ext cx="10504990" cy="4149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Kuva 2">
            <a:extLst>
              <a:ext uri="{FF2B5EF4-FFF2-40B4-BE49-F238E27FC236}">
                <a16:creationId xmlns:a16="http://schemas.microsoft.com/office/drawing/2014/main" id="{EA0D538A-8BAD-5134-1C39-0B2362F0FCA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0877736" y="6176963"/>
            <a:ext cx="1312224" cy="58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105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DAC91F90-C603-48FC-A0C1-E3E6BCDA1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2116" y="1698783"/>
            <a:ext cx="5940056" cy="4983003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538EC0F-F9E5-7BBC-2765-3995E18B8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b="1" dirty="0">
                <a:solidFill>
                  <a:srgbClr val="00A9DC"/>
                </a:solidFill>
                <a:ea typeface="+mj-lt"/>
                <a:cs typeface="+mj-lt"/>
              </a:rPr>
              <a:t>Geenejä siirretään bakteereihin </a:t>
            </a:r>
            <a:br>
              <a:rPr lang="fi-FI" b="1" dirty="0">
                <a:solidFill>
                  <a:srgbClr val="00A9DC"/>
                </a:solidFill>
                <a:ea typeface="+mj-lt"/>
                <a:cs typeface="+mj-lt"/>
              </a:rPr>
            </a:br>
            <a:r>
              <a:rPr lang="fi-FI" b="1" dirty="0">
                <a:solidFill>
                  <a:srgbClr val="00A9DC"/>
                </a:solidFill>
                <a:ea typeface="+mj-lt"/>
                <a:cs typeface="+mj-lt"/>
              </a:rPr>
              <a:t>plasmidien avulla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5D1FB1C-87AE-DA99-BA64-8EE89F02025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>
                <a:solidFill>
                  <a:srgbClr val="00A9DC"/>
                </a:solidFill>
              </a:rPr>
              <a:t>Siirtogeenisiä bakteereja tuotetaan proteiinien valmistamista tai geenien monistamista varten.</a:t>
            </a:r>
          </a:p>
          <a:p>
            <a:pPr lvl="1"/>
            <a:r>
              <a:rPr lang="fi-FI" dirty="0">
                <a:solidFill>
                  <a:srgbClr val="00A9DC"/>
                </a:solidFill>
              </a:rPr>
              <a:t>lääkkeiden tai teollisuuden tarvitsemien proteiinien tuottaminen</a:t>
            </a:r>
          </a:p>
          <a:p>
            <a:r>
              <a:rPr lang="fi-FI" dirty="0">
                <a:solidFill>
                  <a:srgbClr val="00A9DC"/>
                </a:solidFill>
              </a:rPr>
              <a:t>tumallisen eliön geenit eivät toimi sellaisenaan bakteerisolussa</a:t>
            </a:r>
          </a:p>
          <a:p>
            <a:endParaRPr lang="fi-FI" dirty="0">
              <a:solidFill>
                <a:srgbClr val="00A9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92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178749" cy="1410512"/>
          </a:xfrm>
        </p:spPr>
        <p:txBody>
          <a:bodyPr>
            <a:normAutofit fontScale="90000"/>
          </a:bodyPr>
          <a:lstStyle/>
          <a:p>
            <a:pPr algn="ctr"/>
            <a:r>
              <a:rPr lang="fi-FI" b="1" dirty="0">
                <a:solidFill>
                  <a:srgbClr val="00A9DC"/>
                </a:solidFill>
                <a:ea typeface="+mj-lt"/>
                <a:cs typeface="+mj-lt"/>
              </a:rPr>
              <a:t>Geenejä siirretään bakteereihin </a:t>
            </a:r>
            <a:br>
              <a:rPr lang="fi-FI" b="1" dirty="0">
                <a:solidFill>
                  <a:srgbClr val="00A9DC"/>
                </a:solidFill>
                <a:ea typeface="+mj-lt"/>
                <a:cs typeface="+mj-lt"/>
              </a:rPr>
            </a:br>
            <a:r>
              <a:rPr lang="fi-FI" b="1" dirty="0">
                <a:solidFill>
                  <a:srgbClr val="00A9DC"/>
                </a:solidFill>
                <a:ea typeface="+mj-lt"/>
                <a:cs typeface="+mj-lt"/>
              </a:rPr>
              <a:t>plasmidien avulla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935727"/>
            <a:ext cx="6686005" cy="4388909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endParaRPr lang="fi-FI" dirty="0">
              <a:solidFill>
                <a:srgbClr val="00A9DC"/>
              </a:solidFill>
            </a:endParaRPr>
          </a:p>
          <a:p>
            <a:pPr>
              <a:lnSpc>
                <a:spcPct val="80000"/>
              </a:lnSpc>
            </a:pPr>
            <a:r>
              <a:rPr lang="fi-FI" dirty="0">
                <a:solidFill>
                  <a:srgbClr val="00A9DC"/>
                </a:solidFill>
              </a:rPr>
              <a:t>Yhdistelmä-DNA-tekniikassa geeni liitetään plasmidiin katkaisu- ja liittäjä entsyymin avulla.</a:t>
            </a:r>
          </a:p>
          <a:p>
            <a:pPr>
              <a:lnSpc>
                <a:spcPct val="80000"/>
              </a:lnSpc>
            </a:pPr>
            <a:r>
              <a:rPr lang="fi-FI" dirty="0">
                <a:solidFill>
                  <a:srgbClr val="00A9DC"/>
                </a:solidFill>
              </a:rPr>
              <a:t>geeninsiirron onnistuminen tarkistetaan antibioottivalinnalla</a:t>
            </a:r>
          </a:p>
          <a:p>
            <a:pPr>
              <a:lnSpc>
                <a:spcPct val="80000"/>
              </a:lnSpc>
            </a:pPr>
            <a:r>
              <a:rPr lang="fi-FI" dirty="0">
                <a:solidFill>
                  <a:srgbClr val="00A9DC"/>
                </a:solidFill>
              </a:rPr>
              <a:t>geeni monistuu bakteerin jakautuessa</a:t>
            </a:r>
          </a:p>
          <a:p>
            <a:pPr>
              <a:lnSpc>
                <a:spcPct val="80000"/>
              </a:lnSpc>
            </a:pPr>
            <a:r>
              <a:rPr lang="fi-FI" dirty="0">
                <a:solidFill>
                  <a:srgbClr val="00A9DC"/>
                </a:solidFill>
              </a:rPr>
              <a:t>Tumallisen solujen geeneistä tulee poistaa </a:t>
            </a:r>
            <a:r>
              <a:rPr lang="fi-FI" dirty="0" err="1">
                <a:solidFill>
                  <a:srgbClr val="00A9DC"/>
                </a:solidFill>
              </a:rPr>
              <a:t>intronit</a:t>
            </a:r>
            <a:r>
              <a:rPr lang="fi-FI" dirty="0">
                <a:solidFill>
                  <a:srgbClr val="00A9DC"/>
                </a:solidFill>
              </a:rPr>
              <a:t>, mikäli geenin halutaan toimivan.</a:t>
            </a:r>
          </a:p>
          <a:p>
            <a:pPr>
              <a:lnSpc>
                <a:spcPct val="80000"/>
              </a:lnSpc>
            </a:pPr>
            <a:r>
              <a:rPr lang="fi-FI" dirty="0">
                <a:solidFill>
                  <a:srgbClr val="00A9DC"/>
                </a:solidFill>
              </a:rPr>
              <a:t>Käyttö: proteiinien tuottaminen ja geenikirjastot</a:t>
            </a:r>
          </a:p>
          <a:p>
            <a:pPr marL="0" indent="0">
              <a:buNone/>
            </a:pPr>
            <a:endParaRPr lang="fi-FI" dirty="0">
              <a:solidFill>
                <a:srgbClr val="00A9DC"/>
              </a:solidFill>
            </a:endParaRPr>
          </a:p>
          <a:p>
            <a:endParaRPr lang="fi-FI" dirty="0">
              <a:solidFill>
                <a:srgbClr val="00A9DC"/>
              </a:solidFill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904" y="1255289"/>
            <a:ext cx="3301124" cy="543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947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069376D-7A42-4D51-4B2D-E21F565C2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>
                <a:solidFill>
                  <a:srgbClr val="00A9DC"/>
                </a:solidFill>
                <a:ea typeface="+mj-lt"/>
                <a:cs typeface="+mj-lt"/>
              </a:rPr>
              <a:t>Muuntogeenisten kasvien tuottamisessa käytetään bakteerivektoreita ja geenipyssyä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6D56947-EC9C-0C39-7555-9776ACA78E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69548"/>
            <a:ext cx="4839586" cy="4256198"/>
          </a:xfrm>
        </p:spPr>
        <p:txBody>
          <a:bodyPr/>
          <a:lstStyle/>
          <a:p>
            <a:r>
              <a:rPr lang="fi-FI" dirty="0">
                <a:solidFill>
                  <a:srgbClr val="00A9DC"/>
                </a:solidFill>
              </a:rPr>
              <a:t>muuntogeenisiä kasveja viljellään runsaasti</a:t>
            </a:r>
          </a:p>
          <a:p>
            <a:r>
              <a:rPr lang="fi-FI" dirty="0">
                <a:solidFill>
                  <a:srgbClr val="00A9DC"/>
                </a:solidFill>
              </a:rPr>
              <a:t>satoisuuden ja tuholaistenkestävyyden lisääminen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247523B-3FC8-4766-9B7F-B99C16A1E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069548"/>
            <a:ext cx="4694163" cy="449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390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95291D-4E02-8986-2427-9C2352AAA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err="1">
                <a:solidFill>
                  <a:srgbClr val="00A9DC"/>
                </a:solidFill>
                <a:ea typeface="+mj-lt"/>
                <a:cs typeface="+mj-lt"/>
              </a:rPr>
              <a:t>Agrobakteerin</a:t>
            </a:r>
            <a:r>
              <a:rPr lang="fi-FI" b="1" dirty="0">
                <a:solidFill>
                  <a:srgbClr val="00A9DC"/>
                </a:solidFill>
                <a:ea typeface="+mj-lt"/>
                <a:cs typeface="+mj-lt"/>
              </a:rPr>
              <a:t> käyttö geeninsiirrossa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6035DE26-7FB3-4038-A9C6-E90283248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22" y="1811110"/>
            <a:ext cx="11096355" cy="344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10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251995" y="673553"/>
            <a:ext cx="96774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fi-FI" b="1" dirty="0">
                <a:solidFill>
                  <a:srgbClr val="00A9DC"/>
                </a:solidFill>
                <a:ea typeface="+mj-lt"/>
                <a:cs typeface="+mj-lt"/>
              </a:rPr>
              <a:t>Geeninsiirtojen ja -muokkausten avulla tehdään eläinproteiineja, tutkitaan geenien toimintaa ja jalostetaan eläimiä</a:t>
            </a:r>
            <a:endParaRPr lang="fi-FI" b="1" dirty="0">
              <a:solidFill>
                <a:srgbClr val="00A9DC"/>
              </a:solidFill>
            </a:endParaRPr>
          </a:p>
        </p:txBody>
      </p:sp>
      <p:graphicFrame>
        <p:nvGraphicFramePr>
          <p:cNvPr id="8" name="Sisällön paikkamerkki 2">
            <a:extLst>
              <a:ext uri="{FF2B5EF4-FFF2-40B4-BE49-F238E27FC236}">
                <a16:creationId xmlns:a16="http://schemas.microsoft.com/office/drawing/2014/main" id="{F4E86E1F-7F5E-C38E-5ABF-F3652F8D80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7230186"/>
              </p:ext>
            </p:extLst>
          </p:nvPr>
        </p:nvGraphicFramePr>
        <p:xfrm>
          <a:off x="838200" y="2309120"/>
          <a:ext cx="10504990" cy="4149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Kuva 2">
            <a:extLst>
              <a:ext uri="{FF2B5EF4-FFF2-40B4-BE49-F238E27FC236}">
                <a16:creationId xmlns:a16="http://schemas.microsoft.com/office/drawing/2014/main" id="{EA0D538A-8BAD-5134-1C39-0B2362F0FCA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0877736" y="6176963"/>
            <a:ext cx="1312224" cy="58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581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251995" y="673553"/>
            <a:ext cx="9677400" cy="1325563"/>
          </a:xfrm>
        </p:spPr>
        <p:txBody>
          <a:bodyPr>
            <a:normAutofit/>
          </a:bodyPr>
          <a:lstStyle/>
          <a:p>
            <a:pPr algn="ctr"/>
            <a:r>
              <a:rPr lang="fi-FI" sz="4400" b="1" dirty="0">
                <a:solidFill>
                  <a:srgbClr val="00A9DC"/>
                </a:solidFill>
                <a:ea typeface="+mj-lt"/>
                <a:cs typeface="+mj-lt"/>
              </a:rPr>
              <a:t>Muuntogeenisiä eläimiä käytetään tutkimuksissa ja jalostuksessa</a:t>
            </a:r>
            <a:endParaRPr lang="fi-FI" b="1" dirty="0">
              <a:solidFill>
                <a:srgbClr val="00A9DC"/>
              </a:solidFill>
            </a:endParaRPr>
          </a:p>
        </p:txBody>
      </p:sp>
      <p:graphicFrame>
        <p:nvGraphicFramePr>
          <p:cNvPr id="8" name="Sisällön paikkamerkki 2">
            <a:extLst>
              <a:ext uri="{FF2B5EF4-FFF2-40B4-BE49-F238E27FC236}">
                <a16:creationId xmlns:a16="http://schemas.microsoft.com/office/drawing/2014/main" id="{F4E86E1F-7F5E-C38E-5ABF-F3652F8D80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8271356"/>
              </p:ext>
            </p:extLst>
          </p:nvPr>
        </p:nvGraphicFramePr>
        <p:xfrm>
          <a:off x="838200" y="2309120"/>
          <a:ext cx="10504990" cy="2765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Kuva 2">
            <a:extLst>
              <a:ext uri="{FF2B5EF4-FFF2-40B4-BE49-F238E27FC236}">
                <a16:creationId xmlns:a16="http://schemas.microsoft.com/office/drawing/2014/main" id="{EA0D538A-8BAD-5134-1C39-0B2362F0FCA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0877736" y="6176963"/>
            <a:ext cx="1312224" cy="589704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F678E236-B3AE-4484-A638-494884E05E0A}"/>
              </a:ext>
            </a:extLst>
          </p:cNvPr>
          <p:cNvSpPr txBox="1"/>
          <p:nvPr/>
        </p:nvSpPr>
        <p:spPr>
          <a:xfrm>
            <a:off x="4319895" y="5177752"/>
            <a:ext cx="6372504" cy="1532334"/>
          </a:xfrm>
          <a:prstGeom prst="roundRect">
            <a:avLst/>
          </a:prstGeom>
          <a:solidFill>
            <a:srgbClr val="CCEAF3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fi-FI" sz="2800" dirty="0"/>
              <a:t>Geenin siirron onnistuminen tarkistetaan:</a:t>
            </a:r>
          </a:p>
          <a:p>
            <a:pPr marL="457200" indent="-457200">
              <a:buFont typeface="Arial" charset="0"/>
              <a:buChar char="•"/>
            </a:pPr>
            <a:r>
              <a:rPr lang="fi-FI" sz="2800" dirty="0"/>
              <a:t>merkkigeenillä</a:t>
            </a:r>
          </a:p>
          <a:p>
            <a:pPr marL="457200" indent="-457200">
              <a:buFont typeface="Arial" charset="0"/>
              <a:buChar char="•"/>
            </a:pPr>
            <a:r>
              <a:rPr lang="fi-FI" sz="2800" dirty="0"/>
              <a:t>koettimella</a:t>
            </a:r>
          </a:p>
        </p:txBody>
      </p:sp>
    </p:spTree>
    <p:extLst>
      <p:ext uri="{BB962C8B-B14F-4D97-AF65-F5344CB8AC3E}">
        <p14:creationId xmlns:p14="http://schemas.microsoft.com/office/powerpoint/2010/main" val="588960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eema">
  <a:themeElements>
    <a:clrScheme name="Bios 6 1">
      <a:dk1>
        <a:srgbClr val="0094D9"/>
      </a:dk1>
      <a:lt1>
        <a:srgbClr val="FFFFFF"/>
      </a:lt1>
      <a:dk2>
        <a:srgbClr val="54B4E5"/>
      </a:dk2>
      <a:lt2>
        <a:srgbClr val="FFFFFF"/>
      </a:lt2>
      <a:accent1>
        <a:srgbClr val="54B4E5"/>
      </a:accent1>
      <a:accent2>
        <a:srgbClr val="F397C0"/>
      </a:accent2>
      <a:accent3>
        <a:srgbClr val="FFEA81"/>
      </a:accent3>
      <a:accent4>
        <a:srgbClr val="AC90C3"/>
      </a:accent4>
      <a:accent5>
        <a:srgbClr val="F8C1D8"/>
      </a:accent5>
      <a:accent6>
        <a:srgbClr val="FFF1B5"/>
      </a:accent6>
      <a:hlink>
        <a:srgbClr val="0094D9"/>
      </a:hlink>
      <a:folHlink>
        <a:srgbClr val="0094D9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78D098488BDB0E4DB3D1B98825041D0E" ma:contentTypeVersion="16" ma:contentTypeDescription="Luo uusi asiakirja." ma:contentTypeScope="" ma:versionID="4f89c020090708f26b985b9dc78b22b3">
  <xsd:schema xmlns:xsd="http://www.w3.org/2001/XMLSchema" xmlns:xs="http://www.w3.org/2001/XMLSchema" xmlns:p="http://schemas.microsoft.com/office/2006/metadata/properties" xmlns:ns2="b074eca8-5fb2-43da-8e1c-14493b353147" xmlns:ns3="10f150c9-2741-4e22-b721-4e123a12c6bb" targetNamespace="http://schemas.microsoft.com/office/2006/metadata/properties" ma:root="true" ma:fieldsID="6513cda6012a58a901e4874fc766236e" ns2:_="" ns3:_="">
    <xsd:import namespace="b074eca8-5fb2-43da-8e1c-14493b353147"/>
    <xsd:import namespace="10f150c9-2741-4e22-b721-4e123a12c6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Ken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74eca8-5fb2-43da-8e1c-14493b3531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Kenen" ma:index="19" nillable="true" ma:displayName="Kenen" ma:format="Dropdown" ma:internalName="Kenen">
      <xsd:simpleType>
        <xsd:restriction base="dms:Text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f150c9-2741-4e22-b721-4e123a12c6b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enen xmlns="b074eca8-5fb2-43da-8e1c-14493b35314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238793B-D575-4B3F-ACA0-3FE8FDAA5B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74eca8-5fb2-43da-8e1c-14493b353147"/>
    <ds:schemaRef ds:uri="10f150c9-2741-4e22-b721-4e123a12c6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C0651C6-89F5-40B8-8EA7-A0E2C55FB90F}">
  <ds:schemaRefs>
    <ds:schemaRef ds:uri="http://schemas.microsoft.com/office/2006/metadata/properties"/>
    <ds:schemaRef ds:uri="http://schemas.microsoft.com/office/infopath/2007/PartnerControls"/>
    <ds:schemaRef ds:uri="b074eca8-5fb2-43da-8e1c-14493b353147"/>
  </ds:schemaRefs>
</ds:datastoreItem>
</file>

<file path=customXml/itemProps3.xml><?xml version="1.0" encoding="utf-8"?>
<ds:datastoreItem xmlns:ds="http://schemas.openxmlformats.org/officeDocument/2006/customXml" ds:itemID="{C643B6EA-62BA-4AE2-AA09-883CD559171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45203</TotalTime>
  <Words>337</Words>
  <Application>Microsoft Office PowerPoint</Application>
  <PresentationFormat>Laajakuva</PresentationFormat>
  <Paragraphs>66</Paragraphs>
  <Slides>17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Office-teema</vt:lpstr>
      <vt:lpstr>1_Office-teema</vt:lpstr>
      <vt:lpstr>7 Muuntogeenisiä eliöitä tuotetaan ja eliöitä kloonataan useilla menetelmillä</vt:lpstr>
      <vt:lpstr>Geenin siirtämisessä kohdesoluun käytetään erilaisia menetelmiä</vt:lpstr>
      <vt:lpstr>Virukset ovat hyviä geenien kuljettimia</vt:lpstr>
      <vt:lpstr>Geenejä siirretään bakteereihin  plasmidien avulla</vt:lpstr>
      <vt:lpstr>Geenejä siirretään bakteereihin  plasmidien avulla</vt:lpstr>
      <vt:lpstr>Muuntogeenisten kasvien tuottamisessa käytetään bakteerivektoreita ja geenipyssyä</vt:lpstr>
      <vt:lpstr>Agrobakteerin käyttö geeninsiirrossa</vt:lpstr>
      <vt:lpstr>Geeninsiirtojen ja -muokkausten avulla tehdään eläinproteiineja, tutkitaan geenien toimintaa ja jalostetaan eläimiä</vt:lpstr>
      <vt:lpstr>Muuntogeenisiä eläimiä käytetään tutkimuksissa ja jalostuksessa</vt:lpstr>
      <vt:lpstr>Muuntogeenisiä eläimiä käytetään tutkimuksissa ja jalostuksessa</vt:lpstr>
      <vt:lpstr>Poistogeenitekniikalla tutkitaan geenien toimintaa eläimissä</vt:lpstr>
      <vt:lpstr>Poistogeenitekniikalla tutkitaan geenien toimintaa eläimissä</vt:lpstr>
      <vt:lpstr>CRISPR-tekniikalla muokataan eliöiden perimää</vt:lpstr>
      <vt:lpstr>Kloonaamalla tuotetaan perimältään samanlaisia jälkeläisiä</vt:lpstr>
      <vt:lpstr>PowerPoint-esitys</vt:lpstr>
      <vt:lpstr>Eläinten kloonaaminen on kasvien kloonaamista haasteellisempaa</vt:lpstr>
      <vt:lpstr>Tiivistelmä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Marja Penttinen</dc:creator>
  <cp:lastModifiedBy>Ylälehto Virpi</cp:lastModifiedBy>
  <cp:revision>104</cp:revision>
  <dcterms:created xsi:type="dcterms:W3CDTF">2017-07-04T08:37:15Z</dcterms:created>
  <dcterms:modified xsi:type="dcterms:W3CDTF">2023-12-21T07:38:53Z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0x01010078D098488BDB0E4DB3D1B98825041D0E</vt:lpwstr>
  </property>
</Properties>
</file>