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9" r:id="rId5"/>
    <p:sldId id="292" r:id="rId6"/>
    <p:sldId id="258" r:id="rId7"/>
    <p:sldId id="286" r:id="rId8"/>
    <p:sldId id="290" r:id="rId9"/>
    <p:sldId id="294" r:id="rId10"/>
    <p:sldId id="291" r:id="rId11"/>
    <p:sldId id="287" r:id="rId12"/>
    <p:sldId id="288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279"/>
            <p14:sldId id="292"/>
            <p14:sldId id="258"/>
            <p14:sldId id="286"/>
            <p14:sldId id="290"/>
            <p14:sldId id="294"/>
            <p14:sldId id="291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DC"/>
    <a:srgbClr val="862B7C"/>
    <a:srgbClr val="DEC9D9"/>
    <a:srgbClr val="F9DCF5"/>
    <a:srgbClr val="D4BCD1"/>
    <a:srgbClr val="C099BB"/>
    <a:srgbClr val="A16098"/>
    <a:srgbClr val="DF4C62"/>
    <a:srgbClr val="74B943"/>
    <a:srgbClr val="C5D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6047E5-09D1-709D-E628-0527A50D32B4}" v="1585" dt="2022-11-17T01:20:45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0"/>
    <p:restoredTop sz="94694"/>
  </p:normalViewPr>
  <p:slideViewPr>
    <p:cSldViewPr snapToGrid="0" snapToObjects="1">
      <p:cViewPr varScale="1">
        <p:scale>
          <a:sx n="47" d="100"/>
          <a:sy n="47" d="100"/>
        </p:scale>
        <p:origin x="763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6D08F-2A16-4A38-884C-3AC599BC79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4700C33-8623-4A5E-9C45-FA1377C751CA}">
      <dgm:prSet custT="1"/>
      <dgm:spPr>
        <a:solidFill>
          <a:schemeClr val="tx2"/>
        </a:solidFill>
      </dgm:spPr>
      <dgm:t>
        <a:bodyPr/>
        <a:lstStyle/>
        <a:p>
          <a:r>
            <a:rPr lang="fi-FI" sz="2000" dirty="0">
              <a:ea typeface="+mn-lt"/>
              <a:cs typeface="+mn-lt"/>
            </a:rPr>
            <a:t>Esiintyy miltei kaikissa elinympäristöissä </a:t>
          </a:r>
          <a:endParaRPr lang="fi-FI" sz="2000" dirty="0">
            <a:cs typeface="Calibri"/>
          </a:endParaRPr>
        </a:p>
      </dgm:t>
    </dgm:pt>
    <dgm:pt modelId="{7E401DBE-152F-4414-9C12-1E1D0596313D}" type="parTrans" cxnId="{FE6CFE10-03FA-4CF7-AE8F-932CC5183C4B}">
      <dgm:prSet/>
      <dgm:spPr/>
      <dgm:t>
        <a:bodyPr/>
        <a:lstStyle/>
        <a:p>
          <a:endParaRPr lang="fi-FI" sz="2000"/>
        </a:p>
      </dgm:t>
    </dgm:pt>
    <dgm:pt modelId="{2FBB43BF-B731-41E7-89AF-2215C3B127CF}" type="sibTrans" cxnId="{FE6CFE10-03FA-4CF7-AE8F-932CC5183C4B}">
      <dgm:prSet/>
      <dgm:spPr/>
      <dgm:t>
        <a:bodyPr/>
        <a:lstStyle/>
        <a:p>
          <a:endParaRPr lang="fi-FI" sz="2000"/>
        </a:p>
      </dgm:t>
    </dgm:pt>
    <dgm:pt modelId="{7D2666B0-934E-9A40-8B01-ABF45FD948EE}">
      <dgm:prSet custT="1"/>
      <dgm:spPr>
        <a:solidFill>
          <a:schemeClr val="tx2"/>
        </a:solidFill>
      </dgm:spPr>
      <dgm:t>
        <a:bodyPr/>
        <a:lstStyle/>
        <a:p>
          <a:r>
            <a:rPr lang="fi-FI" sz="2000" dirty="0">
              <a:ea typeface="+mn-lt"/>
              <a:cs typeface="+mn-lt"/>
            </a:rPr>
            <a:t>Ovat kooltaan suurempia kuin tumattomat mikrobit</a:t>
          </a:r>
          <a:endParaRPr lang="fi-FI" sz="2000" dirty="0">
            <a:cs typeface="Calibri"/>
          </a:endParaRPr>
        </a:p>
      </dgm:t>
    </dgm:pt>
    <dgm:pt modelId="{21E27DF6-CDCD-484C-B188-51C2DBD3242A}" type="sibTrans" cxnId="{DAB2DC66-3B23-2C4C-93F5-603F6FBEA085}">
      <dgm:prSet/>
      <dgm:spPr/>
      <dgm:t>
        <a:bodyPr/>
        <a:lstStyle/>
        <a:p>
          <a:endParaRPr lang="fi-FI" sz="2000"/>
        </a:p>
      </dgm:t>
    </dgm:pt>
    <dgm:pt modelId="{1A0DD5E0-9F23-974D-B2A9-7C7C53B5F54D}" type="parTrans" cxnId="{DAB2DC66-3B23-2C4C-93F5-603F6FBEA085}">
      <dgm:prSet/>
      <dgm:spPr/>
      <dgm:t>
        <a:bodyPr/>
        <a:lstStyle/>
        <a:p>
          <a:endParaRPr lang="fi-FI" sz="2000"/>
        </a:p>
      </dgm:t>
    </dgm:pt>
    <dgm:pt modelId="{4E749518-EF0E-2C4E-A405-988977CEDE58}">
      <dgm:prSet custT="1"/>
      <dgm:spPr>
        <a:solidFill>
          <a:schemeClr val="tx2"/>
        </a:solidFill>
      </dgm:spPr>
      <dgm:t>
        <a:bodyPr/>
        <a:lstStyle/>
        <a:p>
          <a:r>
            <a:rPr lang="fi-FI" sz="2000" dirty="0">
              <a:ea typeface="+mn-lt"/>
              <a:cs typeface="+mn-lt"/>
            </a:rPr>
            <a:t>Soluissa tumakotelon rajaama tuma</a:t>
          </a:r>
          <a:endParaRPr lang="fi-FI" sz="2000" dirty="0">
            <a:cs typeface="Calibri"/>
          </a:endParaRPr>
        </a:p>
      </dgm:t>
    </dgm:pt>
    <dgm:pt modelId="{008D9D93-8B9C-794F-9371-C6C6D4AC8824}" type="parTrans" cxnId="{E1E32EB9-0934-9C48-B883-9E105C58F41E}">
      <dgm:prSet/>
      <dgm:spPr/>
      <dgm:t>
        <a:bodyPr/>
        <a:lstStyle/>
        <a:p>
          <a:endParaRPr lang="fi-FI" sz="2000"/>
        </a:p>
      </dgm:t>
    </dgm:pt>
    <dgm:pt modelId="{881152E8-2A8B-AF40-BEB9-D54E5542774A}" type="sibTrans" cxnId="{E1E32EB9-0934-9C48-B883-9E105C58F41E}">
      <dgm:prSet/>
      <dgm:spPr/>
      <dgm:t>
        <a:bodyPr/>
        <a:lstStyle/>
        <a:p>
          <a:endParaRPr lang="fi-FI" sz="2000"/>
        </a:p>
      </dgm:t>
    </dgm:pt>
    <dgm:pt modelId="{244950D9-87E4-D94D-8C26-4F88AA4FFC36}">
      <dgm:prSet custT="1"/>
      <dgm:spPr>
        <a:solidFill>
          <a:schemeClr val="tx2"/>
        </a:solidFill>
      </dgm:spPr>
      <dgm:t>
        <a:bodyPr/>
        <a:lstStyle/>
        <a:p>
          <a:r>
            <a:rPr lang="fi-FI" sz="2000" dirty="0">
              <a:ea typeface="+mn-lt"/>
              <a:cs typeface="+mn-lt"/>
            </a:rPr>
            <a:t>Soluissa enemmän eri soluelimiä kuin tumattomissa mikrobeissa</a:t>
          </a:r>
          <a:endParaRPr lang="fi-FI" sz="2000" dirty="0">
            <a:cs typeface="Calibri"/>
          </a:endParaRPr>
        </a:p>
      </dgm:t>
    </dgm:pt>
    <dgm:pt modelId="{3F35872D-9D4A-674E-AD88-10CE8FB9AAE4}" type="parTrans" cxnId="{592DDA3B-16B5-0940-8374-E8B134EF7D9A}">
      <dgm:prSet/>
      <dgm:spPr/>
      <dgm:t>
        <a:bodyPr/>
        <a:lstStyle/>
        <a:p>
          <a:endParaRPr lang="fi-FI" sz="2000"/>
        </a:p>
      </dgm:t>
    </dgm:pt>
    <dgm:pt modelId="{9DB2AF0D-30AE-8346-89BA-7529C723E2BC}" type="sibTrans" cxnId="{592DDA3B-16B5-0940-8374-E8B134EF7D9A}">
      <dgm:prSet/>
      <dgm:spPr/>
      <dgm:t>
        <a:bodyPr/>
        <a:lstStyle/>
        <a:p>
          <a:endParaRPr lang="fi-FI" sz="2000"/>
        </a:p>
      </dgm:t>
    </dgm:pt>
    <dgm:pt modelId="{8A283ECC-3797-2F4B-BF19-5556FCFE4006}">
      <dgm:prSet custT="1"/>
      <dgm:spPr>
        <a:solidFill>
          <a:schemeClr val="tx2"/>
        </a:solidFill>
      </dgm:spPr>
      <dgm:t>
        <a:bodyPr/>
        <a:lstStyle/>
        <a:p>
          <a:r>
            <a:rPr lang="fi-FI" sz="2000" dirty="0">
              <a:solidFill>
                <a:schemeClr val="bg1"/>
              </a:solidFill>
              <a:cs typeface="Calibri"/>
            </a:rPr>
            <a:t>Kuuluvat arkeonien domeeniin</a:t>
          </a:r>
        </a:p>
      </dgm:t>
    </dgm:pt>
    <dgm:pt modelId="{E6EC17FF-B542-9E43-A897-7EFC29BD8D34}" type="parTrans" cxnId="{6FC3A8E2-E068-7145-934D-B0ED5D2ACE71}">
      <dgm:prSet/>
      <dgm:spPr/>
      <dgm:t>
        <a:bodyPr/>
        <a:lstStyle/>
        <a:p>
          <a:endParaRPr lang="fi-FI" sz="2000"/>
        </a:p>
      </dgm:t>
    </dgm:pt>
    <dgm:pt modelId="{7F049E2F-D6B3-E146-8804-4A4319D15B45}" type="sibTrans" cxnId="{6FC3A8E2-E068-7145-934D-B0ED5D2ACE71}">
      <dgm:prSet/>
      <dgm:spPr/>
      <dgm:t>
        <a:bodyPr/>
        <a:lstStyle/>
        <a:p>
          <a:endParaRPr lang="fi-FI" sz="2000"/>
        </a:p>
      </dgm:t>
    </dgm:pt>
    <dgm:pt modelId="{9D0D29B4-7E7C-45F1-8058-4584CDE96D95}" type="pres">
      <dgm:prSet presAssocID="{40C6D08F-2A16-4A38-884C-3AC599BC79BD}" presName="linear" presStyleCnt="0">
        <dgm:presLayoutVars>
          <dgm:animLvl val="lvl"/>
          <dgm:resizeHandles val="exact"/>
        </dgm:presLayoutVars>
      </dgm:prSet>
      <dgm:spPr/>
    </dgm:pt>
    <dgm:pt modelId="{F2D6F4C0-3692-485F-9B4D-469456C6BA98}" type="pres">
      <dgm:prSet presAssocID="{14700C33-8623-4A5E-9C45-FA1377C751CA}" presName="parentText" presStyleLbl="node1" presStyleIdx="0" presStyleCnt="5" custLinFactNeighborY="-7235">
        <dgm:presLayoutVars>
          <dgm:chMax val="0"/>
          <dgm:bulletEnabled val="1"/>
        </dgm:presLayoutVars>
      </dgm:prSet>
      <dgm:spPr/>
    </dgm:pt>
    <dgm:pt modelId="{7FCE258F-B5A4-5F4C-BFA0-AEED73929492}" type="pres">
      <dgm:prSet presAssocID="{2FBB43BF-B731-41E7-89AF-2215C3B127CF}" presName="spacer" presStyleCnt="0"/>
      <dgm:spPr/>
    </dgm:pt>
    <dgm:pt modelId="{D4C19B68-D22E-8943-9CCA-D6B69758FD47}" type="pres">
      <dgm:prSet presAssocID="{7D2666B0-934E-9A40-8B01-ABF45FD948E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4EBBF76-0A56-F248-9F4D-537703F3B5D6}" type="pres">
      <dgm:prSet presAssocID="{21E27DF6-CDCD-484C-B188-51C2DBD3242A}" presName="spacer" presStyleCnt="0"/>
      <dgm:spPr/>
    </dgm:pt>
    <dgm:pt modelId="{B5F4C7DD-C86B-0748-8170-673328542BA7}" type="pres">
      <dgm:prSet presAssocID="{4E749518-EF0E-2C4E-A405-988977CEDE5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64F02F1-D92F-FD47-8BC4-A50C7358D72C}" type="pres">
      <dgm:prSet presAssocID="{881152E8-2A8B-AF40-BEB9-D54E5542774A}" presName="spacer" presStyleCnt="0"/>
      <dgm:spPr/>
    </dgm:pt>
    <dgm:pt modelId="{E8A9B87E-C09E-0F46-9123-3A9D61FDC115}" type="pres">
      <dgm:prSet presAssocID="{244950D9-87E4-D94D-8C26-4F88AA4FFC36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4CF84FF-FC72-494C-B6CA-52929E67363D}" type="pres">
      <dgm:prSet presAssocID="{9DB2AF0D-30AE-8346-89BA-7529C723E2BC}" presName="spacer" presStyleCnt="0"/>
      <dgm:spPr/>
    </dgm:pt>
    <dgm:pt modelId="{A1EC778E-07A3-4E4B-9DEE-0020E745937C}" type="pres">
      <dgm:prSet presAssocID="{8A283ECC-3797-2F4B-BF19-5556FCFE400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B5D480A-829F-A742-875E-2CDE4CC7481A}" type="presOf" srcId="{8A283ECC-3797-2F4B-BF19-5556FCFE4006}" destId="{A1EC778E-07A3-4E4B-9DEE-0020E745937C}" srcOrd="0" destOrd="0" presId="urn:microsoft.com/office/officeart/2005/8/layout/vList2"/>
    <dgm:cxn modelId="{FE6CFE10-03FA-4CF7-AE8F-932CC5183C4B}" srcId="{40C6D08F-2A16-4A38-884C-3AC599BC79BD}" destId="{14700C33-8623-4A5E-9C45-FA1377C751CA}" srcOrd="0" destOrd="0" parTransId="{7E401DBE-152F-4414-9C12-1E1D0596313D}" sibTransId="{2FBB43BF-B731-41E7-89AF-2215C3B127CF}"/>
    <dgm:cxn modelId="{39D5881B-540D-0049-A40C-D0033DCECA13}" type="presOf" srcId="{244950D9-87E4-D94D-8C26-4F88AA4FFC36}" destId="{E8A9B87E-C09E-0F46-9123-3A9D61FDC115}" srcOrd="0" destOrd="0" presId="urn:microsoft.com/office/officeart/2005/8/layout/vList2"/>
    <dgm:cxn modelId="{592DDA3B-16B5-0940-8374-E8B134EF7D9A}" srcId="{40C6D08F-2A16-4A38-884C-3AC599BC79BD}" destId="{244950D9-87E4-D94D-8C26-4F88AA4FFC36}" srcOrd="3" destOrd="0" parTransId="{3F35872D-9D4A-674E-AD88-10CE8FB9AAE4}" sibTransId="{9DB2AF0D-30AE-8346-89BA-7529C723E2BC}"/>
    <dgm:cxn modelId="{3D53C25E-5945-4CE4-AF30-856567A9C9DC}" type="presOf" srcId="{14700C33-8623-4A5E-9C45-FA1377C751CA}" destId="{F2D6F4C0-3692-485F-9B4D-469456C6BA98}" srcOrd="0" destOrd="0" presId="urn:microsoft.com/office/officeart/2005/8/layout/vList2"/>
    <dgm:cxn modelId="{DAB2DC66-3B23-2C4C-93F5-603F6FBEA085}" srcId="{40C6D08F-2A16-4A38-884C-3AC599BC79BD}" destId="{7D2666B0-934E-9A40-8B01-ABF45FD948EE}" srcOrd="1" destOrd="0" parTransId="{1A0DD5E0-9F23-974D-B2A9-7C7C53B5F54D}" sibTransId="{21E27DF6-CDCD-484C-B188-51C2DBD3242A}"/>
    <dgm:cxn modelId="{97FD4571-E32A-428E-A4A2-E48CC343BE76}" type="presOf" srcId="{40C6D08F-2A16-4A38-884C-3AC599BC79BD}" destId="{9D0D29B4-7E7C-45F1-8058-4584CDE96D95}" srcOrd="0" destOrd="0" presId="urn:microsoft.com/office/officeart/2005/8/layout/vList2"/>
    <dgm:cxn modelId="{B545687D-49F3-AF4D-A89D-B53997A15C8D}" type="presOf" srcId="{4E749518-EF0E-2C4E-A405-988977CEDE58}" destId="{B5F4C7DD-C86B-0748-8170-673328542BA7}" srcOrd="0" destOrd="0" presId="urn:microsoft.com/office/officeart/2005/8/layout/vList2"/>
    <dgm:cxn modelId="{E1E32EB9-0934-9C48-B883-9E105C58F41E}" srcId="{40C6D08F-2A16-4A38-884C-3AC599BC79BD}" destId="{4E749518-EF0E-2C4E-A405-988977CEDE58}" srcOrd="2" destOrd="0" parTransId="{008D9D93-8B9C-794F-9371-C6C6D4AC8824}" sibTransId="{881152E8-2A8B-AF40-BEB9-D54E5542774A}"/>
    <dgm:cxn modelId="{B7E3B9D4-1CAD-A146-81D6-1CE1A23071F2}" type="presOf" srcId="{7D2666B0-934E-9A40-8B01-ABF45FD948EE}" destId="{D4C19B68-D22E-8943-9CCA-D6B69758FD47}" srcOrd="0" destOrd="0" presId="urn:microsoft.com/office/officeart/2005/8/layout/vList2"/>
    <dgm:cxn modelId="{6FC3A8E2-E068-7145-934D-B0ED5D2ACE71}" srcId="{40C6D08F-2A16-4A38-884C-3AC599BC79BD}" destId="{8A283ECC-3797-2F4B-BF19-5556FCFE4006}" srcOrd="4" destOrd="0" parTransId="{E6EC17FF-B542-9E43-A897-7EFC29BD8D34}" sibTransId="{7F049E2F-D6B3-E146-8804-4A4319D15B45}"/>
    <dgm:cxn modelId="{1A64EC3B-E0D4-45D6-85A1-9A8F49A0C830}" type="presParOf" srcId="{9D0D29B4-7E7C-45F1-8058-4584CDE96D95}" destId="{F2D6F4C0-3692-485F-9B4D-469456C6BA98}" srcOrd="0" destOrd="0" presId="urn:microsoft.com/office/officeart/2005/8/layout/vList2"/>
    <dgm:cxn modelId="{8E59BE97-3306-C940-8268-F1FD5B8C2DAD}" type="presParOf" srcId="{9D0D29B4-7E7C-45F1-8058-4584CDE96D95}" destId="{7FCE258F-B5A4-5F4C-BFA0-AEED73929492}" srcOrd="1" destOrd="0" presId="urn:microsoft.com/office/officeart/2005/8/layout/vList2"/>
    <dgm:cxn modelId="{9E5838EF-4050-6341-9751-094EBCC35CA1}" type="presParOf" srcId="{9D0D29B4-7E7C-45F1-8058-4584CDE96D95}" destId="{D4C19B68-D22E-8943-9CCA-D6B69758FD47}" srcOrd="2" destOrd="0" presId="urn:microsoft.com/office/officeart/2005/8/layout/vList2"/>
    <dgm:cxn modelId="{4CB8B34D-BAD8-1B4B-BFD2-24AB6EA40FF0}" type="presParOf" srcId="{9D0D29B4-7E7C-45F1-8058-4584CDE96D95}" destId="{54EBBF76-0A56-F248-9F4D-537703F3B5D6}" srcOrd="3" destOrd="0" presId="urn:microsoft.com/office/officeart/2005/8/layout/vList2"/>
    <dgm:cxn modelId="{E50B0A45-1C26-6A40-8FA7-0BAD8B82B33E}" type="presParOf" srcId="{9D0D29B4-7E7C-45F1-8058-4584CDE96D95}" destId="{B5F4C7DD-C86B-0748-8170-673328542BA7}" srcOrd="4" destOrd="0" presId="urn:microsoft.com/office/officeart/2005/8/layout/vList2"/>
    <dgm:cxn modelId="{FA320709-A01C-AD42-A090-A5D140A716E6}" type="presParOf" srcId="{9D0D29B4-7E7C-45F1-8058-4584CDE96D95}" destId="{A64F02F1-D92F-FD47-8BC4-A50C7358D72C}" srcOrd="5" destOrd="0" presId="urn:microsoft.com/office/officeart/2005/8/layout/vList2"/>
    <dgm:cxn modelId="{6C5E2C58-38E6-3141-AC60-12BAF3CA14C0}" type="presParOf" srcId="{9D0D29B4-7E7C-45F1-8058-4584CDE96D95}" destId="{E8A9B87E-C09E-0F46-9123-3A9D61FDC115}" srcOrd="6" destOrd="0" presId="urn:microsoft.com/office/officeart/2005/8/layout/vList2"/>
    <dgm:cxn modelId="{E53F2E04-E239-2A46-9543-2B7613651F3F}" type="presParOf" srcId="{9D0D29B4-7E7C-45F1-8058-4584CDE96D95}" destId="{84CF84FF-FC72-494C-B6CA-52929E67363D}" srcOrd="7" destOrd="0" presId="urn:microsoft.com/office/officeart/2005/8/layout/vList2"/>
    <dgm:cxn modelId="{80BE64E8-7C68-8B4E-8F69-31E68EFDA89D}" type="presParOf" srcId="{9D0D29B4-7E7C-45F1-8058-4584CDE96D95}" destId="{A1EC778E-07A3-4E4B-9DEE-0020E745937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8DD6A-364F-43E5-BC76-30FC9DBF96D7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CB9FA0CA-2394-4928-B8E9-2E2BC0A96E88}">
      <dgm:prSet/>
      <dgm:spPr/>
      <dgm:t>
        <a:bodyPr/>
        <a:lstStyle/>
        <a:p>
          <a:r>
            <a:rPr lang="fi-FI"/>
            <a:t>Hiivasienet</a:t>
          </a:r>
          <a:endParaRPr lang="en-US"/>
        </a:p>
      </dgm:t>
    </dgm:pt>
    <dgm:pt modelId="{BD581EEC-8CD3-443F-9195-BD41FC5017D8}" type="parTrans" cxnId="{E66A3982-2324-476D-9F53-C77B7F9600E2}">
      <dgm:prSet/>
      <dgm:spPr/>
      <dgm:t>
        <a:bodyPr/>
        <a:lstStyle/>
        <a:p>
          <a:endParaRPr lang="en-US"/>
        </a:p>
      </dgm:t>
    </dgm:pt>
    <dgm:pt modelId="{26ED2979-1999-422D-BD15-E88607F0964C}" type="sibTrans" cxnId="{E66A3982-2324-476D-9F53-C77B7F9600E2}">
      <dgm:prSet/>
      <dgm:spPr/>
      <dgm:t>
        <a:bodyPr/>
        <a:lstStyle/>
        <a:p>
          <a:endParaRPr lang="en-US"/>
        </a:p>
      </dgm:t>
    </dgm:pt>
    <dgm:pt modelId="{E4795E2C-0714-442A-A960-96440D6276ED}">
      <dgm:prSet/>
      <dgm:spPr/>
      <dgm:t>
        <a:bodyPr/>
        <a:lstStyle/>
        <a:p>
          <a:r>
            <a:rPr lang="fi-FI" dirty="0"/>
            <a:t>elävät yksisoluisina</a:t>
          </a:r>
          <a:endParaRPr lang="en-US" dirty="0"/>
        </a:p>
      </dgm:t>
    </dgm:pt>
    <dgm:pt modelId="{86B7691D-5094-4A55-A215-676075B4401C}" type="parTrans" cxnId="{7AD61B65-E422-467C-BE43-19E917DE0CFC}">
      <dgm:prSet/>
      <dgm:spPr/>
      <dgm:t>
        <a:bodyPr/>
        <a:lstStyle/>
        <a:p>
          <a:endParaRPr lang="en-US"/>
        </a:p>
      </dgm:t>
    </dgm:pt>
    <dgm:pt modelId="{1887866B-FCCD-4F4B-9855-445D59367A0F}" type="sibTrans" cxnId="{7AD61B65-E422-467C-BE43-19E917DE0CFC}">
      <dgm:prSet/>
      <dgm:spPr/>
      <dgm:t>
        <a:bodyPr/>
        <a:lstStyle/>
        <a:p>
          <a:endParaRPr lang="en-US"/>
        </a:p>
      </dgm:t>
    </dgm:pt>
    <dgm:pt modelId="{0309D82C-9DF1-4EEC-AF67-AB274ADA6904}">
      <dgm:prSet/>
      <dgm:spPr/>
      <dgm:t>
        <a:bodyPr/>
        <a:lstStyle/>
        <a:p>
          <a:r>
            <a:rPr lang="fi-FI" dirty="0"/>
            <a:t>Hiivasoluissa kromosomien lisäksi plasmideja</a:t>
          </a:r>
          <a:endParaRPr lang="en-US" dirty="0"/>
        </a:p>
      </dgm:t>
    </dgm:pt>
    <dgm:pt modelId="{3D6F9414-047E-4E18-A992-CCE30693543E}" type="parTrans" cxnId="{6BF736A3-9580-45A9-8F5B-6655A056A710}">
      <dgm:prSet/>
      <dgm:spPr/>
      <dgm:t>
        <a:bodyPr/>
        <a:lstStyle/>
        <a:p>
          <a:endParaRPr lang="en-US"/>
        </a:p>
      </dgm:t>
    </dgm:pt>
    <dgm:pt modelId="{4EF315F6-E5D2-4B0E-801C-A930D93A5596}" type="sibTrans" cxnId="{6BF736A3-9580-45A9-8F5B-6655A056A710}">
      <dgm:prSet/>
      <dgm:spPr/>
      <dgm:t>
        <a:bodyPr/>
        <a:lstStyle/>
        <a:p>
          <a:endParaRPr lang="en-US"/>
        </a:p>
      </dgm:t>
    </dgm:pt>
    <dgm:pt modelId="{24C6C0BC-1E6A-4582-BB3A-E297A7BDB2DA}">
      <dgm:prSet/>
      <dgm:spPr/>
      <dgm:t>
        <a:bodyPr/>
        <a:lstStyle/>
        <a:p>
          <a:r>
            <a:rPr lang="fi-FI"/>
            <a:t>Anaerobisissa oloissa hiivasolut saavat tarvitsemansa energian alkoholikäymisen avulla</a:t>
          </a:r>
          <a:endParaRPr lang="en-US"/>
        </a:p>
      </dgm:t>
    </dgm:pt>
    <dgm:pt modelId="{5AD8AB5B-5EAD-4E4B-8D9E-546A106C5977}" type="parTrans" cxnId="{9BB060D1-8F06-43A7-92CD-473D8B30AED2}">
      <dgm:prSet/>
      <dgm:spPr/>
      <dgm:t>
        <a:bodyPr/>
        <a:lstStyle/>
        <a:p>
          <a:endParaRPr lang="en-US"/>
        </a:p>
      </dgm:t>
    </dgm:pt>
    <dgm:pt modelId="{1923366B-A057-49EE-8E4B-CA5AC9A51767}" type="sibTrans" cxnId="{9BB060D1-8F06-43A7-92CD-473D8B30AED2}">
      <dgm:prSet/>
      <dgm:spPr/>
      <dgm:t>
        <a:bodyPr/>
        <a:lstStyle/>
        <a:p>
          <a:endParaRPr lang="en-US"/>
        </a:p>
      </dgm:t>
    </dgm:pt>
    <dgm:pt modelId="{A5DE801C-3035-4606-94C6-1FFD5EED4EE7}">
      <dgm:prSet/>
      <dgm:spPr/>
      <dgm:t>
        <a:bodyPr/>
        <a:lstStyle/>
        <a:p>
          <a:r>
            <a:rPr lang="fi-FI"/>
            <a:t>Homesienet</a:t>
          </a:r>
          <a:endParaRPr lang="en-US"/>
        </a:p>
      </dgm:t>
    </dgm:pt>
    <dgm:pt modelId="{91564A7F-4D01-4195-B556-392BF295D053}" type="parTrans" cxnId="{CE4B6442-10C4-4DD6-B4F6-6D0C7BE05C5D}">
      <dgm:prSet/>
      <dgm:spPr/>
      <dgm:t>
        <a:bodyPr/>
        <a:lstStyle/>
        <a:p>
          <a:endParaRPr lang="en-US"/>
        </a:p>
      </dgm:t>
    </dgm:pt>
    <dgm:pt modelId="{36FAF992-3A8A-4A21-BD73-BB1EF6BE8BF3}" type="sibTrans" cxnId="{CE4B6442-10C4-4DD6-B4F6-6D0C7BE05C5D}">
      <dgm:prSet/>
      <dgm:spPr/>
      <dgm:t>
        <a:bodyPr/>
        <a:lstStyle/>
        <a:p>
          <a:endParaRPr lang="en-US"/>
        </a:p>
      </dgm:t>
    </dgm:pt>
    <dgm:pt modelId="{097A880F-DFA3-4A59-8312-870F154C0D9E}">
      <dgm:prSet/>
      <dgm:spPr/>
      <dgm:t>
        <a:bodyPr/>
        <a:lstStyle/>
        <a:p>
          <a:r>
            <a:rPr lang="fi-FI"/>
            <a:t>muodostavat pitkiä rihmoja</a:t>
          </a:r>
          <a:endParaRPr lang="en-US"/>
        </a:p>
      </dgm:t>
    </dgm:pt>
    <dgm:pt modelId="{35312055-E0DE-49D0-84AB-F1299E2F4DA5}" type="parTrans" cxnId="{78D28126-A79A-400F-A8FE-5F7951DB5825}">
      <dgm:prSet/>
      <dgm:spPr/>
      <dgm:t>
        <a:bodyPr/>
        <a:lstStyle/>
        <a:p>
          <a:endParaRPr lang="en-US"/>
        </a:p>
      </dgm:t>
    </dgm:pt>
    <dgm:pt modelId="{755978ED-F04A-45FB-A4EE-1DB2BB584402}" type="sibTrans" cxnId="{78D28126-A79A-400F-A8FE-5F7951DB5825}">
      <dgm:prSet/>
      <dgm:spPr/>
      <dgm:t>
        <a:bodyPr/>
        <a:lstStyle/>
        <a:p>
          <a:endParaRPr lang="en-US"/>
        </a:p>
      </dgm:t>
    </dgm:pt>
    <dgm:pt modelId="{BC5DB0E8-25BF-4401-B8E7-9DAEB7CE7783}">
      <dgm:prSet/>
      <dgm:spPr/>
      <dgm:t>
        <a:bodyPr/>
        <a:lstStyle/>
        <a:p>
          <a:r>
            <a:rPr lang="fi-FI"/>
            <a:t>osa homeista tuottaa antibiootteja</a:t>
          </a:r>
          <a:endParaRPr lang="en-US"/>
        </a:p>
      </dgm:t>
    </dgm:pt>
    <dgm:pt modelId="{E2322373-41A5-4F16-AB69-1DE56F5F6850}" type="parTrans" cxnId="{7C6B8750-4A41-4AD6-9219-FADF68C98E74}">
      <dgm:prSet/>
      <dgm:spPr/>
      <dgm:t>
        <a:bodyPr/>
        <a:lstStyle/>
        <a:p>
          <a:endParaRPr lang="en-US"/>
        </a:p>
      </dgm:t>
    </dgm:pt>
    <dgm:pt modelId="{45E22245-4720-4595-86CE-C07BC7EC9CCF}" type="sibTrans" cxnId="{7C6B8750-4A41-4AD6-9219-FADF68C98E74}">
      <dgm:prSet/>
      <dgm:spPr/>
      <dgm:t>
        <a:bodyPr/>
        <a:lstStyle/>
        <a:p>
          <a:endParaRPr lang="en-US"/>
        </a:p>
      </dgm:t>
    </dgm:pt>
    <dgm:pt modelId="{EDE10F31-8B92-D84D-B5E7-5B89092AC6F0}" type="pres">
      <dgm:prSet presAssocID="{EC88DD6A-364F-43E5-BC76-30FC9DBF96D7}" presName="Name0" presStyleCnt="0">
        <dgm:presLayoutVars>
          <dgm:dir/>
          <dgm:animLvl val="lvl"/>
          <dgm:resizeHandles val="exact"/>
        </dgm:presLayoutVars>
      </dgm:prSet>
      <dgm:spPr/>
    </dgm:pt>
    <dgm:pt modelId="{2AD982E7-59D5-4744-9319-F03520C987D3}" type="pres">
      <dgm:prSet presAssocID="{CB9FA0CA-2394-4928-B8E9-2E2BC0A96E88}" presName="composite" presStyleCnt="0"/>
      <dgm:spPr/>
    </dgm:pt>
    <dgm:pt modelId="{27249EA7-9AE4-E64D-9936-47FA6CCC54F2}" type="pres">
      <dgm:prSet presAssocID="{CB9FA0CA-2394-4928-B8E9-2E2BC0A96E88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F4FB7044-12FC-984A-B2DC-97D2DB048C62}" type="pres">
      <dgm:prSet presAssocID="{CB9FA0CA-2394-4928-B8E9-2E2BC0A96E88}" presName="desTx" presStyleLbl="alignAccFollowNode1" presStyleIdx="0" presStyleCnt="2">
        <dgm:presLayoutVars>
          <dgm:bulletEnabled val="1"/>
        </dgm:presLayoutVars>
      </dgm:prSet>
      <dgm:spPr/>
    </dgm:pt>
    <dgm:pt modelId="{017A6178-D6C8-DC41-A3C5-516E532E0D85}" type="pres">
      <dgm:prSet presAssocID="{26ED2979-1999-422D-BD15-E88607F0964C}" presName="space" presStyleCnt="0"/>
      <dgm:spPr/>
    </dgm:pt>
    <dgm:pt modelId="{C2CB6E71-7FD7-C843-BF44-439AF74AF544}" type="pres">
      <dgm:prSet presAssocID="{A5DE801C-3035-4606-94C6-1FFD5EED4EE7}" presName="composite" presStyleCnt="0"/>
      <dgm:spPr/>
    </dgm:pt>
    <dgm:pt modelId="{A0C868F0-E023-3B46-9B53-FED50521532A}" type="pres">
      <dgm:prSet presAssocID="{A5DE801C-3035-4606-94C6-1FFD5EED4EE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4C41EF68-E675-5A48-B5D4-628935F2EE6B}" type="pres">
      <dgm:prSet presAssocID="{A5DE801C-3035-4606-94C6-1FFD5EED4EE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157BB60C-3765-FD4B-9213-ECFFE9758EEB}" type="presOf" srcId="{EC88DD6A-364F-43E5-BC76-30FC9DBF96D7}" destId="{EDE10F31-8B92-D84D-B5E7-5B89092AC6F0}" srcOrd="0" destOrd="0" presId="urn:microsoft.com/office/officeart/2005/8/layout/hList1"/>
    <dgm:cxn modelId="{78D28126-A79A-400F-A8FE-5F7951DB5825}" srcId="{A5DE801C-3035-4606-94C6-1FFD5EED4EE7}" destId="{097A880F-DFA3-4A59-8312-870F154C0D9E}" srcOrd="0" destOrd="0" parTransId="{35312055-E0DE-49D0-84AB-F1299E2F4DA5}" sibTransId="{755978ED-F04A-45FB-A4EE-1DB2BB584402}"/>
    <dgm:cxn modelId="{639DE83C-D443-E947-8CB7-DB19C266182C}" type="presOf" srcId="{E4795E2C-0714-442A-A960-96440D6276ED}" destId="{F4FB7044-12FC-984A-B2DC-97D2DB048C62}" srcOrd="0" destOrd="0" presId="urn:microsoft.com/office/officeart/2005/8/layout/hList1"/>
    <dgm:cxn modelId="{CE4B6442-10C4-4DD6-B4F6-6D0C7BE05C5D}" srcId="{EC88DD6A-364F-43E5-BC76-30FC9DBF96D7}" destId="{A5DE801C-3035-4606-94C6-1FFD5EED4EE7}" srcOrd="1" destOrd="0" parTransId="{91564A7F-4D01-4195-B556-392BF295D053}" sibTransId="{36FAF992-3A8A-4A21-BD73-BB1EF6BE8BF3}"/>
    <dgm:cxn modelId="{7AD61B65-E422-467C-BE43-19E917DE0CFC}" srcId="{CB9FA0CA-2394-4928-B8E9-2E2BC0A96E88}" destId="{E4795E2C-0714-442A-A960-96440D6276ED}" srcOrd="0" destOrd="0" parTransId="{86B7691D-5094-4A55-A215-676075B4401C}" sibTransId="{1887866B-FCCD-4F4B-9855-445D59367A0F}"/>
    <dgm:cxn modelId="{7228326C-4B21-0F41-8920-0E37EF28B434}" type="presOf" srcId="{0309D82C-9DF1-4EEC-AF67-AB274ADA6904}" destId="{F4FB7044-12FC-984A-B2DC-97D2DB048C62}" srcOrd="0" destOrd="1" presId="urn:microsoft.com/office/officeart/2005/8/layout/hList1"/>
    <dgm:cxn modelId="{7C6B8750-4A41-4AD6-9219-FADF68C98E74}" srcId="{A5DE801C-3035-4606-94C6-1FFD5EED4EE7}" destId="{BC5DB0E8-25BF-4401-B8E7-9DAEB7CE7783}" srcOrd="1" destOrd="0" parTransId="{E2322373-41A5-4F16-AB69-1DE56F5F6850}" sibTransId="{45E22245-4720-4595-86CE-C07BC7EC9CCF}"/>
    <dgm:cxn modelId="{D8169E56-2780-4C41-B78C-2513322C0816}" type="presOf" srcId="{BC5DB0E8-25BF-4401-B8E7-9DAEB7CE7783}" destId="{4C41EF68-E675-5A48-B5D4-628935F2EE6B}" srcOrd="0" destOrd="1" presId="urn:microsoft.com/office/officeart/2005/8/layout/hList1"/>
    <dgm:cxn modelId="{E66A3982-2324-476D-9F53-C77B7F9600E2}" srcId="{EC88DD6A-364F-43E5-BC76-30FC9DBF96D7}" destId="{CB9FA0CA-2394-4928-B8E9-2E2BC0A96E88}" srcOrd="0" destOrd="0" parTransId="{BD581EEC-8CD3-443F-9195-BD41FC5017D8}" sibTransId="{26ED2979-1999-422D-BD15-E88607F0964C}"/>
    <dgm:cxn modelId="{6BF736A3-9580-45A9-8F5B-6655A056A710}" srcId="{CB9FA0CA-2394-4928-B8E9-2E2BC0A96E88}" destId="{0309D82C-9DF1-4EEC-AF67-AB274ADA6904}" srcOrd="1" destOrd="0" parTransId="{3D6F9414-047E-4E18-A992-CCE30693543E}" sibTransId="{4EF315F6-E5D2-4B0E-801C-A930D93A5596}"/>
    <dgm:cxn modelId="{839AF2B2-6577-9344-844A-B3C95BAF873B}" type="presOf" srcId="{A5DE801C-3035-4606-94C6-1FFD5EED4EE7}" destId="{A0C868F0-E023-3B46-9B53-FED50521532A}" srcOrd="0" destOrd="0" presId="urn:microsoft.com/office/officeart/2005/8/layout/hList1"/>
    <dgm:cxn modelId="{9BB060D1-8F06-43A7-92CD-473D8B30AED2}" srcId="{CB9FA0CA-2394-4928-B8E9-2E2BC0A96E88}" destId="{24C6C0BC-1E6A-4582-BB3A-E297A7BDB2DA}" srcOrd="2" destOrd="0" parTransId="{5AD8AB5B-5EAD-4E4B-8D9E-546A106C5977}" sibTransId="{1923366B-A057-49EE-8E4B-CA5AC9A51767}"/>
    <dgm:cxn modelId="{DC4B18D9-202C-E24F-9882-B74004B21517}" type="presOf" srcId="{CB9FA0CA-2394-4928-B8E9-2E2BC0A96E88}" destId="{27249EA7-9AE4-E64D-9936-47FA6CCC54F2}" srcOrd="0" destOrd="0" presId="urn:microsoft.com/office/officeart/2005/8/layout/hList1"/>
    <dgm:cxn modelId="{46B267E4-69AC-994C-8E61-3CA65872EEE3}" type="presOf" srcId="{24C6C0BC-1E6A-4582-BB3A-E297A7BDB2DA}" destId="{F4FB7044-12FC-984A-B2DC-97D2DB048C62}" srcOrd="0" destOrd="2" presId="urn:microsoft.com/office/officeart/2005/8/layout/hList1"/>
    <dgm:cxn modelId="{8C82F0FF-7496-4A46-A55F-3479DDD0B8EB}" type="presOf" srcId="{097A880F-DFA3-4A59-8312-870F154C0D9E}" destId="{4C41EF68-E675-5A48-B5D4-628935F2EE6B}" srcOrd="0" destOrd="0" presId="urn:microsoft.com/office/officeart/2005/8/layout/hList1"/>
    <dgm:cxn modelId="{22239363-C574-354F-9A97-AC669B187695}" type="presParOf" srcId="{EDE10F31-8B92-D84D-B5E7-5B89092AC6F0}" destId="{2AD982E7-59D5-4744-9319-F03520C987D3}" srcOrd="0" destOrd="0" presId="urn:microsoft.com/office/officeart/2005/8/layout/hList1"/>
    <dgm:cxn modelId="{E0AB707D-90B8-4544-BEC1-F55DC80C280B}" type="presParOf" srcId="{2AD982E7-59D5-4744-9319-F03520C987D3}" destId="{27249EA7-9AE4-E64D-9936-47FA6CCC54F2}" srcOrd="0" destOrd="0" presId="urn:microsoft.com/office/officeart/2005/8/layout/hList1"/>
    <dgm:cxn modelId="{B07E16EC-AB47-344D-99D9-7F2ED1F8D997}" type="presParOf" srcId="{2AD982E7-59D5-4744-9319-F03520C987D3}" destId="{F4FB7044-12FC-984A-B2DC-97D2DB048C62}" srcOrd="1" destOrd="0" presId="urn:microsoft.com/office/officeart/2005/8/layout/hList1"/>
    <dgm:cxn modelId="{DE0AE11F-5A43-304C-A823-B85738F086FE}" type="presParOf" srcId="{EDE10F31-8B92-D84D-B5E7-5B89092AC6F0}" destId="{017A6178-D6C8-DC41-A3C5-516E532E0D85}" srcOrd="1" destOrd="0" presId="urn:microsoft.com/office/officeart/2005/8/layout/hList1"/>
    <dgm:cxn modelId="{541F47DB-8CFB-FC4D-8E4B-47945A4BEF25}" type="presParOf" srcId="{EDE10F31-8B92-D84D-B5E7-5B89092AC6F0}" destId="{C2CB6E71-7FD7-C843-BF44-439AF74AF544}" srcOrd="2" destOrd="0" presId="urn:microsoft.com/office/officeart/2005/8/layout/hList1"/>
    <dgm:cxn modelId="{579D26BD-427B-724B-A67D-FCCD11D13A1C}" type="presParOf" srcId="{C2CB6E71-7FD7-C843-BF44-439AF74AF544}" destId="{A0C868F0-E023-3B46-9B53-FED50521532A}" srcOrd="0" destOrd="0" presId="urn:microsoft.com/office/officeart/2005/8/layout/hList1"/>
    <dgm:cxn modelId="{55F8AA6B-7534-D849-AD75-BDE51E87862E}" type="presParOf" srcId="{C2CB6E71-7FD7-C843-BF44-439AF74AF544}" destId="{4C41EF68-E675-5A48-B5D4-628935F2EE6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D6F4C0-3692-485F-9B4D-469456C6BA98}">
      <dsp:nvSpPr>
        <dsp:cNvPr id="0" name=""/>
        <dsp:cNvSpPr/>
      </dsp:nvSpPr>
      <dsp:spPr>
        <a:xfrm>
          <a:off x="0" y="0"/>
          <a:ext cx="6400801" cy="79852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ea typeface="+mn-lt"/>
              <a:cs typeface="+mn-lt"/>
            </a:rPr>
            <a:t>Esiintyy miltei kaikissa elinympäristöissä </a:t>
          </a:r>
          <a:endParaRPr lang="fi-FI" sz="2000" kern="1200" dirty="0">
            <a:cs typeface="Calibri"/>
          </a:endParaRPr>
        </a:p>
      </dsp:txBody>
      <dsp:txXfrm>
        <a:off x="38981" y="38981"/>
        <a:ext cx="6322839" cy="720562"/>
      </dsp:txXfrm>
    </dsp:sp>
    <dsp:sp modelId="{D4C19B68-D22E-8943-9CCA-D6B69758FD47}">
      <dsp:nvSpPr>
        <dsp:cNvPr id="0" name=""/>
        <dsp:cNvSpPr/>
      </dsp:nvSpPr>
      <dsp:spPr>
        <a:xfrm>
          <a:off x="0" y="904285"/>
          <a:ext cx="6400801" cy="79852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ea typeface="+mn-lt"/>
              <a:cs typeface="+mn-lt"/>
            </a:rPr>
            <a:t>Ovat kooltaan suurempia kuin tumattomat mikrobit</a:t>
          </a:r>
          <a:endParaRPr lang="fi-FI" sz="2000" kern="1200" dirty="0">
            <a:cs typeface="Calibri"/>
          </a:endParaRPr>
        </a:p>
      </dsp:txBody>
      <dsp:txXfrm>
        <a:off x="38981" y="943266"/>
        <a:ext cx="6322839" cy="720562"/>
      </dsp:txXfrm>
    </dsp:sp>
    <dsp:sp modelId="{B5F4C7DD-C86B-0748-8170-673328542BA7}">
      <dsp:nvSpPr>
        <dsp:cNvPr id="0" name=""/>
        <dsp:cNvSpPr/>
      </dsp:nvSpPr>
      <dsp:spPr>
        <a:xfrm>
          <a:off x="0" y="1803610"/>
          <a:ext cx="6400801" cy="79852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ea typeface="+mn-lt"/>
              <a:cs typeface="+mn-lt"/>
            </a:rPr>
            <a:t>Soluissa tumakotelon rajaama tuma</a:t>
          </a:r>
          <a:endParaRPr lang="fi-FI" sz="2000" kern="1200" dirty="0">
            <a:cs typeface="Calibri"/>
          </a:endParaRPr>
        </a:p>
      </dsp:txBody>
      <dsp:txXfrm>
        <a:off x="38981" y="1842591"/>
        <a:ext cx="6322839" cy="720562"/>
      </dsp:txXfrm>
    </dsp:sp>
    <dsp:sp modelId="{E8A9B87E-C09E-0F46-9123-3A9D61FDC115}">
      <dsp:nvSpPr>
        <dsp:cNvPr id="0" name=""/>
        <dsp:cNvSpPr/>
      </dsp:nvSpPr>
      <dsp:spPr>
        <a:xfrm>
          <a:off x="0" y="2702935"/>
          <a:ext cx="6400801" cy="79852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ea typeface="+mn-lt"/>
              <a:cs typeface="+mn-lt"/>
            </a:rPr>
            <a:t>Soluissa enemmän eri soluelimiä kuin tumattomissa mikrobeissa</a:t>
          </a:r>
          <a:endParaRPr lang="fi-FI" sz="2000" kern="1200" dirty="0">
            <a:cs typeface="Calibri"/>
          </a:endParaRPr>
        </a:p>
      </dsp:txBody>
      <dsp:txXfrm>
        <a:off x="38981" y="2741916"/>
        <a:ext cx="6322839" cy="720562"/>
      </dsp:txXfrm>
    </dsp:sp>
    <dsp:sp modelId="{A1EC778E-07A3-4E4B-9DEE-0020E745937C}">
      <dsp:nvSpPr>
        <dsp:cNvPr id="0" name=""/>
        <dsp:cNvSpPr/>
      </dsp:nvSpPr>
      <dsp:spPr>
        <a:xfrm>
          <a:off x="0" y="3602260"/>
          <a:ext cx="6400801" cy="798524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bg1"/>
              </a:solidFill>
              <a:cs typeface="Calibri"/>
            </a:rPr>
            <a:t>Kuuluvat arkeonien domeeniin</a:t>
          </a:r>
        </a:p>
      </dsp:txBody>
      <dsp:txXfrm>
        <a:off x="38981" y="3641241"/>
        <a:ext cx="6322839" cy="7205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49EA7-9AE4-E64D-9936-47FA6CCC54F2}">
      <dsp:nvSpPr>
        <dsp:cNvPr id="0" name=""/>
        <dsp:cNvSpPr/>
      </dsp:nvSpPr>
      <dsp:spPr>
        <a:xfrm>
          <a:off x="49" y="38895"/>
          <a:ext cx="4750348" cy="6624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Hiivasienet</a:t>
          </a:r>
          <a:endParaRPr lang="en-US" sz="2300" kern="1200"/>
        </a:p>
      </dsp:txBody>
      <dsp:txXfrm>
        <a:off x="49" y="38895"/>
        <a:ext cx="4750348" cy="662400"/>
      </dsp:txXfrm>
    </dsp:sp>
    <dsp:sp modelId="{F4FB7044-12FC-984A-B2DC-97D2DB048C62}">
      <dsp:nvSpPr>
        <dsp:cNvPr id="0" name=""/>
        <dsp:cNvSpPr/>
      </dsp:nvSpPr>
      <dsp:spPr>
        <a:xfrm>
          <a:off x="49" y="701295"/>
          <a:ext cx="4750348" cy="23991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kern="1200" dirty="0"/>
            <a:t>elävät yksisoluisina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kern="1200" dirty="0"/>
            <a:t>Hiivasoluissa kromosomien lisäksi plasmideja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kern="1200"/>
            <a:t>Anaerobisissa oloissa hiivasolut saavat tarvitsemansa energian alkoholikäymisen avulla</a:t>
          </a:r>
          <a:endParaRPr lang="en-US" sz="2300" kern="1200"/>
        </a:p>
      </dsp:txBody>
      <dsp:txXfrm>
        <a:off x="49" y="701295"/>
        <a:ext cx="4750348" cy="2399129"/>
      </dsp:txXfrm>
    </dsp:sp>
    <dsp:sp modelId="{A0C868F0-E023-3B46-9B53-FED50521532A}">
      <dsp:nvSpPr>
        <dsp:cNvPr id="0" name=""/>
        <dsp:cNvSpPr/>
      </dsp:nvSpPr>
      <dsp:spPr>
        <a:xfrm>
          <a:off x="5415446" y="38895"/>
          <a:ext cx="4750348" cy="662400"/>
        </a:xfrm>
        <a:prstGeom prst="rect">
          <a:avLst/>
        </a:prstGeom>
        <a:solidFill>
          <a:schemeClr val="accent4">
            <a:hueOff val="3718043"/>
            <a:satOff val="49887"/>
            <a:lumOff val="20001"/>
            <a:alphaOff val="0"/>
          </a:schemeClr>
        </a:solidFill>
        <a:ln w="12700" cap="flat" cmpd="sng" algn="ctr">
          <a:solidFill>
            <a:schemeClr val="accent4">
              <a:hueOff val="3718043"/>
              <a:satOff val="49887"/>
              <a:lumOff val="200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300" kern="1200"/>
            <a:t>Homesienet</a:t>
          </a:r>
          <a:endParaRPr lang="en-US" sz="2300" kern="1200"/>
        </a:p>
      </dsp:txBody>
      <dsp:txXfrm>
        <a:off x="5415446" y="38895"/>
        <a:ext cx="4750348" cy="662400"/>
      </dsp:txXfrm>
    </dsp:sp>
    <dsp:sp modelId="{4C41EF68-E675-5A48-B5D4-628935F2EE6B}">
      <dsp:nvSpPr>
        <dsp:cNvPr id="0" name=""/>
        <dsp:cNvSpPr/>
      </dsp:nvSpPr>
      <dsp:spPr>
        <a:xfrm>
          <a:off x="5415446" y="701295"/>
          <a:ext cx="4750348" cy="2399129"/>
        </a:xfrm>
        <a:prstGeom prst="rect">
          <a:avLst/>
        </a:prstGeom>
        <a:solidFill>
          <a:schemeClr val="accent4">
            <a:tint val="40000"/>
            <a:alpha val="90000"/>
            <a:hueOff val="3952408"/>
            <a:satOff val="53316"/>
            <a:lumOff val="6307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3952408"/>
              <a:satOff val="53316"/>
              <a:lumOff val="6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kern="1200"/>
            <a:t>muodostavat pitkiä rihmoja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300" kern="1200"/>
            <a:t>osa homeista tuottaa antibiootteja</a:t>
          </a:r>
          <a:endParaRPr lang="en-US" sz="2300" kern="1200"/>
        </a:p>
      </dsp:txBody>
      <dsp:txXfrm>
        <a:off x="5415446" y="701295"/>
        <a:ext cx="4750348" cy="2399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84B2-4647-6F4B-B58A-4FBCFBA433A2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9331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2884B2-4647-6F4B-B58A-4FBCFBA433A2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3092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21.12.2023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07BE9C-A4BE-F2A2-2028-14105968F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27" y="2133599"/>
            <a:ext cx="5095866" cy="2590799"/>
          </a:xfrm>
          <a:solidFill>
            <a:schemeClr val="lt1">
              <a:alpha val="5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i-FI" sz="4000" dirty="0">
                <a:cs typeface="Calibri"/>
              </a:rPr>
              <a:t>3 Tumallisilla mikrobeilla on monia tärkeitä rooleja ekosysteemeissä</a:t>
            </a:r>
          </a:p>
        </p:txBody>
      </p:sp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60A4ABDD-A4A8-624D-F660-5BF02375AF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448297"/>
              </p:ext>
            </p:extLst>
          </p:nvPr>
        </p:nvGraphicFramePr>
        <p:xfrm>
          <a:off x="5497657" y="1226127"/>
          <a:ext cx="6400801" cy="4405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id="{89303247-C0B1-8A73-D3D4-E659DDF8B59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3EA3D06C-3DBC-B586-C303-F8C728CB906A}"/>
              </a:ext>
            </a:extLst>
          </p:cNvPr>
          <p:cNvCxnSpPr/>
          <p:nvPr/>
        </p:nvCxnSpPr>
        <p:spPr>
          <a:xfrm>
            <a:off x="5151293" y="2133599"/>
            <a:ext cx="0" cy="2590800"/>
          </a:xfrm>
          <a:prstGeom prst="line">
            <a:avLst/>
          </a:prstGeom>
          <a:ln w="19050">
            <a:solidFill>
              <a:srgbClr val="7982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740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65205E9-7499-D33C-2C6A-707D0F6A7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454" y="0"/>
            <a:ext cx="6647320" cy="685800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E040CE4-305F-5F12-7528-34E11D4004CF}"/>
              </a:ext>
            </a:extLst>
          </p:cNvPr>
          <p:cNvSpPr txBox="1"/>
          <p:nvPr/>
        </p:nvSpPr>
        <p:spPr>
          <a:xfrm>
            <a:off x="527914" y="578379"/>
            <a:ext cx="4625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dirty="0">
                <a:effectLst/>
                <a:latin typeface="+mj-lt"/>
              </a:rPr>
              <a:t>Esimerkkejä tumallisista mikrobeista</a:t>
            </a:r>
          </a:p>
          <a:p>
            <a:endParaRPr lang="fi-FI" sz="2400" dirty="0">
              <a:latin typeface="+mj-lt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887C64C-34C6-C4F2-89F6-A33F3A9270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18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Yksisoluiset levät ovat tärkeitä tuottajia vesistöissä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6096000" y="733425"/>
            <a:ext cx="5135592" cy="5391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Esiintyvät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sekä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makeissa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että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suolaisissa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vesissä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Solukalvon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ulkopuolella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soluseinä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Omavaraisia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fotosynteesi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tapahtuu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viherhiukkasissa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Keijuvia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yksisoluisia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leviä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nimitetään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kasviplanktoniksi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Tärkeitä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hiilinieluja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merissä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lajeista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elää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mutualistisessa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suhteessa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jonkin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 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toisen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lajin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kanssa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: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Korallieläimet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Eräät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meduusat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ja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merivuokot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4572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90D8FC7-CD81-DCE9-AF13-BA9016ADD46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268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0A0D747-F38B-4A99-9985-62CE8C247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D1BF32B-6CA3-4695-8A0C-1AC789B58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5277870" cy="6858000"/>
          </a:xfrm>
          <a:custGeom>
            <a:avLst/>
            <a:gdLst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0 w 5434004"/>
              <a:gd name="connsiteY4" fmla="*/ 6857998 h 6858000"/>
              <a:gd name="connsiteX5" fmla="*/ 1049407 w 5434004"/>
              <a:gd name="connsiteY5" fmla="*/ 6857998 h 6858000"/>
              <a:gd name="connsiteX6" fmla="*/ 1033092 w 5434004"/>
              <a:gd name="connsiteY6" fmla="*/ 6843615 h 6858000"/>
              <a:gd name="connsiteX7" fmla="*/ 1004585 w 5434004"/>
              <a:gd name="connsiteY7" fmla="*/ 6800899 h 6858000"/>
              <a:gd name="connsiteX8" fmla="*/ 984086 w 5434004"/>
              <a:gd name="connsiteY8" fmla="*/ 6765441 h 6858000"/>
              <a:gd name="connsiteX9" fmla="*/ 955964 w 5434004"/>
              <a:gd name="connsiteY9" fmla="*/ 6739541 h 6858000"/>
              <a:gd name="connsiteX10" fmla="*/ 945820 w 5434004"/>
              <a:gd name="connsiteY10" fmla="*/ 6673829 h 6858000"/>
              <a:gd name="connsiteX11" fmla="*/ 921540 w 5434004"/>
              <a:gd name="connsiteY11" fmla="*/ 6620155 h 6858000"/>
              <a:gd name="connsiteX12" fmla="*/ 876436 w 5434004"/>
              <a:gd name="connsiteY12" fmla="*/ 6610437 h 6858000"/>
              <a:gd name="connsiteX13" fmla="*/ 876973 w 5434004"/>
              <a:gd name="connsiteY13" fmla="*/ 6596307 h 6858000"/>
              <a:gd name="connsiteX14" fmla="*/ 893782 w 5434004"/>
              <a:gd name="connsiteY14" fmla="*/ 6536039 h 6858000"/>
              <a:gd name="connsiteX15" fmla="*/ 830281 w 5434004"/>
              <a:gd name="connsiteY15" fmla="*/ 6239239 h 6858000"/>
              <a:gd name="connsiteX16" fmla="*/ 816373 w 5434004"/>
              <a:gd name="connsiteY16" fmla="*/ 6116986 h 6858000"/>
              <a:gd name="connsiteX17" fmla="*/ 788606 w 5434004"/>
              <a:gd name="connsiteY17" fmla="*/ 5895434 h 6858000"/>
              <a:gd name="connsiteX18" fmla="*/ 762315 w 5434004"/>
              <a:gd name="connsiteY18" fmla="*/ 5848019 h 6858000"/>
              <a:gd name="connsiteX19" fmla="*/ 714842 w 5434004"/>
              <a:gd name="connsiteY19" fmla="*/ 5722306 h 6858000"/>
              <a:gd name="connsiteX20" fmla="*/ 679500 w 5434004"/>
              <a:gd name="connsiteY20" fmla="*/ 5528085 h 6858000"/>
              <a:gd name="connsiteX21" fmla="*/ 660956 w 5434004"/>
              <a:gd name="connsiteY21" fmla="*/ 5506768 h 6858000"/>
              <a:gd name="connsiteX22" fmla="*/ 642957 w 5434004"/>
              <a:gd name="connsiteY22" fmla="*/ 5473318 h 6858000"/>
              <a:gd name="connsiteX23" fmla="*/ 602099 w 5434004"/>
              <a:gd name="connsiteY23" fmla="*/ 5418521 h 6858000"/>
              <a:gd name="connsiteX24" fmla="*/ 563009 w 5434004"/>
              <a:gd name="connsiteY24" fmla="*/ 5337536 h 6858000"/>
              <a:gd name="connsiteX25" fmla="*/ 584675 w 5434004"/>
              <a:gd name="connsiteY25" fmla="*/ 5255190 h 6858000"/>
              <a:gd name="connsiteX26" fmla="*/ 564878 w 5434004"/>
              <a:gd name="connsiteY26" fmla="*/ 5208171 h 6858000"/>
              <a:gd name="connsiteX27" fmla="*/ 540145 w 5434004"/>
              <a:gd name="connsiteY27" fmla="*/ 4993731 h 6858000"/>
              <a:gd name="connsiteX28" fmla="*/ 512099 w 5434004"/>
              <a:gd name="connsiteY28" fmla="*/ 4896399 h 6858000"/>
              <a:gd name="connsiteX29" fmla="*/ 482378 w 5434004"/>
              <a:gd name="connsiteY29" fmla="*/ 4838613 h 6858000"/>
              <a:gd name="connsiteX30" fmla="*/ 468676 w 5434004"/>
              <a:gd name="connsiteY30" fmla="*/ 4796522 h 6858000"/>
              <a:gd name="connsiteX31" fmla="*/ 430881 w 5434004"/>
              <a:gd name="connsiteY31" fmla="*/ 4672370 h 6858000"/>
              <a:gd name="connsiteX32" fmla="*/ 415292 w 5434004"/>
              <a:gd name="connsiteY32" fmla="*/ 4634253 h 6858000"/>
              <a:gd name="connsiteX33" fmla="*/ 348919 w 5434004"/>
              <a:gd name="connsiteY33" fmla="*/ 4549232 h 6858000"/>
              <a:gd name="connsiteX34" fmla="*/ 292438 w 5434004"/>
              <a:gd name="connsiteY34" fmla="*/ 4479912 h 6858000"/>
              <a:gd name="connsiteX35" fmla="*/ 283567 w 5434004"/>
              <a:gd name="connsiteY35" fmla="*/ 4376609 h 6858000"/>
              <a:gd name="connsiteX36" fmla="*/ 247018 w 5434004"/>
              <a:gd name="connsiteY36" fmla="*/ 4280257 h 6858000"/>
              <a:gd name="connsiteX37" fmla="*/ 243154 w 5434004"/>
              <a:gd name="connsiteY37" fmla="*/ 4208492 h 6858000"/>
              <a:gd name="connsiteX38" fmla="*/ 267243 w 5434004"/>
              <a:gd name="connsiteY38" fmla="*/ 4120636 h 6858000"/>
              <a:gd name="connsiteX39" fmla="*/ 274676 w 5434004"/>
              <a:gd name="connsiteY39" fmla="*/ 4116556 h 6858000"/>
              <a:gd name="connsiteX40" fmla="*/ 274016 w 5434004"/>
              <a:gd name="connsiteY40" fmla="*/ 4109625 h 6858000"/>
              <a:gd name="connsiteX41" fmla="*/ 266711 w 5434004"/>
              <a:gd name="connsiteY41" fmla="*/ 4105624 h 6858000"/>
              <a:gd name="connsiteX42" fmla="*/ 267360 w 5434004"/>
              <a:gd name="connsiteY42" fmla="*/ 4051441 h 6858000"/>
              <a:gd name="connsiteX43" fmla="*/ 280863 w 5434004"/>
              <a:gd name="connsiteY43" fmla="*/ 3988494 h 6858000"/>
              <a:gd name="connsiteX44" fmla="*/ 254473 w 5434004"/>
              <a:gd name="connsiteY44" fmla="*/ 3926485 h 6858000"/>
              <a:gd name="connsiteX45" fmla="*/ 238942 w 5434004"/>
              <a:gd name="connsiteY45" fmla="*/ 3857057 h 6858000"/>
              <a:gd name="connsiteX46" fmla="*/ 229388 w 5434004"/>
              <a:gd name="connsiteY46" fmla="*/ 3815650 h 6858000"/>
              <a:gd name="connsiteX47" fmla="*/ 224025 w 5434004"/>
              <a:gd name="connsiteY47" fmla="*/ 3696745 h 6858000"/>
              <a:gd name="connsiteX48" fmla="*/ 242028 w 5434004"/>
              <a:gd name="connsiteY48" fmla="*/ 3477814 h 6858000"/>
              <a:gd name="connsiteX49" fmla="*/ 239663 w 5434004"/>
              <a:gd name="connsiteY49" fmla="*/ 3375354 h 6858000"/>
              <a:gd name="connsiteX50" fmla="*/ 242939 w 5434004"/>
              <a:gd name="connsiteY50" fmla="*/ 3235494 h 6858000"/>
              <a:gd name="connsiteX51" fmla="*/ 235466 w 5434004"/>
              <a:gd name="connsiteY51" fmla="*/ 3111896 h 6858000"/>
              <a:gd name="connsiteX52" fmla="*/ 225859 w 5434004"/>
              <a:gd name="connsiteY52" fmla="*/ 3061665 h 6858000"/>
              <a:gd name="connsiteX53" fmla="*/ 214543 w 5434004"/>
              <a:gd name="connsiteY53" fmla="*/ 3026187 h 6858000"/>
              <a:gd name="connsiteX54" fmla="*/ 209002 w 5434004"/>
              <a:gd name="connsiteY54" fmla="*/ 2930097 h 6858000"/>
              <a:gd name="connsiteX55" fmla="*/ 209539 w 5434004"/>
              <a:gd name="connsiteY55" fmla="*/ 2768399 h 6858000"/>
              <a:gd name="connsiteX56" fmla="*/ 207490 w 5434004"/>
              <a:gd name="connsiteY56" fmla="*/ 2734615 h 6858000"/>
              <a:gd name="connsiteX57" fmla="*/ 197130 w 5434004"/>
              <a:gd name="connsiteY57" fmla="*/ 2708116 h 6858000"/>
              <a:gd name="connsiteX58" fmla="*/ 187231 w 5434004"/>
              <a:gd name="connsiteY58" fmla="*/ 2704185 h 6858000"/>
              <a:gd name="connsiteX59" fmla="*/ 184723 w 5434004"/>
              <a:gd name="connsiteY59" fmla="*/ 2686011 h 6858000"/>
              <a:gd name="connsiteX60" fmla="*/ 169929 w 5434004"/>
              <a:gd name="connsiteY60" fmla="*/ 2656504 h 6858000"/>
              <a:gd name="connsiteX61" fmla="*/ 188242 w 5434004"/>
              <a:gd name="connsiteY61" fmla="*/ 2589493 h 6858000"/>
              <a:gd name="connsiteX62" fmla="*/ 189125 w 5434004"/>
              <a:gd name="connsiteY62" fmla="*/ 2457617 h 6858000"/>
              <a:gd name="connsiteX63" fmla="*/ 195205 w 5434004"/>
              <a:gd name="connsiteY63" fmla="*/ 2210817 h 6858000"/>
              <a:gd name="connsiteX64" fmla="*/ 175797 w 5434004"/>
              <a:gd name="connsiteY64" fmla="*/ 1901521 h 6858000"/>
              <a:gd name="connsiteX65" fmla="*/ 156134 w 5434004"/>
              <a:gd name="connsiteY65" fmla="*/ 1700722 h 6858000"/>
              <a:gd name="connsiteX66" fmla="*/ 174157 w 5434004"/>
              <a:gd name="connsiteY66" fmla="*/ 1661610 h 6858000"/>
              <a:gd name="connsiteX67" fmla="*/ 180802 w 5434004"/>
              <a:gd name="connsiteY67" fmla="*/ 1640073 h 6858000"/>
              <a:gd name="connsiteX68" fmla="*/ 179221 w 5434004"/>
              <a:gd name="connsiteY68" fmla="*/ 1637398 h 6858000"/>
              <a:gd name="connsiteX69" fmla="*/ 179826 w 5434004"/>
              <a:gd name="connsiteY69" fmla="*/ 1612248 h 6858000"/>
              <a:gd name="connsiteX70" fmla="*/ 198048 w 5434004"/>
              <a:gd name="connsiteY70" fmla="*/ 1498097 h 6858000"/>
              <a:gd name="connsiteX71" fmla="*/ 196329 w 5434004"/>
              <a:gd name="connsiteY71" fmla="*/ 1497364 h 6858000"/>
              <a:gd name="connsiteX72" fmla="*/ 193204 w 5434004"/>
              <a:gd name="connsiteY72" fmla="*/ 1490042 h 6858000"/>
              <a:gd name="connsiteX73" fmla="*/ 211154 w 5434004"/>
              <a:gd name="connsiteY73" fmla="*/ 1451416 h 6858000"/>
              <a:gd name="connsiteX74" fmla="*/ 247750 w 5434004"/>
              <a:gd name="connsiteY74" fmla="*/ 1281781 h 6858000"/>
              <a:gd name="connsiteX75" fmla="*/ 323114 w 5434004"/>
              <a:gd name="connsiteY75" fmla="*/ 1074754 h 6858000"/>
              <a:gd name="connsiteX76" fmla="*/ 357209 w 5434004"/>
              <a:gd name="connsiteY76" fmla="*/ 1019094 h 6858000"/>
              <a:gd name="connsiteX77" fmla="*/ 393176 w 5434004"/>
              <a:gd name="connsiteY77" fmla="*/ 938921 h 6858000"/>
              <a:gd name="connsiteX78" fmla="*/ 451503 w 5434004"/>
              <a:gd name="connsiteY78" fmla="*/ 815814 h 6858000"/>
              <a:gd name="connsiteX79" fmla="*/ 567587 w 5434004"/>
              <a:gd name="connsiteY79" fmla="*/ 584070 h 6858000"/>
              <a:gd name="connsiteX80" fmla="*/ 592609 w 5434004"/>
              <a:gd name="connsiteY80" fmla="*/ 461805 h 6858000"/>
              <a:gd name="connsiteX81" fmla="*/ 624563 w 5434004"/>
              <a:gd name="connsiteY81" fmla="*/ 360945 h 6858000"/>
              <a:gd name="connsiteX82" fmla="*/ 627056 w 5434004"/>
              <a:gd name="connsiteY82" fmla="*/ 226335 h 6858000"/>
              <a:gd name="connsiteX83" fmla="*/ 655851 w 5434004"/>
              <a:gd name="connsiteY83" fmla="*/ 51690 h 6858000"/>
              <a:gd name="connsiteX84" fmla="*/ 653984 w 5434004"/>
              <a:gd name="connsiteY84" fmla="*/ 22133 h 6858000"/>
              <a:gd name="connsiteX85" fmla="*/ 643279 w 5434004"/>
              <a:gd name="connsiteY85" fmla="*/ 1037 h 6858000"/>
              <a:gd name="connsiteX0" fmla="*/ 643741 w 5434004"/>
              <a:gd name="connsiteY0" fmla="*/ 0 h 6858000"/>
              <a:gd name="connsiteX1" fmla="*/ 5434004 w 5434004"/>
              <a:gd name="connsiteY1" fmla="*/ 0 h 6858000"/>
              <a:gd name="connsiteX2" fmla="*/ 5434004 w 5434004"/>
              <a:gd name="connsiteY2" fmla="*/ 6858000 h 6858000"/>
              <a:gd name="connsiteX3" fmla="*/ 0 w 5434004"/>
              <a:gd name="connsiteY3" fmla="*/ 6858000 h 6858000"/>
              <a:gd name="connsiteX4" fmla="*/ 1049407 w 5434004"/>
              <a:gd name="connsiteY4" fmla="*/ 6857998 h 6858000"/>
              <a:gd name="connsiteX5" fmla="*/ 1033092 w 5434004"/>
              <a:gd name="connsiteY5" fmla="*/ 6843615 h 6858000"/>
              <a:gd name="connsiteX6" fmla="*/ 1004585 w 5434004"/>
              <a:gd name="connsiteY6" fmla="*/ 6800899 h 6858000"/>
              <a:gd name="connsiteX7" fmla="*/ 984086 w 5434004"/>
              <a:gd name="connsiteY7" fmla="*/ 6765441 h 6858000"/>
              <a:gd name="connsiteX8" fmla="*/ 955964 w 5434004"/>
              <a:gd name="connsiteY8" fmla="*/ 6739541 h 6858000"/>
              <a:gd name="connsiteX9" fmla="*/ 945820 w 5434004"/>
              <a:gd name="connsiteY9" fmla="*/ 6673829 h 6858000"/>
              <a:gd name="connsiteX10" fmla="*/ 921540 w 5434004"/>
              <a:gd name="connsiteY10" fmla="*/ 6620155 h 6858000"/>
              <a:gd name="connsiteX11" fmla="*/ 876436 w 5434004"/>
              <a:gd name="connsiteY11" fmla="*/ 6610437 h 6858000"/>
              <a:gd name="connsiteX12" fmla="*/ 876973 w 5434004"/>
              <a:gd name="connsiteY12" fmla="*/ 6596307 h 6858000"/>
              <a:gd name="connsiteX13" fmla="*/ 893782 w 5434004"/>
              <a:gd name="connsiteY13" fmla="*/ 6536039 h 6858000"/>
              <a:gd name="connsiteX14" fmla="*/ 830281 w 5434004"/>
              <a:gd name="connsiteY14" fmla="*/ 6239239 h 6858000"/>
              <a:gd name="connsiteX15" fmla="*/ 816373 w 5434004"/>
              <a:gd name="connsiteY15" fmla="*/ 6116986 h 6858000"/>
              <a:gd name="connsiteX16" fmla="*/ 788606 w 5434004"/>
              <a:gd name="connsiteY16" fmla="*/ 5895434 h 6858000"/>
              <a:gd name="connsiteX17" fmla="*/ 762315 w 5434004"/>
              <a:gd name="connsiteY17" fmla="*/ 5848019 h 6858000"/>
              <a:gd name="connsiteX18" fmla="*/ 714842 w 5434004"/>
              <a:gd name="connsiteY18" fmla="*/ 5722306 h 6858000"/>
              <a:gd name="connsiteX19" fmla="*/ 679500 w 5434004"/>
              <a:gd name="connsiteY19" fmla="*/ 5528085 h 6858000"/>
              <a:gd name="connsiteX20" fmla="*/ 660956 w 5434004"/>
              <a:gd name="connsiteY20" fmla="*/ 5506768 h 6858000"/>
              <a:gd name="connsiteX21" fmla="*/ 642957 w 5434004"/>
              <a:gd name="connsiteY21" fmla="*/ 5473318 h 6858000"/>
              <a:gd name="connsiteX22" fmla="*/ 602099 w 5434004"/>
              <a:gd name="connsiteY22" fmla="*/ 5418521 h 6858000"/>
              <a:gd name="connsiteX23" fmla="*/ 563009 w 5434004"/>
              <a:gd name="connsiteY23" fmla="*/ 5337536 h 6858000"/>
              <a:gd name="connsiteX24" fmla="*/ 584675 w 5434004"/>
              <a:gd name="connsiteY24" fmla="*/ 5255190 h 6858000"/>
              <a:gd name="connsiteX25" fmla="*/ 564878 w 5434004"/>
              <a:gd name="connsiteY25" fmla="*/ 5208171 h 6858000"/>
              <a:gd name="connsiteX26" fmla="*/ 540145 w 5434004"/>
              <a:gd name="connsiteY26" fmla="*/ 4993731 h 6858000"/>
              <a:gd name="connsiteX27" fmla="*/ 512099 w 5434004"/>
              <a:gd name="connsiteY27" fmla="*/ 4896399 h 6858000"/>
              <a:gd name="connsiteX28" fmla="*/ 482378 w 5434004"/>
              <a:gd name="connsiteY28" fmla="*/ 4838613 h 6858000"/>
              <a:gd name="connsiteX29" fmla="*/ 468676 w 5434004"/>
              <a:gd name="connsiteY29" fmla="*/ 4796522 h 6858000"/>
              <a:gd name="connsiteX30" fmla="*/ 430881 w 5434004"/>
              <a:gd name="connsiteY30" fmla="*/ 4672370 h 6858000"/>
              <a:gd name="connsiteX31" fmla="*/ 415292 w 5434004"/>
              <a:gd name="connsiteY31" fmla="*/ 4634253 h 6858000"/>
              <a:gd name="connsiteX32" fmla="*/ 348919 w 5434004"/>
              <a:gd name="connsiteY32" fmla="*/ 4549232 h 6858000"/>
              <a:gd name="connsiteX33" fmla="*/ 292438 w 5434004"/>
              <a:gd name="connsiteY33" fmla="*/ 4479912 h 6858000"/>
              <a:gd name="connsiteX34" fmla="*/ 283567 w 5434004"/>
              <a:gd name="connsiteY34" fmla="*/ 4376609 h 6858000"/>
              <a:gd name="connsiteX35" fmla="*/ 247018 w 5434004"/>
              <a:gd name="connsiteY35" fmla="*/ 4280257 h 6858000"/>
              <a:gd name="connsiteX36" fmla="*/ 243154 w 5434004"/>
              <a:gd name="connsiteY36" fmla="*/ 4208492 h 6858000"/>
              <a:gd name="connsiteX37" fmla="*/ 267243 w 5434004"/>
              <a:gd name="connsiteY37" fmla="*/ 4120636 h 6858000"/>
              <a:gd name="connsiteX38" fmla="*/ 274676 w 5434004"/>
              <a:gd name="connsiteY38" fmla="*/ 4116556 h 6858000"/>
              <a:gd name="connsiteX39" fmla="*/ 274016 w 5434004"/>
              <a:gd name="connsiteY39" fmla="*/ 4109625 h 6858000"/>
              <a:gd name="connsiteX40" fmla="*/ 266711 w 5434004"/>
              <a:gd name="connsiteY40" fmla="*/ 4105624 h 6858000"/>
              <a:gd name="connsiteX41" fmla="*/ 267360 w 5434004"/>
              <a:gd name="connsiteY41" fmla="*/ 4051441 h 6858000"/>
              <a:gd name="connsiteX42" fmla="*/ 280863 w 5434004"/>
              <a:gd name="connsiteY42" fmla="*/ 3988494 h 6858000"/>
              <a:gd name="connsiteX43" fmla="*/ 254473 w 5434004"/>
              <a:gd name="connsiteY43" fmla="*/ 3926485 h 6858000"/>
              <a:gd name="connsiteX44" fmla="*/ 238942 w 5434004"/>
              <a:gd name="connsiteY44" fmla="*/ 3857057 h 6858000"/>
              <a:gd name="connsiteX45" fmla="*/ 229388 w 5434004"/>
              <a:gd name="connsiteY45" fmla="*/ 3815650 h 6858000"/>
              <a:gd name="connsiteX46" fmla="*/ 224025 w 5434004"/>
              <a:gd name="connsiteY46" fmla="*/ 3696745 h 6858000"/>
              <a:gd name="connsiteX47" fmla="*/ 242028 w 5434004"/>
              <a:gd name="connsiteY47" fmla="*/ 3477814 h 6858000"/>
              <a:gd name="connsiteX48" fmla="*/ 239663 w 5434004"/>
              <a:gd name="connsiteY48" fmla="*/ 3375354 h 6858000"/>
              <a:gd name="connsiteX49" fmla="*/ 242939 w 5434004"/>
              <a:gd name="connsiteY49" fmla="*/ 3235494 h 6858000"/>
              <a:gd name="connsiteX50" fmla="*/ 235466 w 5434004"/>
              <a:gd name="connsiteY50" fmla="*/ 3111896 h 6858000"/>
              <a:gd name="connsiteX51" fmla="*/ 225859 w 5434004"/>
              <a:gd name="connsiteY51" fmla="*/ 3061665 h 6858000"/>
              <a:gd name="connsiteX52" fmla="*/ 214543 w 5434004"/>
              <a:gd name="connsiteY52" fmla="*/ 3026187 h 6858000"/>
              <a:gd name="connsiteX53" fmla="*/ 209002 w 5434004"/>
              <a:gd name="connsiteY53" fmla="*/ 2930097 h 6858000"/>
              <a:gd name="connsiteX54" fmla="*/ 209539 w 5434004"/>
              <a:gd name="connsiteY54" fmla="*/ 2768399 h 6858000"/>
              <a:gd name="connsiteX55" fmla="*/ 207490 w 5434004"/>
              <a:gd name="connsiteY55" fmla="*/ 2734615 h 6858000"/>
              <a:gd name="connsiteX56" fmla="*/ 197130 w 5434004"/>
              <a:gd name="connsiteY56" fmla="*/ 2708116 h 6858000"/>
              <a:gd name="connsiteX57" fmla="*/ 187231 w 5434004"/>
              <a:gd name="connsiteY57" fmla="*/ 2704185 h 6858000"/>
              <a:gd name="connsiteX58" fmla="*/ 184723 w 5434004"/>
              <a:gd name="connsiteY58" fmla="*/ 2686011 h 6858000"/>
              <a:gd name="connsiteX59" fmla="*/ 169929 w 5434004"/>
              <a:gd name="connsiteY59" fmla="*/ 2656504 h 6858000"/>
              <a:gd name="connsiteX60" fmla="*/ 188242 w 5434004"/>
              <a:gd name="connsiteY60" fmla="*/ 2589493 h 6858000"/>
              <a:gd name="connsiteX61" fmla="*/ 189125 w 5434004"/>
              <a:gd name="connsiteY61" fmla="*/ 2457617 h 6858000"/>
              <a:gd name="connsiteX62" fmla="*/ 195205 w 5434004"/>
              <a:gd name="connsiteY62" fmla="*/ 2210817 h 6858000"/>
              <a:gd name="connsiteX63" fmla="*/ 175797 w 5434004"/>
              <a:gd name="connsiteY63" fmla="*/ 1901521 h 6858000"/>
              <a:gd name="connsiteX64" fmla="*/ 156134 w 5434004"/>
              <a:gd name="connsiteY64" fmla="*/ 1700722 h 6858000"/>
              <a:gd name="connsiteX65" fmla="*/ 174157 w 5434004"/>
              <a:gd name="connsiteY65" fmla="*/ 1661610 h 6858000"/>
              <a:gd name="connsiteX66" fmla="*/ 180802 w 5434004"/>
              <a:gd name="connsiteY66" fmla="*/ 1640073 h 6858000"/>
              <a:gd name="connsiteX67" fmla="*/ 179221 w 5434004"/>
              <a:gd name="connsiteY67" fmla="*/ 1637398 h 6858000"/>
              <a:gd name="connsiteX68" fmla="*/ 179826 w 5434004"/>
              <a:gd name="connsiteY68" fmla="*/ 1612248 h 6858000"/>
              <a:gd name="connsiteX69" fmla="*/ 198048 w 5434004"/>
              <a:gd name="connsiteY69" fmla="*/ 1498097 h 6858000"/>
              <a:gd name="connsiteX70" fmla="*/ 196329 w 5434004"/>
              <a:gd name="connsiteY70" fmla="*/ 1497364 h 6858000"/>
              <a:gd name="connsiteX71" fmla="*/ 193204 w 5434004"/>
              <a:gd name="connsiteY71" fmla="*/ 1490042 h 6858000"/>
              <a:gd name="connsiteX72" fmla="*/ 211154 w 5434004"/>
              <a:gd name="connsiteY72" fmla="*/ 1451416 h 6858000"/>
              <a:gd name="connsiteX73" fmla="*/ 247750 w 5434004"/>
              <a:gd name="connsiteY73" fmla="*/ 1281781 h 6858000"/>
              <a:gd name="connsiteX74" fmla="*/ 323114 w 5434004"/>
              <a:gd name="connsiteY74" fmla="*/ 1074754 h 6858000"/>
              <a:gd name="connsiteX75" fmla="*/ 357209 w 5434004"/>
              <a:gd name="connsiteY75" fmla="*/ 1019094 h 6858000"/>
              <a:gd name="connsiteX76" fmla="*/ 393176 w 5434004"/>
              <a:gd name="connsiteY76" fmla="*/ 938921 h 6858000"/>
              <a:gd name="connsiteX77" fmla="*/ 451503 w 5434004"/>
              <a:gd name="connsiteY77" fmla="*/ 815814 h 6858000"/>
              <a:gd name="connsiteX78" fmla="*/ 567587 w 5434004"/>
              <a:gd name="connsiteY78" fmla="*/ 584070 h 6858000"/>
              <a:gd name="connsiteX79" fmla="*/ 592609 w 5434004"/>
              <a:gd name="connsiteY79" fmla="*/ 461805 h 6858000"/>
              <a:gd name="connsiteX80" fmla="*/ 624563 w 5434004"/>
              <a:gd name="connsiteY80" fmla="*/ 360945 h 6858000"/>
              <a:gd name="connsiteX81" fmla="*/ 627056 w 5434004"/>
              <a:gd name="connsiteY81" fmla="*/ 226335 h 6858000"/>
              <a:gd name="connsiteX82" fmla="*/ 655851 w 5434004"/>
              <a:gd name="connsiteY82" fmla="*/ 51690 h 6858000"/>
              <a:gd name="connsiteX83" fmla="*/ 653984 w 5434004"/>
              <a:gd name="connsiteY83" fmla="*/ 22133 h 6858000"/>
              <a:gd name="connsiteX84" fmla="*/ 643279 w 5434004"/>
              <a:gd name="connsiteY84" fmla="*/ 1037 h 6858000"/>
              <a:gd name="connsiteX85" fmla="*/ 643741 w 5434004"/>
              <a:gd name="connsiteY85" fmla="*/ 0 h 6858000"/>
              <a:gd name="connsiteX0" fmla="*/ 487607 w 5277870"/>
              <a:gd name="connsiteY0" fmla="*/ 0 h 6858000"/>
              <a:gd name="connsiteX1" fmla="*/ 5277870 w 5277870"/>
              <a:gd name="connsiteY1" fmla="*/ 0 h 6858000"/>
              <a:gd name="connsiteX2" fmla="*/ 5277870 w 5277870"/>
              <a:gd name="connsiteY2" fmla="*/ 6858000 h 6858000"/>
              <a:gd name="connsiteX3" fmla="*/ 893273 w 5277870"/>
              <a:gd name="connsiteY3" fmla="*/ 6857998 h 6858000"/>
              <a:gd name="connsiteX4" fmla="*/ 876958 w 5277870"/>
              <a:gd name="connsiteY4" fmla="*/ 6843615 h 6858000"/>
              <a:gd name="connsiteX5" fmla="*/ 848451 w 5277870"/>
              <a:gd name="connsiteY5" fmla="*/ 6800899 h 6858000"/>
              <a:gd name="connsiteX6" fmla="*/ 827952 w 5277870"/>
              <a:gd name="connsiteY6" fmla="*/ 6765441 h 6858000"/>
              <a:gd name="connsiteX7" fmla="*/ 799830 w 5277870"/>
              <a:gd name="connsiteY7" fmla="*/ 6739541 h 6858000"/>
              <a:gd name="connsiteX8" fmla="*/ 789686 w 5277870"/>
              <a:gd name="connsiteY8" fmla="*/ 6673829 h 6858000"/>
              <a:gd name="connsiteX9" fmla="*/ 765406 w 5277870"/>
              <a:gd name="connsiteY9" fmla="*/ 6620155 h 6858000"/>
              <a:gd name="connsiteX10" fmla="*/ 720302 w 5277870"/>
              <a:gd name="connsiteY10" fmla="*/ 6610437 h 6858000"/>
              <a:gd name="connsiteX11" fmla="*/ 720839 w 5277870"/>
              <a:gd name="connsiteY11" fmla="*/ 6596307 h 6858000"/>
              <a:gd name="connsiteX12" fmla="*/ 737648 w 5277870"/>
              <a:gd name="connsiteY12" fmla="*/ 6536039 h 6858000"/>
              <a:gd name="connsiteX13" fmla="*/ 674147 w 5277870"/>
              <a:gd name="connsiteY13" fmla="*/ 6239239 h 6858000"/>
              <a:gd name="connsiteX14" fmla="*/ 660239 w 5277870"/>
              <a:gd name="connsiteY14" fmla="*/ 6116986 h 6858000"/>
              <a:gd name="connsiteX15" fmla="*/ 632472 w 5277870"/>
              <a:gd name="connsiteY15" fmla="*/ 5895434 h 6858000"/>
              <a:gd name="connsiteX16" fmla="*/ 606181 w 5277870"/>
              <a:gd name="connsiteY16" fmla="*/ 5848019 h 6858000"/>
              <a:gd name="connsiteX17" fmla="*/ 558708 w 5277870"/>
              <a:gd name="connsiteY17" fmla="*/ 5722306 h 6858000"/>
              <a:gd name="connsiteX18" fmla="*/ 523366 w 5277870"/>
              <a:gd name="connsiteY18" fmla="*/ 5528085 h 6858000"/>
              <a:gd name="connsiteX19" fmla="*/ 504822 w 5277870"/>
              <a:gd name="connsiteY19" fmla="*/ 5506768 h 6858000"/>
              <a:gd name="connsiteX20" fmla="*/ 486823 w 5277870"/>
              <a:gd name="connsiteY20" fmla="*/ 5473318 h 6858000"/>
              <a:gd name="connsiteX21" fmla="*/ 445965 w 5277870"/>
              <a:gd name="connsiteY21" fmla="*/ 5418521 h 6858000"/>
              <a:gd name="connsiteX22" fmla="*/ 406875 w 5277870"/>
              <a:gd name="connsiteY22" fmla="*/ 5337536 h 6858000"/>
              <a:gd name="connsiteX23" fmla="*/ 428541 w 5277870"/>
              <a:gd name="connsiteY23" fmla="*/ 5255190 h 6858000"/>
              <a:gd name="connsiteX24" fmla="*/ 408744 w 5277870"/>
              <a:gd name="connsiteY24" fmla="*/ 5208171 h 6858000"/>
              <a:gd name="connsiteX25" fmla="*/ 384011 w 5277870"/>
              <a:gd name="connsiteY25" fmla="*/ 4993731 h 6858000"/>
              <a:gd name="connsiteX26" fmla="*/ 355965 w 5277870"/>
              <a:gd name="connsiteY26" fmla="*/ 4896399 h 6858000"/>
              <a:gd name="connsiteX27" fmla="*/ 326244 w 5277870"/>
              <a:gd name="connsiteY27" fmla="*/ 4838613 h 6858000"/>
              <a:gd name="connsiteX28" fmla="*/ 312542 w 5277870"/>
              <a:gd name="connsiteY28" fmla="*/ 4796522 h 6858000"/>
              <a:gd name="connsiteX29" fmla="*/ 274747 w 5277870"/>
              <a:gd name="connsiteY29" fmla="*/ 4672370 h 6858000"/>
              <a:gd name="connsiteX30" fmla="*/ 259158 w 5277870"/>
              <a:gd name="connsiteY30" fmla="*/ 4634253 h 6858000"/>
              <a:gd name="connsiteX31" fmla="*/ 192785 w 5277870"/>
              <a:gd name="connsiteY31" fmla="*/ 4549232 h 6858000"/>
              <a:gd name="connsiteX32" fmla="*/ 136304 w 5277870"/>
              <a:gd name="connsiteY32" fmla="*/ 4479912 h 6858000"/>
              <a:gd name="connsiteX33" fmla="*/ 127433 w 5277870"/>
              <a:gd name="connsiteY33" fmla="*/ 4376609 h 6858000"/>
              <a:gd name="connsiteX34" fmla="*/ 90884 w 5277870"/>
              <a:gd name="connsiteY34" fmla="*/ 4280257 h 6858000"/>
              <a:gd name="connsiteX35" fmla="*/ 87020 w 5277870"/>
              <a:gd name="connsiteY35" fmla="*/ 4208492 h 6858000"/>
              <a:gd name="connsiteX36" fmla="*/ 111109 w 5277870"/>
              <a:gd name="connsiteY36" fmla="*/ 4120636 h 6858000"/>
              <a:gd name="connsiteX37" fmla="*/ 118542 w 5277870"/>
              <a:gd name="connsiteY37" fmla="*/ 4116556 h 6858000"/>
              <a:gd name="connsiteX38" fmla="*/ 117882 w 5277870"/>
              <a:gd name="connsiteY38" fmla="*/ 4109625 h 6858000"/>
              <a:gd name="connsiteX39" fmla="*/ 110577 w 5277870"/>
              <a:gd name="connsiteY39" fmla="*/ 4105624 h 6858000"/>
              <a:gd name="connsiteX40" fmla="*/ 111226 w 5277870"/>
              <a:gd name="connsiteY40" fmla="*/ 4051441 h 6858000"/>
              <a:gd name="connsiteX41" fmla="*/ 124729 w 5277870"/>
              <a:gd name="connsiteY41" fmla="*/ 3988494 h 6858000"/>
              <a:gd name="connsiteX42" fmla="*/ 98339 w 5277870"/>
              <a:gd name="connsiteY42" fmla="*/ 3926485 h 6858000"/>
              <a:gd name="connsiteX43" fmla="*/ 82808 w 5277870"/>
              <a:gd name="connsiteY43" fmla="*/ 3857057 h 6858000"/>
              <a:gd name="connsiteX44" fmla="*/ 73254 w 5277870"/>
              <a:gd name="connsiteY44" fmla="*/ 3815650 h 6858000"/>
              <a:gd name="connsiteX45" fmla="*/ 67891 w 5277870"/>
              <a:gd name="connsiteY45" fmla="*/ 3696745 h 6858000"/>
              <a:gd name="connsiteX46" fmla="*/ 85894 w 5277870"/>
              <a:gd name="connsiteY46" fmla="*/ 3477814 h 6858000"/>
              <a:gd name="connsiteX47" fmla="*/ 83529 w 5277870"/>
              <a:gd name="connsiteY47" fmla="*/ 3375354 h 6858000"/>
              <a:gd name="connsiteX48" fmla="*/ 86805 w 5277870"/>
              <a:gd name="connsiteY48" fmla="*/ 3235494 h 6858000"/>
              <a:gd name="connsiteX49" fmla="*/ 79332 w 5277870"/>
              <a:gd name="connsiteY49" fmla="*/ 3111896 h 6858000"/>
              <a:gd name="connsiteX50" fmla="*/ 69725 w 5277870"/>
              <a:gd name="connsiteY50" fmla="*/ 3061665 h 6858000"/>
              <a:gd name="connsiteX51" fmla="*/ 58409 w 5277870"/>
              <a:gd name="connsiteY51" fmla="*/ 3026187 h 6858000"/>
              <a:gd name="connsiteX52" fmla="*/ 52868 w 5277870"/>
              <a:gd name="connsiteY52" fmla="*/ 2930097 h 6858000"/>
              <a:gd name="connsiteX53" fmla="*/ 53405 w 5277870"/>
              <a:gd name="connsiteY53" fmla="*/ 2768399 h 6858000"/>
              <a:gd name="connsiteX54" fmla="*/ 51356 w 5277870"/>
              <a:gd name="connsiteY54" fmla="*/ 2734615 h 6858000"/>
              <a:gd name="connsiteX55" fmla="*/ 40996 w 5277870"/>
              <a:gd name="connsiteY55" fmla="*/ 2708116 h 6858000"/>
              <a:gd name="connsiteX56" fmla="*/ 31097 w 5277870"/>
              <a:gd name="connsiteY56" fmla="*/ 2704185 h 6858000"/>
              <a:gd name="connsiteX57" fmla="*/ 28589 w 5277870"/>
              <a:gd name="connsiteY57" fmla="*/ 2686011 h 6858000"/>
              <a:gd name="connsiteX58" fmla="*/ 13795 w 5277870"/>
              <a:gd name="connsiteY58" fmla="*/ 2656504 h 6858000"/>
              <a:gd name="connsiteX59" fmla="*/ 32108 w 5277870"/>
              <a:gd name="connsiteY59" fmla="*/ 2589493 h 6858000"/>
              <a:gd name="connsiteX60" fmla="*/ 32991 w 5277870"/>
              <a:gd name="connsiteY60" fmla="*/ 2457617 h 6858000"/>
              <a:gd name="connsiteX61" fmla="*/ 39071 w 5277870"/>
              <a:gd name="connsiteY61" fmla="*/ 2210817 h 6858000"/>
              <a:gd name="connsiteX62" fmla="*/ 19663 w 5277870"/>
              <a:gd name="connsiteY62" fmla="*/ 1901521 h 6858000"/>
              <a:gd name="connsiteX63" fmla="*/ 0 w 5277870"/>
              <a:gd name="connsiteY63" fmla="*/ 1700722 h 6858000"/>
              <a:gd name="connsiteX64" fmla="*/ 18023 w 5277870"/>
              <a:gd name="connsiteY64" fmla="*/ 1661610 h 6858000"/>
              <a:gd name="connsiteX65" fmla="*/ 24668 w 5277870"/>
              <a:gd name="connsiteY65" fmla="*/ 1640073 h 6858000"/>
              <a:gd name="connsiteX66" fmla="*/ 23087 w 5277870"/>
              <a:gd name="connsiteY66" fmla="*/ 1637398 h 6858000"/>
              <a:gd name="connsiteX67" fmla="*/ 23692 w 5277870"/>
              <a:gd name="connsiteY67" fmla="*/ 1612248 h 6858000"/>
              <a:gd name="connsiteX68" fmla="*/ 41914 w 5277870"/>
              <a:gd name="connsiteY68" fmla="*/ 1498097 h 6858000"/>
              <a:gd name="connsiteX69" fmla="*/ 40195 w 5277870"/>
              <a:gd name="connsiteY69" fmla="*/ 1497364 h 6858000"/>
              <a:gd name="connsiteX70" fmla="*/ 37070 w 5277870"/>
              <a:gd name="connsiteY70" fmla="*/ 1490042 h 6858000"/>
              <a:gd name="connsiteX71" fmla="*/ 55020 w 5277870"/>
              <a:gd name="connsiteY71" fmla="*/ 1451416 h 6858000"/>
              <a:gd name="connsiteX72" fmla="*/ 91616 w 5277870"/>
              <a:gd name="connsiteY72" fmla="*/ 1281781 h 6858000"/>
              <a:gd name="connsiteX73" fmla="*/ 166980 w 5277870"/>
              <a:gd name="connsiteY73" fmla="*/ 1074754 h 6858000"/>
              <a:gd name="connsiteX74" fmla="*/ 201075 w 5277870"/>
              <a:gd name="connsiteY74" fmla="*/ 1019094 h 6858000"/>
              <a:gd name="connsiteX75" fmla="*/ 237042 w 5277870"/>
              <a:gd name="connsiteY75" fmla="*/ 938921 h 6858000"/>
              <a:gd name="connsiteX76" fmla="*/ 295369 w 5277870"/>
              <a:gd name="connsiteY76" fmla="*/ 815814 h 6858000"/>
              <a:gd name="connsiteX77" fmla="*/ 411453 w 5277870"/>
              <a:gd name="connsiteY77" fmla="*/ 584070 h 6858000"/>
              <a:gd name="connsiteX78" fmla="*/ 436475 w 5277870"/>
              <a:gd name="connsiteY78" fmla="*/ 461805 h 6858000"/>
              <a:gd name="connsiteX79" fmla="*/ 468429 w 5277870"/>
              <a:gd name="connsiteY79" fmla="*/ 360945 h 6858000"/>
              <a:gd name="connsiteX80" fmla="*/ 470922 w 5277870"/>
              <a:gd name="connsiteY80" fmla="*/ 226335 h 6858000"/>
              <a:gd name="connsiteX81" fmla="*/ 499717 w 5277870"/>
              <a:gd name="connsiteY81" fmla="*/ 51690 h 6858000"/>
              <a:gd name="connsiteX82" fmla="*/ 497850 w 5277870"/>
              <a:gd name="connsiteY82" fmla="*/ 22133 h 6858000"/>
              <a:gd name="connsiteX83" fmla="*/ 487145 w 5277870"/>
              <a:gd name="connsiteY83" fmla="*/ 1037 h 6858000"/>
              <a:gd name="connsiteX84" fmla="*/ 487607 w 5277870"/>
              <a:gd name="connsiteY8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5277870" h="6858000">
                <a:moveTo>
                  <a:pt x="487607" y="0"/>
                </a:moveTo>
                <a:lnTo>
                  <a:pt x="5277870" y="0"/>
                </a:lnTo>
                <a:lnTo>
                  <a:pt x="5277870" y="6858000"/>
                </a:lnTo>
                <a:lnTo>
                  <a:pt x="893273" y="6857998"/>
                </a:lnTo>
                <a:lnTo>
                  <a:pt x="876958" y="6843615"/>
                </a:lnTo>
                <a:lnTo>
                  <a:pt x="848451" y="6800899"/>
                </a:lnTo>
                <a:lnTo>
                  <a:pt x="827952" y="6765441"/>
                </a:lnTo>
                <a:cubicBezTo>
                  <a:pt x="827507" y="6750832"/>
                  <a:pt x="798355" y="6753978"/>
                  <a:pt x="799830" y="6739541"/>
                </a:cubicBezTo>
                <a:cubicBezTo>
                  <a:pt x="786503" y="6723280"/>
                  <a:pt x="803673" y="6682742"/>
                  <a:pt x="789686" y="6673829"/>
                </a:cubicBezTo>
                <a:cubicBezTo>
                  <a:pt x="776006" y="6657903"/>
                  <a:pt x="778015" y="6625745"/>
                  <a:pt x="765406" y="6620155"/>
                </a:cubicBezTo>
                <a:lnTo>
                  <a:pt x="720302" y="6610437"/>
                </a:lnTo>
                <a:lnTo>
                  <a:pt x="720839" y="6596307"/>
                </a:lnTo>
                <a:lnTo>
                  <a:pt x="737648" y="6536039"/>
                </a:lnTo>
                <a:cubicBezTo>
                  <a:pt x="731713" y="6378236"/>
                  <a:pt x="664893" y="6350780"/>
                  <a:pt x="674147" y="6239239"/>
                </a:cubicBezTo>
                <a:cubicBezTo>
                  <a:pt x="668193" y="6196030"/>
                  <a:pt x="677776" y="6168747"/>
                  <a:pt x="660239" y="6116986"/>
                </a:cubicBezTo>
                <a:cubicBezTo>
                  <a:pt x="693882" y="6035788"/>
                  <a:pt x="626477" y="5971885"/>
                  <a:pt x="632472" y="5895434"/>
                </a:cubicBezTo>
                <a:cubicBezTo>
                  <a:pt x="571936" y="5884249"/>
                  <a:pt x="624704" y="5880776"/>
                  <a:pt x="606181" y="5848019"/>
                </a:cubicBezTo>
                <a:cubicBezTo>
                  <a:pt x="593885" y="5819164"/>
                  <a:pt x="572509" y="5775628"/>
                  <a:pt x="558708" y="5722306"/>
                </a:cubicBezTo>
                <a:cubicBezTo>
                  <a:pt x="551746" y="5685812"/>
                  <a:pt x="532346" y="5564008"/>
                  <a:pt x="523366" y="5528085"/>
                </a:cubicBezTo>
                <a:cubicBezTo>
                  <a:pt x="518594" y="5519172"/>
                  <a:pt x="523045" y="5505250"/>
                  <a:pt x="504822" y="5506768"/>
                </a:cubicBezTo>
                <a:cubicBezTo>
                  <a:pt x="482648" y="5506487"/>
                  <a:pt x="511311" y="5459433"/>
                  <a:pt x="486823" y="5473318"/>
                </a:cubicBezTo>
                <a:cubicBezTo>
                  <a:pt x="506358" y="5440194"/>
                  <a:pt x="459463" y="5435836"/>
                  <a:pt x="445965" y="5418521"/>
                </a:cubicBezTo>
                <a:cubicBezTo>
                  <a:pt x="465954" y="5390815"/>
                  <a:pt x="417921" y="5381811"/>
                  <a:pt x="406875" y="5337536"/>
                </a:cubicBezTo>
                <a:cubicBezTo>
                  <a:pt x="430123" y="5306619"/>
                  <a:pt x="399081" y="5307846"/>
                  <a:pt x="428541" y="5255190"/>
                </a:cubicBezTo>
                <a:cubicBezTo>
                  <a:pt x="428852" y="5233629"/>
                  <a:pt x="407502" y="5247189"/>
                  <a:pt x="408744" y="5208171"/>
                </a:cubicBezTo>
                <a:cubicBezTo>
                  <a:pt x="406613" y="5154483"/>
                  <a:pt x="390295" y="5051554"/>
                  <a:pt x="384011" y="4993731"/>
                </a:cubicBezTo>
                <a:cubicBezTo>
                  <a:pt x="373186" y="4967089"/>
                  <a:pt x="370884" y="4912140"/>
                  <a:pt x="355965" y="4896399"/>
                </a:cubicBezTo>
                <a:cubicBezTo>
                  <a:pt x="355837" y="4852829"/>
                  <a:pt x="351078" y="4813709"/>
                  <a:pt x="326244" y="4838613"/>
                </a:cubicBezTo>
                <a:cubicBezTo>
                  <a:pt x="299018" y="4831439"/>
                  <a:pt x="336627" y="4804968"/>
                  <a:pt x="312542" y="4796522"/>
                </a:cubicBezTo>
                <a:lnTo>
                  <a:pt x="274747" y="4672370"/>
                </a:lnTo>
                <a:cubicBezTo>
                  <a:pt x="286762" y="4649487"/>
                  <a:pt x="276585" y="4640072"/>
                  <a:pt x="259158" y="4634253"/>
                </a:cubicBezTo>
                <a:cubicBezTo>
                  <a:pt x="255297" y="4595381"/>
                  <a:pt x="210632" y="4586807"/>
                  <a:pt x="192785" y="4549232"/>
                </a:cubicBezTo>
                <a:cubicBezTo>
                  <a:pt x="175514" y="4501329"/>
                  <a:pt x="155204" y="4520147"/>
                  <a:pt x="136304" y="4479912"/>
                </a:cubicBezTo>
                <a:lnTo>
                  <a:pt x="127433" y="4376609"/>
                </a:lnTo>
                <a:cubicBezTo>
                  <a:pt x="119863" y="4343333"/>
                  <a:pt x="97619" y="4308276"/>
                  <a:pt x="90884" y="4280257"/>
                </a:cubicBezTo>
                <a:cubicBezTo>
                  <a:pt x="94219" y="4220025"/>
                  <a:pt x="104684" y="4233011"/>
                  <a:pt x="87020" y="4208492"/>
                </a:cubicBezTo>
                <a:cubicBezTo>
                  <a:pt x="95065" y="4180444"/>
                  <a:pt x="129022" y="4152083"/>
                  <a:pt x="111109" y="4120636"/>
                </a:cubicBezTo>
                <a:cubicBezTo>
                  <a:pt x="115978" y="4121934"/>
                  <a:pt x="117998" y="4120145"/>
                  <a:pt x="118542" y="4116556"/>
                </a:cubicBezTo>
                <a:cubicBezTo>
                  <a:pt x="118321" y="4114246"/>
                  <a:pt x="118101" y="4111935"/>
                  <a:pt x="117882" y="4109625"/>
                </a:cubicBezTo>
                <a:lnTo>
                  <a:pt x="110577" y="4105624"/>
                </a:lnTo>
                <a:cubicBezTo>
                  <a:pt x="85114" y="4088878"/>
                  <a:pt x="113587" y="4082596"/>
                  <a:pt x="111226" y="4051441"/>
                </a:cubicBezTo>
                <a:cubicBezTo>
                  <a:pt x="111638" y="4036628"/>
                  <a:pt x="118512" y="3985548"/>
                  <a:pt x="124729" y="3988494"/>
                </a:cubicBezTo>
                <a:lnTo>
                  <a:pt x="98339" y="3926485"/>
                </a:lnTo>
                <a:cubicBezTo>
                  <a:pt x="120456" y="3887663"/>
                  <a:pt x="82381" y="3893685"/>
                  <a:pt x="82808" y="3857057"/>
                </a:cubicBezTo>
                <a:cubicBezTo>
                  <a:pt x="89625" y="3836374"/>
                  <a:pt x="88641" y="3824518"/>
                  <a:pt x="73254" y="3815650"/>
                </a:cubicBezTo>
                <a:cubicBezTo>
                  <a:pt x="107452" y="3718923"/>
                  <a:pt x="64680" y="3772318"/>
                  <a:pt x="67891" y="3696745"/>
                </a:cubicBezTo>
                <a:cubicBezTo>
                  <a:pt x="73347" y="3630391"/>
                  <a:pt x="83288" y="3531379"/>
                  <a:pt x="85894" y="3477814"/>
                </a:cubicBezTo>
                <a:cubicBezTo>
                  <a:pt x="88500" y="3424249"/>
                  <a:pt x="86217" y="3377198"/>
                  <a:pt x="83529" y="3375354"/>
                </a:cubicBezTo>
                <a:cubicBezTo>
                  <a:pt x="83101" y="3339059"/>
                  <a:pt x="90016" y="3285266"/>
                  <a:pt x="86805" y="3235494"/>
                </a:cubicBezTo>
                <a:cubicBezTo>
                  <a:pt x="78762" y="3207446"/>
                  <a:pt x="61419" y="3143345"/>
                  <a:pt x="79332" y="3111896"/>
                </a:cubicBezTo>
                <a:cubicBezTo>
                  <a:pt x="59856" y="3117096"/>
                  <a:pt x="85974" y="3072872"/>
                  <a:pt x="69725" y="3061665"/>
                </a:cubicBezTo>
                <a:cubicBezTo>
                  <a:pt x="56184" y="3054621"/>
                  <a:pt x="60953" y="3039562"/>
                  <a:pt x="58409" y="3026187"/>
                </a:cubicBezTo>
                <a:cubicBezTo>
                  <a:pt x="45869" y="3013333"/>
                  <a:pt x="46112" y="2950064"/>
                  <a:pt x="52868" y="2930097"/>
                </a:cubicBezTo>
                <a:cubicBezTo>
                  <a:pt x="80421" y="2876459"/>
                  <a:pt x="32874" y="2811741"/>
                  <a:pt x="53405" y="2768399"/>
                </a:cubicBezTo>
                <a:cubicBezTo>
                  <a:pt x="54801" y="2755814"/>
                  <a:pt x="53816" y="2744722"/>
                  <a:pt x="51356" y="2734615"/>
                </a:cubicBezTo>
                <a:lnTo>
                  <a:pt x="40996" y="2708116"/>
                </a:lnTo>
                <a:lnTo>
                  <a:pt x="31097" y="2704185"/>
                </a:lnTo>
                <a:lnTo>
                  <a:pt x="28589" y="2686011"/>
                </a:lnTo>
                <a:lnTo>
                  <a:pt x="13795" y="2656504"/>
                </a:lnTo>
                <a:cubicBezTo>
                  <a:pt x="56166" y="2648211"/>
                  <a:pt x="-6214" y="2580540"/>
                  <a:pt x="32108" y="2589493"/>
                </a:cubicBezTo>
                <a:cubicBezTo>
                  <a:pt x="22039" y="2539863"/>
                  <a:pt x="41060" y="2531259"/>
                  <a:pt x="32991" y="2457617"/>
                </a:cubicBezTo>
                <a:cubicBezTo>
                  <a:pt x="45635" y="2365891"/>
                  <a:pt x="40786" y="2284833"/>
                  <a:pt x="39071" y="2210817"/>
                </a:cubicBezTo>
                <a:cubicBezTo>
                  <a:pt x="39941" y="2106412"/>
                  <a:pt x="22396" y="1993081"/>
                  <a:pt x="19663" y="1901521"/>
                </a:cubicBezTo>
                <a:cubicBezTo>
                  <a:pt x="10670" y="1826286"/>
                  <a:pt x="4249" y="1796783"/>
                  <a:pt x="0" y="1700722"/>
                </a:cubicBezTo>
                <a:cubicBezTo>
                  <a:pt x="5587" y="1695223"/>
                  <a:pt x="14814" y="1668682"/>
                  <a:pt x="18023" y="1661610"/>
                </a:cubicBezTo>
                <a:lnTo>
                  <a:pt x="24668" y="1640073"/>
                </a:lnTo>
                <a:lnTo>
                  <a:pt x="23087" y="1637398"/>
                </a:lnTo>
                <a:cubicBezTo>
                  <a:pt x="19812" y="1625364"/>
                  <a:pt x="20811" y="1617807"/>
                  <a:pt x="23692" y="1612248"/>
                </a:cubicBezTo>
                <a:lnTo>
                  <a:pt x="41914" y="1498097"/>
                </a:lnTo>
                <a:lnTo>
                  <a:pt x="40195" y="1497364"/>
                </a:lnTo>
                <a:lnTo>
                  <a:pt x="37070" y="1490042"/>
                </a:lnTo>
                <a:lnTo>
                  <a:pt x="55020" y="1451416"/>
                </a:lnTo>
                <a:cubicBezTo>
                  <a:pt x="73102" y="1417430"/>
                  <a:pt x="80421" y="1313985"/>
                  <a:pt x="91616" y="1281781"/>
                </a:cubicBezTo>
                <a:cubicBezTo>
                  <a:pt x="137974" y="1171345"/>
                  <a:pt x="146547" y="1130634"/>
                  <a:pt x="166980" y="1074754"/>
                </a:cubicBezTo>
                <a:cubicBezTo>
                  <a:pt x="181651" y="1040817"/>
                  <a:pt x="190408" y="1034723"/>
                  <a:pt x="201075" y="1019094"/>
                </a:cubicBezTo>
                <a:cubicBezTo>
                  <a:pt x="207201" y="1005265"/>
                  <a:pt x="260932" y="958184"/>
                  <a:pt x="237042" y="938921"/>
                </a:cubicBezTo>
                <a:cubicBezTo>
                  <a:pt x="287348" y="869297"/>
                  <a:pt x="265291" y="876942"/>
                  <a:pt x="295369" y="815814"/>
                </a:cubicBezTo>
                <a:cubicBezTo>
                  <a:pt x="329951" y="751141"/>
                  <a:pt x="383834" y="609442"/>
                  <a:pt x="411453" y="584070"/>
                </a:cubicBezTo>
                <a:cubicBezTo>
                  <a:pt x="438653" y="530431"/>
                  <a:pt x="423178" y="516020"/>
                  <a:pt x="436475" y="461805"/>
                </a:cubicBezTo>
                <a:cubicBezTo>
                  <a:pt x="454281" y="438996"/>
                  <a:pt x="448264" y="386523"/>
                  <a:pt x="468429" y="360945"/>
                </a:cubicBezTo>
                <a:cubicBezTo>
                  <a:pt x="474686" y="267247"/>
                  <a:pt x="468220" y="285413"/>
                  <a:pt x="470922" y="226335"/>
                </a:cubicBezTo>
                <a:cubicBezTo>
                  <a:pt x="481883" y="180653"/>
                  <a:pt x="495229" y="85724"/>
                  <a:pt x="499717" y="51690"/>
                </a:cubicBezTo>
                <a:cubicBezTo>
                  <a:pt x="482601" y="39734"/>
                  <a:pt x="492651" y="34426"/>
                  <a:pt x="497850" y="22133"/>
                </a:cubicBezTo>
                <a:cubicBezTo>
                  <a:pt x="482148" y="14444"/>
                  <a:pt x="483752" y="7720"/>
                  <a:pt x="487145" y="1037"/>
                </a:cubicBezTo>
                <a:lnTo>
                  <a:pt x="48760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0902BD0-1C61-8AC2-2733-C4EC0BA43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684" y="1562100"/>
            <a:ext cx="3795642" cy="3733800"/>
          </a:xfrm>
        </p:spPr>
        <p:txBody>
          <a:bodyPr>
            <a:normAutofit/>
          </a:bodyPr>
          <a:lstStyle/>
          <a:p>
            <a:pPr algn="ctr"/>
            <a:r>
              <a:rPr lang="fi-FI" sz="4000" b="1" dirty="0">
                <a:solidFill>
                  <a:schemeClr val="tx1">
                    <a:lumMod val="85000"/>
                    <a:lumOff val="15000"/>
                  </a:schemeClr>
                </a:solidFill>
                <a:ea typeface="+mj-lt"/>
                <a:cs typeface="+mj-lt"/>
              </a:rPr>
              <a:t>Osa toisenvaraisista tumallisista mikrobeista aiheuttaa tauteja</a:t>
            </a:r>
            <a:endParaRPr lang="fi-FI" sz="4000" dirty="0">
              <a:solidFill>
                <a:schemeClr val="tx1">
                  <a:lumMod val="85000"/>
                  <a:lumOff val="1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CE3605-F550-E621-15CF-3EF69FB31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33425"/>
            <a:ext cx="5135592" cy="53911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Esiintyvät yleisimmin tropiikin alueella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Yhteiset piirteet: </a:t>
            </a:r>
          </a:p>
          <a:p>
            <a:pPr lvl="1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Yksisoluisuus</a:t>
            </a:r>
          </a:p>
          <a:p>
            <a:pPr lvl="1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Solussa ei soluseinää</a:t>
            </a:r>
          </a:p>
          <a:p>
            <a:pPr lvl="1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Liikkumiskyky</a:t>
            </a:r>
          </a:p>
          <a:p>
            <a:pPr lvl="1"/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Toisenvaraisuus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Lisääntyvät suvuttomasti jakautumalla kahtia tai monistumalla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Elämänkierrossa usein kaksi vaihetta: eläminen väli-isännässä ja varsinaisessa isännässä</a:t>
            </a:r>
          </a:p>
          <a:p>
            <a:r>
              <a:rPr lang="fi-FI" sz="2000" dirty="0">
                <a:solidFill>
                  <a:schemeClr val="tx1">
                    <a:lumMod val="85000"/>
                    <a:lumOff val="15000"/>
                  </a:schemeClr>
                </a:solidFill>
                <a:cs typeface="Calibri"/>
              </a:rPr>
              <a:t>Malaria yksi eniten kuolonuhreja vaativista taudeista</a:t>
            </a:r>
          </a:p>
        </p:txBody>
      </p:sp>
      <p:pic>
        <p:nvPicPr>
          <p:cNvPr id="4" name="Kuva 3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6940A58B-6BB1-1B31-074E-7077688862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89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6A2C5C4-C537-A310-9389-A7ABE832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5075"/>
          </a:xfrm>
        </p:spPr>
        <p:txBody>
          <a:bodyPr>
            <a:normAutofit/>
          </a:bodyPr>
          <a:lstStyle/>
          <a:p>
            <a:r>
              <a:rPr lang="fi-FI" sz="3600" dirty="0">
                <a:effectLst/>
              </a:rPr>
              <a:t>Malarialoision elinkaari</a:t>
            </a:r>
            <a:endParaRPr lang="fi-FI" sz="36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0B5E5770-6CDD-B7EA-F9B3-40A66DC1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C027FE0-DA9D-F1E8-DF53-13537630B18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429193" y="1825625"/>
            <a:ext cx="3999613" cy="4351338"/>
          </a:xfrm>
          <a:prstGeom prst="rect">
            <a:avLst/>
          </a:prstGeom>
        </p:spPr>
      </p:pic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62DED02-DBE9-6C7E-0D2E-44B22EE38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428" y="504497"/>
            <a:ext cx="5875282" cy="5672466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Hyttysessä malarialoisiot lisääntyvät suvullisesti, ja syntyneet malarialoisiot siirtyvät hyttysen syljen mukana ihmiseen. Suvullinen lisääntyminen lisää malarialoision perinnöllistä muuntelua, minkä ansiosta niille kehittyy esimerkiksi resistenssi malarialääkkeitä vastaan.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Naarashyttynen imee ihmisen verta ja siirtää samalla elimistössään olevia malarialoisioita ihmisen verenkiertoon.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Loisiot kulkevat veren mukana maksaan, jossa ne lisääntyvät suvuttomasti monistumalla: ensin malarialoision tuma jakautuu moneksi tumaksi, ja sitten solu jakautuu useaan osaan. Syntyneet uudet malarialoisiot siirtyvät veren punasoluihin.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Malarialoisiot lisääntyvät monistumalla punasoluissa.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Tartunnan saaneet punasolut hajoavat, ja malarialoisiot siirtyvät vereen tartuttamaan uusia punasoluja. Tässä vaiheessa vereen vapautuvat malarialoisioiden myrkylliset aineenvaihduntatuotteet aiheuttavat korkean kuumeen.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Malarialoisio voi siirtyä myös malariaa sairastavasta ihmisestä hyttyseen</a:t>
            </a:r>
            <a:r>
              <a:rPr lang="fi-FI" sz="1800" dirty="0">
                <a:effectLst/>
              </a:rPr>
              <a:t> 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3497431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59165" y="223296"/>
            <a:ext cx="10515600" cy="1325563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00A9DC"/>
                </a:solidFill>
                <a:ea typeface="Myriad Pro Semibold" charset="0"/>
                <a:cs typeface="Myriad Pro Semibold" charset="0"/>
              </a:rPr>
              <a:t>Hiiva- ja homesienet ovat toisenvaraisia mikrobeja</a:t>
            </a:r>
            <a:endParaRPr lang="fi-FI" sz="4000" dirty="0">
              <a:solidFill>
                <a:srgbClr val="00A9DC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26C0A01-1EFE-6E99-B8D6-CD3874C904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89EE6E7A-316B-D2FF-0829-52EBF479E225}"/>
              </a:ext>
            </a:extLst>
          </p:cNvPr>
          <p:cNvSpPr txBox="1"/>
          <p:nvPr/>
        </p:nvSpPr>
        <p:spPr>
          <a:xfrm>
            <a:off x="1459165" y="1785419"/>
            <a:ext cx="52776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Kuuluvat sienten ryhmään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Soluseinä rakenteeltaan kitiiniä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/>
              <a:t>Hajottajia, taudinaiheuttajia, loisia</a:t>
            </a:r>
            <a:endParaRPr lang="en-US" sz="2000" dirty="0"/>
          </a:p>
        </p:txBody>
      </p:sp>
      <p:graphicFrame>
        <p:nvGraphicFramePr>
          <p:cNvPr id="16" name="Tekstiruutu 2">
            <a:extLst>
              <a:ext uri="{FF2B5EF4-FFF2-40B4-BE49-F238E27FC236}">
                <a16:creationId xmlns:a16="http://schemas.microsoft.com/office/drawing/2014/main" id="{42F3F531-989A-E8A0-90F9-5627A10A17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2927541"/>
              </p:ext>
            </p:extLst>
          </p:nvPr>
        </p:nvGraphicFramePr>
        <p:xfrm>
          <a:off x="1459165" y="3037642"/>
          <a:ext cx="10165844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5566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00A28356-B445-1708-28C7-03EA11551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47"/>
          <a:stretch/>
        </p:blipFill>
        <p:spPr>
          <a:xfrm>
            <a:off x="2120284" y="1053548"/>
            <a:ext cx="7833063" cy="4990720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4E2C4BAF-A711-A491-EE45-C4AD43566B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A58E7114-03DB-EEF3-6DED-F4BDF946F597}"/>
              </a:ext>
            </a:extLst>
          </p:cNvPr>
          <p:cNvSpPr txBox="1"/>
          <p:nvPr/>
        </p:nvSpPr>
        <p:spPr>
          <a:xfrm>
            <a:off x="1808922" y="576470"/>
            <a:ext cx="2948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800" dirty="0"/>
              <a:t>Hiivasolun rakenne</a:t>
            </a:r>
          </a:p>
        </p:txBody>
      </p:sp>
    </p:spTree>
    <p:extLst>
      <p:ext uri="{BB962C8B-B14F-4D97-AF65-F5344CB8AC3E}">
        <p14:creationId xmlns:p14="http://schemas.microsoft.com/office/powerpoint/2010/main" val="1166127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8F976A7C-FBFA-40C4-C7CA-DDDAD42E8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fi-FI" sz="4000" b="1" dirty="0">
                <a:ea typeface="+mj-lt"/>
                <a:cs typeface="+mj-lt"/>
              </a:rPr>
              <a:t>Elintarvikkeiden valmistuksessa käytetään mikrobeja</a:t>
            </a:r>
            <a:endParaRPr lang="fi-FI" sz="4000" b="1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954BF4E-2D48-51CE-7D0F-B269C33B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/>
              </a:rPr>
              <a:t>Leivonta:</a:t>
            </a:r>
          </a:p>
          <a:p>
            <a:pPr lvl="1"/>
            <a:r>
              <a:rPr lang="fi-FI" sz="2000" dirty="0">
                <a:cs typeface="Calibri"/>
              </a:rPr>
              <a:t>leivinhiivan soluhengityksessä ja alkoholikäymisessä tuottama hiilidioksidi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Oluen ja viinin valmistus:</a:t>
            </a:r>
          </a:p>
          <a:p>
            <a:pPr lvl="1"/>
            <a:r>
              <a:rPr lang="fi-FI" sz="2000" dirty="0">
                <a:cs typeface="Calibri"/>
              </a:rPr>
              <a:t>hiivasolujen alkoholikäyminen</a:t>
            </a:r>
          </a:p>
          <a:p>
            <a:pPr marL="0" indent="0">
              <a:buNone/>
            </a:pPr>
            <a:r>
              <a:rPr lang="fi-FI" dirty="0">
                <a:cs typeface="Calibri"/>
              </a:rPr>
              <a:t>Homejuustojen valmistus: </a:t>
            </a:r>
          </a:p>
          <a:p>
            <a:pPr lvl="1"/>
            <a:r>
              <a:rPr lang="fi-FI" sz="2000" dirty="0">
                <a:cs typeface="Calibri"/>
              </a:rPr>
              <a:t>erilaiset homelajit</a:t>
            </a:r>
          </a:p>
          <a:p>
            <a:endParaRPr lang="fi-FI" sz="2000" dirty="0">
              <a:cs typeface="Calibri"/>
            </a:endParaRP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0DC92A83-6720-A014-3F22-CB818C3CBA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718" b="-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4E3C127-42F5-FDCD-A972-97BDB909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04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9CCA4CF-ACB5-27AE-7750-0118BD8A4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1693" y="715899"/>
            <a:ext cx="8410803" cy="564780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CA2AF93A-8C80-ED62-26CD-740031F57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333"/>
            <a:ext cx="10515600" cy="1325563"/>
          </a:xfrm>
        </p:spPr>
        <p:txBody>
          <a:bodyPr/>
          <a:lstStyle/>
          <a:p>
            <a:r>
              <a:rPr lang="fi-FI" b="1" dirty="0">
                <a:cs typeface="Calibri Light"/>
              </a:rPr>
              <a:t>Tiivistelmä</a:t>
            </a:r>
            <a:endParaRPr lang="fi-FI" b="1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D793084-CEBE-0762-70C4-41463657A3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77736" y="6176963"/>
            <a:ext cx="1312224" cy="58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Bios 6 1">
      <a:dk1>
        <a:srgbClr val="0094D9"/>
      </a:dk1>
      <a:lt1>
        <a:srgbClr val="FFFFFF"/>
      </a:lt1>
      <a:dk2>
        <a:srgbClr val="54B4E5"/>
      </a:dk2>
      <a:lt2>
        <a:srgbClr val="FFFFFF"/>
      </a:lt2>
      <a:accent1>
        <a:srgbClr val="54B4E5"/>
      </a:accent1>
      <a:accent2>
        <a:srgbClr val="F397C0"/>
      </a:accent2>
      <a:accent3>
        <a:srgbClr val="FFEA81"/>
      </a:accent3>
      <a:accent4>
        <a:srgbClr val="AC90C3"/>
      </a:accent4>
      <a:accent5>
        <a:srgbClr val="F8C1D8"/>
      </a:accent5>
      <a:accent6>
        <a:srgbClr val="FFF1B5"/>
      </a:accent6>
      <a:hlink>
        <a:srgbClr val="0094D9"/>
      </a:hlink>
      <a:folHlink>
        <a:srgbClr val="0094D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D098488BDB0E4DB3D1B98825041D0E" ma:contentTypeVersion="16" ma:contentTypeDescription="Create a new document." ma:contentTypeScope="" ma:versionID="db432428652f243c5bea2619dffedc87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4e4883cfa094d8b0b818355e60f83b31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Props1.xml><?xml version="1.0" encoding="utf-8"?>
<ds:datastoreItem xmlns:ds="http://schemas.openxmlformats.org/officeDocument/2006/customXml" ds:itemID="{68138047-35FA-4165-B4E2-C314710F010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B29147-3032-4225-805D-79497D2784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CC82E8-C542-4D1B-8011-21ADA54C54FF}">
  <ds:schemaRefs>
    <ds:schemaRef ds:uri="http://schemas.microsoft.com/office/2006/metadata/properties"/>
    <ds:schemaRef ds:uri="http://schemas.microsoft.com/office/infopath/2007/PartnerControls"/>
    <ds:schemaRef ds:uri="b074eca8-5fb2-43da-8e1c-14493b35314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44467</TotalTime>
  <Words>303</Words>
  <Application>Microsoft Office PowerPoint</Application>
  <PresentationFormat>Laajakuva</PresentationFormat>
  <Paragraphs>57</Paragraphs>
  <Slides>9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Office-teema</vt:lpstr>
      <vt:lpstr>3 Tumallisilla mikrobeilla on monia tärkeitä rooleja ekosysteemeissä</vt:lpstr>
      <vt:lpstr>PowerPoint-esitys</vt:lpstr>
      <vt:lpstr>Yksisoluiset levät ovat tärkeitä tuottajia vesistöissä</vt:lpstr>
      <vt:lpstr>Osa toisenvaraisista tumallisista mikrobeista aiheuttaa tauteja</vt:lpstr>
      <vt:lpstr>Malarialoision elinkaari</vt:lpstr>
      <vt:lpstr>Hiiva- ja homesienet ovat toisenvaraisia mikrobeja</vt:lpstr>
      <vt:lpstr>PowerPoint-esitys</vt:lpstr>
      <vt:lpstr>Elintarvikkeiden valmistuksessa käytetään mikrobeja</vt:lpstr>
      <vt:lpstr>Tiivistelmä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313</cp:revision>
  <dcterms:created xsi:type="dcterms:W3CDTF">2017-07-04T08:37:15Z</dcterms:created>
  <dcterms:modified xsi:type="dcterms:W3CDTF">2023-12-21T07:32:01Z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