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sldIdLst>
    <p:sldId id="312" r:id="rId2"/>
    <p:sldId id="313" r:id="rId3"/>
    <p:sldId id="314" r:id="rId4"/>
    <p:sldId id="305" r:id="rId5"/>
    <p:sldId id="286" r:id="rId6"/>
    <p:sldId id="285" r:id="rId7"/>
    <p:sldId id="304" r:id="rId8"/>
    <p:sldId id="30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94660"/>
  </p:normalViewPr>
  <p:slideViewPr>
    <p:cSldViewPr snapToGrid="0">
      <p:cViewPr varScale="1">
        <p:scale>
          <a:sx n="68" d="100"/>
          <a:sy n="68" d="100"/>
        </p:scale>
        <p:origin x="9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977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68507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449056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798870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308901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938642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857671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182854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uvateksti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400558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amakuva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5324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tsikko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692199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s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851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357315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ksen 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663322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si tai epäto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fi-FI"/>
              <a:t>Muokkaa tekstin perustyylejä napsauttamalla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45073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170482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7499202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711201" y="533401"/>
            <a:ext cx="5266623" cy="3767667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6216483" y="533400"/>
            <a:ext cx="5264317" cy="3759200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03A313-D267-494C-89A6-0203ED53D732}" type="datetimeFigureOut">
              <a:rPr lang="en-US" smtClean="0"/>
              <a:pPr>
                <a:defRPr/>
              </a:pPr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63B710-073A-45D1-BDD1-05F0BA3E2A20}" type="slidenum">
              <a:rPr lang="fi-FI" altLang="fi-FI" smtClean="0"/>
              <a:pPr>
                <a:defRPr/>
              </a:pPr>
              <a:t>‹#›</a:t>
            </a:fld>
            <a:endParaRPr lang="fi-FI" altLang="fi-FI"/>
          </a:p>
        </p:txBody>
      </p:sp>
    </p:spTree>
    <p:extLst>
      <p:ext uri="{BB962C8B-B14F-4D97-AF65-F5344CB8AC3E}">
        <p14:creationId xmlns:p14="http://schemas.microsoft.com/office/powerpoint/2010/main" val="2077343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6E1382C-2812-4262-A5FE-C3A2D90BFB14}" type="datetimeFigureOut">
              <a:rPr lang="fi-FI" smtClean="0"/>
              <a:t>12.11.2024</a:t>
            </a:fld>
            <a:endParaRPr lang="fi-F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fi-F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E0A0221-4BC0-4FEB-82CD-52F6E3EF98E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695932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  <p:sldLayoutId id="214748369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2711624" y="692697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MUSIIKKILINJA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2001</a:t>
            </a:r>
          </a:p>
        </p:txBody>
      </p:sp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5" y="404665"/>
            <a:ext cx="1512168" cy="1452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Suorakulmio 3"/>
          <p:cNvSpPr/>
          <p:nvPr/>
        </p:nvSpPr>
        <p:spPr>
          <a:xfrm>
            <a:off x="689317" y="2420889"/>
            <a:ext cx="5586195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Musiikin teoriaa ja</a:t>
            </a:r>
          </a:p>
          <a:p>
            <a:pPr lvl="1">
              <a:spcBef>
                <a:spcPts val="600"/>
              </a:spcBef>
              <a:buSzPct val="70000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	käytäntöä</a:t>
            </a:r>
          </a:p>
          <a:p>
            <a:pPr lvl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6 tuntia viikossa</a:t>
            </a:r>
          </a:p>
          <a:p>
            <a:pPr lvl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 err="1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Esiintymis</a:t>
            </a: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- ja</a:t>
            </a:r>
          </a:p>
          <a:p>
            <a:pPr lvl="1">
              <a:spcBef>
                <a:spcPts val="600"/>
              </a:spcBef>
              <a:buSzPct val="70000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	ilmaisutaitoa</a:t>
            </a:r>
          </a:p>
          <a:p>
            <a:pPr lvl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Tilausesiintymisiä</a:t>
            </a:r>
          </a:p>
          <a:p>
            <a:pPr lvl="1">
              <a:spcBef>
                <a:spcPts val="600"/>
              </a:spcBef>
              <a:buClr>
                <a:srgbClr val="F0A22E"/>
              </a:buClr>
              <a:buSzPct val="70000"/>
              <a:buFont typeface="Wingdings" panose="05000000000000000000" pitchFamily="2" charset="2"/>
              <a:buChar char=""/>
            </a:pPr>
            <a:r>
              <a:rPr lang="fi-FI" altLang="fi-FI" sz="2400" dirty="0">
                <a:solidFill>
                  <a:srgbClr val="4E3B30"/>
                </a:solidFill>
                <a:latin typeface="Kufam" pitchFamily="2" charset="-78"/>
                <a:cs typeface="Kufam" pitchFamily="2" charset="-78"/>
              </a:rPr>
              <a:t>Yhteistyö musiikkiopiston kanssa</a:t>
            </a:r>
          </a:p>
        </p:txBody>
      </p:sp>
      <p:pic>
        <p:nvPicPr>
          <p:cNvPr id="5" name="Kuva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5087" y="1856719"/>
            <a:ext cx="3401818" cy="26851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Kuva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5087" y="4558498"/>
            <a:ext cx="3401818" cy="22678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24681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2279576" y="620689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PARTIO- JA JOHTAJALINJA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2015</a:t>
            </a:r>
          </a:p>
        </p:txBody>
      </p:sp>
      <p:sp>
        <p:nvSpPr>
          <p:cNvPr id="3" name="Suorakulmio 2"/>
          <p:cNvSpPr/>
          <p:nvPr/>
        </p:nvSpPr>
        <p:spPr>
          <a:xfrm>
            <a:off x="562708" y="1772817"/>
            <a:ext cx="6288868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Suomen ensimmäinen johtamisen erikoislinja</a:t>
            </a:r>
          </a:p>
          <a:p>
            <a:pPr>
              <a:defRPr/>
            </a:pPr>
            <a:endParaRPr lang="fi-FI" sz="2400" dirty="0">
              <a:solidFill>
                <a:schemeClr val="bg1"/>
              </a:solidFill>
              <a:latin typeface="Kufam" pitchFamily="2" charset="-78"/>
              <a:cs typeface="Kufam" pitchFamily="2" charset="-78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 Kokemuksellisesta ja elämyksellistä opiskelua ja itsensä johtamista</a:t>
            </a:r>
          </a:p>
          <a:p>
            <a:pPr>
              <a:defRPr/>
            </a:pPr>
            <a:endParaRPr lang="fi-FI" sz="2400" dirty="0">
              <a:solidFill>
                <a:schemeClr val="bg1"/>
              </a:solidFill>
              <a:latin typeface="Kufam" pitchFamily="2" charset="-78"/>
              <a:cs typeface="Kufam" pitchFamily="2" charset="-78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 Linjalla voit suorittaa 32 lukion oppimäärään luettavaa opintopistettä, sekä myös partion 15–17 -vuotiaiden eli samoajien ikäkausiohjelman. </a:t>
            </a:r>
          </a:p>
          <a:p>
            <a:pPr>
              <a:defRPr/>
            </a:pPr>
            <a:endParaRPr lang="fi-FI" b="1" dirty="0">
              <a:latin typeface="Kufam" pitchFamily="2" charset="-78"/>
              <a:cs typeface="Kufam" pitchFamily="2" charset="-78"/>
            </a:endParaRPr>
          </a:p>
        </p:txBody>
      </p:sp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1286" y="1063539"/>
            <a:ext cx="2654685" cy="17697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Kuva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702" y="2965443"/>
            <a:ext cx="2760269" cy="18401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Kuva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1287" y="4937734"/>
            <a:ext cx="2654685" cy="1823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93656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kstiruutu 2"/>
          <p:cNvSpPr txBox="1"/>
          <p:nvPr/>
        </p:nvSpPr>
        <p:spPr>
          <a:xfrm>
            <a:off x="2279576" y="620689"/>
            <a:ext cx="7272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32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YKSILÖLLISEN URHEILIJAN LINJA</a:t>
            </a:r>
          </a:p>
          <a:p>
            <a:r>
              <a:rPr lang="fi-FI" sz="2800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Vuodesta 2024</a:t>
            </a:r>
          </a:p>
        </p:txBody>
      </p:sp>
      <p:sp>
        <p:nvSpPr>
          <p:cNvPr id="5" name="Tekstiruutu 4"/>
          <p:cNvSpPr txBox="1"/>
          <p:nvPr/>
        </p:nvSpPr>
        <p:spPr>
          <a:xfrm>
            <a:off x="689317" y="1742132"/>
            <a:ext cx="63139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Yksilöllinen ja monipuolinen valmennusohjelma</a:t>
            </a:r>
          </a:p>
          <a:p>
            <a:endParaRPr lang="fi-FI" sz="2400" dirty="0">
              <a:solidFill>
                <a:schemeClr val="bg1"/>
              </a:solidFill>
              <a:latin typeface="Kufam" pitchFamily="2" charset="-78"/>
              <a:cs typeface="Kufam" pitchFamily="2" charset="-78"/>
            </a:endParaRPr>
          </a:p>
          <a:p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Kokonaisvaltainen urheilijana/</a:t>
            </a:r>
          </a:p>
          <a:p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liikunnan harrastajana </a:t>
            </a:r>
          </a:p>
          <a:p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kehittyminen</a:t>
            </a:r>
          </a:p>
          <a:p>
            <a:endParaRPr lang="fi-FI" sz="2400" dirty="0">
              <a:solidFill>
                <a:schemeClr val="bg1"/>
              </a:solidFill>
              <a:latin typeface="Kufam" pitchFamily="2" charset="-78"/>
              <a:cs typeface="Kufam" pitchFamily="2" charset="-78"/>
            </a:endParaRPr>
          </a:p>
          <a:p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Yksilölliset lajitavoitteet pyritään toteuttamaan</a:t>
            </a:r>
          </a:p>
          <a:p>
            <a:endParaRPr lang="fi-FI" sz="2400" dirty="0">
              <a:solidFill>
                <a:schemeClr val="bg1"/>
              </a:solidFill>
              <a:latin typeface="Kufam" pitchFamily="2" charset="-78"/>
              <a:cs typeface="Kufam" pitchFamily="2" charset="-78"/>
            </a:endParaRPr>
          </a:p>
          <a:p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Linjalle voi tulla vaikka ei tavoitteellisesti urheilisikaan. Jos olet kiinnostunut liikunnallisesta elämäntavasta, linja voi olla oiva valinta</a:t>
            </a:r>
          </a:p>
        </p:txBody>
      </p:sp>
      <p:pic>
        <p:nvPicPr>
          <p:cNvPr id="6" name="Kuva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5612" y="1340768"/>
            <a:ext cx="3348372" cy="2232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Kuva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5396" y="4068361"/>
            <a:ext cx="3167501" cy="2111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90810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2217992" y="332656"/>
            <a:ext cx="7766441" cy="1524000"/>
          </a:xfrm>
        </p:spPr>
        <p:txBody>
          <a:bodyPr>
            <a:normAutofit/>
          </a:bodyPr>
          <a:lstStyle/>
          <a:p>
            <a:br>
              <a:rPr lang="fi-FI" sz="1800" dirty="0">
                <a:solidFill>
                  <a:srgbClr val="000000"/>
                </a:solidFill>
                <a:latin typeface="Bernard MT Condensed" panose="02050806060905020404" pitchFamily="18" charset="0"/>
              </a:rPr>
            </a:br>
            <a:r>
              <a:rPr lang="fi-FI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Linjaopiskelu osana koulupäivää</a:t>
            </a:r>
          </a:p>
        </p:txBody>
      </p:sp>
      <p:graphicFrame>
        <p:nvGraphicFramePr>
          <p:cNvPr id="4" name="Sisällön paikkamerkki 3"/>
          <p:cNvGraphicFramePr>
            <a:graphicFrameLocks noGrp="1"/>
          </p:cNvGraphicFramePr>
          <p:nvPr>
            <p:ph idx="1"/>
          </p:nvPr>
        </p:nvGraphicFramePr>
        <p:xfrm>
          <a:off x="2063553" y="1988841"/>
          <a:ext cx="8064895" cy="4536505"/>
        </p:xfrm>
        <a:graphic>
          <a:graphicData uri="http://schemas.openxmlformats.org/drawingml/2006/table">
            <a:tbl>
              <a:tblPr/>
              <a:tblGrid>
                <a:gridCol w="8118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9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84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902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571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5815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39455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Klo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Maanantai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Tiistai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Keskiviikko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Torstai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Perjantai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269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8.00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9.30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tc rowSpan="3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831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9.50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14.03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 rowSpan="2"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Lukio-opinnot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3437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14.11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8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15.05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Linjaopinnot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6465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Työviikko 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päättyy 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klo 15.05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6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fi-FI" sz="900" b="1" kern="140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fi-FI" sz="800" kern="140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27CA3"/>
                    </a:solidFill>
                  </a:tcPr>
                </a:tc>
                <a:tc gridSpan="5">
                  <a:txBody>
                    <a:bodyPr/>
                    <a:lstStyle/>
                    <a:p>
                      <a:pPr marR="0" indent="0" algn="ctr" rtl="0">
                        <a:lnSpc>
                          <a:spcPct val="12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i-FI" sz="1000" b="1" kern="1400" dirty="0">
                          <a:ln>
                            <a:noFill/>
                          </a:ln>
                          <a:solidFill>
                            <a:srgbClr val="464653"/>
                          </a:solidFill>
                          <a:effectLst/>
                          <a:latin typeface="Arial" panose="020B0604020202020204" pitchFamily="34" charset="0"/>
                        </a:rPr>
                        <a:t>ILTAHARJOITTELU OHJATUSTI TAI OMAN OHJELMAN MUKAAN</a:t>
                      </a:r>
                      <a:endParaRPr lang="fi-FI" sz="800" kern="1400" dirty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4" marR="593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Control 1"/>
          <p:cNvSpPr>
            <a:spLocks noChangeArrowheads="1" noChangeShapeType="1"/>
          </p:cNvSpPr>
          <p:nvPr/>
        </p:nvSpPr>
        <p:spPr bwMode="auto">
          <a:xfrm>
            <a:off x="2365376" y="4524375"/>
            <a:ext cx="6424613" cy="4362450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16254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Otsikko 1"/>
          <p:cNvSpPr>
            <a:spLocks noGrp="1"/>
          </p:cNvSpPr>
          <p:nvPr>
            <p:ph type="title"/>
          </p:nvPr>
        </p:nvSpPr>
        <p:spPr>
          <a:xfrm>
            <a:off x="2207569" y="146720"/>
            <a:ext cx="6554867" cy="1524000"/>
          </a:xfrm>
        </p:spPr>
        <p:txBody>
          <a:bodyPr/>
          <a:lstStyle/>
          <a:p>
            <a:r>
              <a:rPr lang="fi-FI" altLang="fi-FI" b="1" dirty="0">
                <a:solidFill>
                  <a:srgbClr val="C00000"/>
                </a:solidFill>
                <a:latin typeface="Kufam" pitchFamily="2" charset="-78"/>
                <a:cs typeface="Kufam" pitchFamily="2" charset="-78"/>
              </a:rPr>
              <a:t>OPISKELIJAN OHEISPALVELUT</a:t>
            </a:r>
          </a:p>
        </p:txBody>
      </p:sp>
      <p:pic>
        <p:nvPicPr>
          <p:cNvPr id="3" name="Sisällön paikkamerkki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6491" y="2333625"/>
            <a:ext cx="2971800" cy="19784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Suorakulmio 3"/>
          <p:cNvSpPr/>
          <p:nvPr/>
        </p:nvSpPr>
        <p:spPr>
          <a:xfrm>
            <a:off x="1307948" y="1536243"/>
            <a:ext cx="6480175" cy="406241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  <a:defRPr/>
            </a:pPr>
            <a:endParaRPr lang="fi-FI" dirty="0">
              <a:latin typeface="Arial" charset="0"/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Asuminen edullisesti soluasunnoissa</a:t>
            </a:r>
          </a:p>
          <a:p>
            <a:pPr marL="1028700" lvl="1"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www.saaninkoski.fi 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Lyhyet etäisyydet: Opiskelu, lajiharjoitukset ja asuminen kaikki koulukeskuksen läheisyydessä 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Mahdollisuus edulliseen päivälliseen koulupäivän jälkeen.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Opiskelijahuolto ja opetuksen tuki</a:t>
            </a:r>
          </a:p>
          <a:p>
            <a:pPr marL="1028700" lvl="1">
              <a:buFont typeface="Arial" pitchFamily="34" charset="0"/>
              <a:buChar char="•"/>
              <a:defRPr/>
            </a:pPr>
            <a:r>
              <a:rPr lang="fi-FI" sz="2400" dirty="0">
                <a:solidFill>
                  <a:schemeClr val="bg1"/>
                </a:solidFill>
                <a:latin typeface="Kufam" pitchFamily="2" charset="-78"/>
                <a:cs typeface="Kufam" pitchFamily="2" charset="-78"/>
              </a:rPr>
              <a:t>Joskus myös elämisen tuki.. </a:t>
            </a:r>
          </a:p>
          <a:p>
            <a:pPr>
              <a:defRPr/>
            </a:pPr>
            <a:endParaRPr lang="fi-FI" sz="24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Otsikko 1"/>
          <p:cNvSpPr>
            <a:spLocks noGrp="1"/>
          </p:cNvSpPr>
          <p:nvPr>
            <p:ph type="title"/>
          </p:nvPr>
        </p:nvSpPr>
        <p:spPr>
          <a:xfrm>
            <a:off x="1847851" y="260649"/>
            <a:ext cx="8683625" cy="1439863"/>
          </a:xfrm>
        </p:spPr>
        <p:txBody>
          <a:bodyPr/>
          <a:lstStyle/>
          <a:p>
            <a:pPr algn="ctr"/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TULE MUKAAN </a:t>
            </a:r>
            <a:b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</a:br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JA NÄET, MITÄ LUKIOLLA TAPAHTUU </a:t>
            </a:r>
          </a:p>
        </p:txBody>
      </p:sp>
      <p:sp>
        <p:nvSpPr>
          <p:cNvPr id="43012" name="Sisällön paikkamerkki 3"/>
          <p:cNvSpPr>
            <a:spLocks noGrp="1"/>
          </p:cNvSpPr>
          <p:nvPr>
            <p:ph sz="half" idx="13"/>
          </p:nvPr>
        </p:nvSpPr>
        <p:spPr/>
        <p:txBody>
          <a:bodyPr>
            <a:normAutofit/>
          </a:bodyPr>
          <a:lstStyle/>
          <a:p>
            <a:pPr marL="0" indent="0"/>
            <a:endParaRPr lang="fi-FI" altLang="fi-FI" dirty="0"/>
          </a:p>
          <a:p>
            <a:pPr marL="0" indent="0"/>
            <a:endParaRPr lang="fi-FI" altLang="fi-FI" dirty="0"/>
          </a:p>
          <a:p>
            <a:pPr marL="0" indent="0"/>
            <a:endParaRPr lang="fi-FI" altLang="fi-FI" dirty="0"/>
          </a:p>
          <a:p>
            <a:pPr marL="0" indent="0"/>
            <a:endParaRPr lang="fi-FI" altLang="fi-FI" dirty="0"/>
          </a:p>
          <a:p>
            <a:pPr marL="0" indent="0"/>
            <a:endParaRPr lang="fi-FI" altLang="fi-FI" dirty="0"/>
          </a:p>
          <a:p>
            <a:pPr marL="0" indent="0"/>
            <a:r>
              <a:rPr lang="fi-FI" altLang="fi-FI" dirty="0">
                <a:latin typeface="Kufam" pitchFamily="2" charset="-78"/>
                <a:cs typeface="Kufam" pitchFamily="2" charset="-78"/>
              </a:rPr>
              <a:t>Pihtiputaan lukio </a:t>
            </a:r>
            <a:r>
              <a:rPr lang="fi-FI" altLang="fi-FI" dirty="0" err="1">
                <a:latin typeface="Kufam" pitchFamily="2" charset="-78"/>
                <a:cs typeface="Kufam" pitchFamily="2" charset="-78"/>
              </a:rPr>
              <a:t>Instagrammissa</a:t>
            </a:r>
            <a:endParaRPr lang="fi-FI" altLang="fi-FI" dirty="0">
              <a:latin typeface="Kufam" pitchFamily="2" charset="-78"/>
              <a:cs typeface="Kufam" pitchFamily="2" charset="-78"/>
            </a:endParaRPr>
          </a:p>
          <a:p>
            <a:pPr marL="0" indent="0"/>
            <a:r>
              <a:rPr lang="fi-FI" altLang="fi-FI" b="1" dirty="0">
                <a:solidFill>
                  <a:srgbClr val="261767"/>
                </a:solidFill>
              </a:rPr>
              <a:t>@pihtiputaanlukio</a:t>
            </a:r>
          </a:p>
        </p:txBody>
      </p:sp>
      <p:sp>
        <p:nvSpPr>
          <p:cNvPr id="43011" name="Sisällön paikkamerkki 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/>
            <a:endParaRPr lang="fi-FI" altLang="fi-FI" dirty="0">
              <a:latin typeface="Kufam" pitchFamily="2" charset="-78"/>
              <a:cs typeface="Kufam" pitchFamily="2" charset="-78"/>
            </a:endParaRPr>
          </a:p>
          <a:p>
            <a:pPr marL="0" indent="0"/>
            <a:endParaRPr lang="fi-FI" altLang="fi-FI" dirty="0"/>
          </a:p>
          <a:p>
            <a:pPr marL="0" indent="0"/>
            <a:endParaRPr lang="fi-FI" altLang="fi-FI" dirty="0"/>
          </a:p>
          <a:p>
            <a:pPr marL="0" indent="0"/>
            <a:endParaRPr lang="fi-FI" altLang="fi-FI" dirty="0"/>
          </a:p>
          <a:p>
            <a:pPr marL="0" indent="0"/>
            <a:endParaRPr lang="fi-FI" altLang="fi-FI" dirty="0"/>
          </a:p>
          <a:p>
            <a:pPr marL="0" indent="0"/>
            <a:r>
              <a:rPr lang="fi-FI" altLang="fi-FI" dirty="0">
                <a:latin typeface="Kufam" pitchFamily="2" charset="-78"/>
                <a:cs typeface="Kufam" pitchFamily="2" charset="-78"/>
              </a:rPr>
              <a:t>Pihtiputaan lukio Facebookissa</a:t>
            </a:r>
          </a:p>
          <a:p>
            <a:pPr marL="0" indent="0"/>
            <a:endParaRPr lang="fi-FI" altLang="fi-FI" dirty="0"/>
          </a:p>
        </p:txBody>
      </p:sp>
      <p:pic>
        <p:nvPicPr>
          <p:cNvPr id="430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256" y="3789040"/>
            <a:ext cx="3600450" cy="127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01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1" y="4301067"/>
            <a:ext cx="3095625" cy="174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3469202" y="624110"/>
            <a:ext cx="6589199" cy="1796778"/>
          </a:xfrm>
        </p:spPr>
        <p:txBody>
          <a:bodyPr>
            <a:normAutofit/>
          </a:bodyPr>
          <a:lstStyle/>
          <a:p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TULE MUKAAN </a:t>
            </a:r>
            <a:b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</a:br>
            <a:r>
              <a:rPr lang="fi-FI" altLang="fi-FI" b="1" dirty="0">
                <a:solidFill>
                  <a:srgbClr val="FF0000"/>
                </a:solidFill>
                <a:latin typeface="Kufam" pitchFamily="2" charset="-78"/>
                <a:cs typeface="Kufam" pitchFamily="2" charset="-78"/>
              </a:rPr>
              <a:t>JA NÄET, MITÄ LUKIOLLA TAPAHTUU </a:t>
            </a:r>
            <a:endParaRPr lang="fi-FI" dirty="0">
              <a:latin typeface="Kufam" pitchFamily="2" charset="-78"/>
              <a:cs typeface="Kufam" pitchFamily="2" charset="-78"/>
            </a:endParaRP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3466416" y="2852936"/>
            <a:ext cx="6591985" cy="3058286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fi-FI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  @</a:t>
            </a: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partiolukio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@pihtiputaanlentopallolinja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</a:t>
            </a:r>
            <a:r>
              <a:rPr lang="fi-FI" dirty="0" err="1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pilu_heittolinja</a:t>
            </a: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@pihtiputaanmusiikkilinja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i-FI" dirty="0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	@</a:t>
            </a:r>
            <a:r>
              <a:rPr lang="fi-FI" dirty="0" err="1">
                <a:solidFill>
                  <a:schemeClr val="tx1"/>
                </a:solidFill>
                <a:latin typeface="Kufam" pitchFamily="2" charset="-78"/>
                <a:ea typeface="Calibri" panose="020F0502020204030204" pitchFamily="34" charset="0"/>
                <a:cs typeface="Kufam" pitchFamily="2" charset="-78"/>
              </a:rPr>
              <a:t>pihtiputaanlukio_hiihtolinja</a:t>
            </a:r>
            <a:r>
              <a:rPr lang="fi-FI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</a:p>
          <a:p>
            <a:endParaRPr lang="fi-FI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089" y="1844824"/>
            <a:ext cx="3095625" cy="174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509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2057400" y="4495800"/>
            <a:ext cx="8192324" cy="1524000"/>
          </a:xfrm>
        </p:spPr>
        <p:txBody>
          <a:bodyPr>
            <a:normAutofit/>
          </a:bodyPr>
          <a:lstStyle/>
          <a:p>
            <a:r>
              <a:rPr kumimoji="0" lang="fi-FI" sz="3200" b="1" i="0" u="none" strike="noStrike" kern="1200" cap="all" spc="0" normalizeH="0" baseline="0" noProof="0" dirty="0">
                <a:ln w="3175" cmpd="sng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ufam" pitchFamily="2" charset="-78"/>
                <a:ea typeface="+mj-ea"/>
                <a:cs typeface="Kufam" pitchFamily="2" charset="-78"/>
              </a:rPr>
              <a:t>Huipputulos seuraa hyvää arkea!</a:t>
            </a:r>
            <a:br>
              <a:rPr kumimoji="0" lang="fi-FI" sz="2900" b="0" i="0" u="none" strike="noStrike" kern="1200" cap="all" spc="0" normalizeH="0" baseline="0" noProof="0" dirty="0">
                <a:ln w="3175" cmpd="sng"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</a:br>
            <a:endParaRPr lang="fi-FI" dirty="0"/>
          </a:p>
        </p:txBody>
      </p:sp>
      <p:pic>
        <p:nvPicPr>
          <p:cNvPr id="8" name="Sisällön paikkamerkki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1631" y="1322177"/>
            <a:ext cx="4456379" cy="3068960"/>
          </a:xfrm>
          <a:prstGeom prst="rect">
            <a:avLst/>
          </a:prstGeom>
        </p:spPr>
      </p:pic>
      <p:pic>
        <p:nvPicPr>
          <p:cNvPr id="9" name="Kuva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4578" y="1322177"/>
            <a:ext cx="4035147" cy="30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72121"/>
      </p:ext>
    </p:extLst>
  </p:cSld>
  <p:clrMapOvr>
    <a:masterClrMapping/>
  </p:clrMapOvr>
</p:sld>
</file>

<file path=ppt/theme/theme1.xml><?xml version="1.0" encoding="utf-8"?>
<a:theme xmlns:a="http://schemas.openxmlformats.org/drawingml/2006/main" name="Sektori">
  <a:themeElements>
    <a:clrScheme name="Sektori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ektori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ektori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TM02900771[[fn=Sektori]]</Template>
  <TotalTime>10</TotalTime>
  <Words>225</Words>
  <Application>Microsoft Office PowerPoint</Application>
  <PresentationFormat>Laajakuva</PresentationFormat>
  <Paragraphs>89</Paragraphs>
  <Slides>8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7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8</vt:i4>
      </vt:variant>
    </vt:vector>
  </HeadingPairs>
  <TitlesOfParts>
    <vt:vector size="16" baseType="lpstr">
      <vt:lpstr>Arial</vt:lpstr>
      <vt:lpstr>Bernard MT Condensed</vt:lpstr>
      <vt:lpstr>Calibri</vt:lpstr>
      <vt:lpstr>Century Gothic</vt:lpstr>
      <vt:lpstr>Kufam</vt:lpstr>
      <vt:lpstr>Wingdings</vt:lpstr>
      <vt:lpstr>Wingdings 3</vt:lpstr>
      <vt:lpstr>Sektori</vt:lpstr>
      <vt:lpstr>PowerPoint-esitys</vt:lpstr>
      <vt:lpstr>PowerPoint-esitys</vt:lpstr>
      <vt:lpstr>PowerPoint-esitys</vt:lpstr>
      <vt:lpstr> Linjaopiskelu osana koulupäivää</vt:lpstr>
      <vt:lpstr>OPISKELIJAN OHEISPALVELUT</vt:lpstr>
      <vt:lpstr>TULE MUKAAN  JA NÄET, MITÄ LUKIOLLA TAPAHTUU </vt:lpstr>
      <vt:lpstr>TULE MUKAAN  JA NÄET, MITÄ LUKIOLLA TAPAHTUU </vt:lpstr>
      <vt:lpstr>Huipputulos seuraa hyvää arkea!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Piippo Markku</dc:creator>
  <cp:lastModifiedBy>Piippo Markku</cp:lastModifiedBy>
  <cp:revision>2</cp:revision>
  <dcterms:created xsi:type="dcterms:W3CDTF">2024-11-12T08:46:24Z</dcterms:created>
  <dcterms:modified xsi:type="dcterms:W3CDTF">2024-11-12T08:56:55Z</dcterms:modified>
</cp:coreProperties>
</file>