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06" r:id="rId1"/>
  </p:sldMasterIdLst>
  <p:notesMasterIdLst>
    <p:notesMasterId r:id="rId20"/>
  </p:notesMasterIdLst>
  <p:sldIdLst>
    <p:sldId id="297" r:id="rId2"/>
    <p:sldId id="308" r:id="rId3"/>
    <p:sldId id="275" r:id="rId4"/>
    <p:sldId id="309" r:id="rId5"/>
    <p:sldId id="287" r:id="rId6"/>
    <p:sldId id="310" r:id="rId7"/>
    <p:sldId id="307" r:id="rId8"/>
    <p:sldId id="311" r:id="rId9"/>
    <p:sldId id="289" r:id="rId10"/>
    <p:sldId id="312" r:id="rId11"/>
    <p:sldId id="313" r:id="rId12"/>
    <p:sldId id="314" r:id="rId13"/>
    <p:sldId id="315" r:id="rId14"/>
    <p:sldId id="305" r:id="rId15"/>
    <p:sldId id="286" r:id="rId16"/>
    <p:sldId id="285" r:id="rId17"/>
    <p:sldId id="304" r:id="rId18"/>
    <p:sldId id="306" r:id="rId19"/>
  </p:sldIdLst>
  <p:sldSz cx="9144000" cy="6858000" type="screen4x3"/>
  <p:notesSz cx="6796088" cy="9871075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2617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212" y="7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Taul1!$A$14</c:f>
              <c:strCache>
                <c:ptCount val="1"/>
                <c:pt idx="0">
                  <c:v>Kaikki aineet</c:v>
                </c:pt>
              </c:strCache>
            </c:strRef>
          </c:tx>
          <c:invertIfNegative val="0"/>
          <c:cat>
            <c:strRef>
              <c:f>Taul1!$B$13:$I$13</c:f>
              <c:strCache>
                <c:ptCount val="8"/>
                <c:pt idx="0">
                  <c:v>K18</c:v>
                </c:pt>
                <c:pt idx="1">
                  <c:v>K19</c:v>
                </c:pt>
                <c:pt idx="2">
                  <c:v>K20</c:v>
                </c:pt>
                <c:pt idx="3">
                  <c:v>K21</c:v>
                </c:pt>
                <c:pt idx="4">
                  <c:v>K22</c:v>
                </c:pt>
                <c:pt idx="5">
                  <c:v>K23</c:v>
                </c:pt>
                <c:pt idx="6">
                  <c:v>K24</c:v>
                </c:pt>
                <c:pt idx="7">
                  <c:v>K25</c:v>
                </c:pt>
              </c:strCache>
            </c:strRef>
          </c:cat>
          <c:val>
            <c:numRef>
              <c:f>Taul1!$B$14:$I$14</c:f>
              <c:numCache>
                <c:formatCode>General</c:formatCode>
                <c:ptCount val="8"/>
                <c:pt idx="0">
                  <c:v>3.62</c:v>
                </c:pt>
                <c:pt idx="1">
                  <c:v>4.01</c:v>
                </c:pt>
                <c:pt idx="2">
                  <c:v>4.01</c:v>
                </c:pt>
                <c:pt idx="3">
                  <c:v>4.0199999999999996</c:v>
                </c:pt>
                <c:pt idx="4">
                  <c:v>3.66</c:v>
                </c:pt>
                <c:pt idx="5">
                  <c:v>3.98</c:v>
                </c:pt>
                <c:pt idx="6">
                  <c:v>3.8</c:v>
                </c:pt>
                <c:pt idx="7">
                  <c:v>3.6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FD7-46DD-B926-B335F4A3876E}"/>
            </c:ext>
          </c:extLst>
        </c:ser>
        <c:ser>
          <c:idx val="1"/>
          <c:order val="1"/>
          <c:tx>
            <c:strRef>
              <c:f>Taul1!$A$15</c:f>
              <c:strCache>
                <c:ptCount val="1"/>
              </c:strCache>
            </c:strRef>
          </c:tx>
          <c:invertIfNegative val="0"/>
          <c:cat>
            <c:strRef>
              <c:f>Taul1!$B$13:$I$13</c:f>
              <c:strCache>
                <c:ptCount val="8"/>
                <c:pt idx="0">
                  <c:v>K18</c:v>
                </c:pt>
                <c:pt idx="1">
                  <c:v>K19</c:v>
                </c:pt>
                <c:pt idx="2">
                  <c:v>K20</c:v>
                </c:pt>
                <c:pt idx="3">
                  <c:v>K21</c:v>
                </c:pt>
                <c:pt idx="4">
                  <c:v>K22</c:v>
                </c:pt>
                <c:pt idx="5">
                  <c:v>K23</c:v>
                </c:pt>
                <c:pt idx="6">
                  <c:v>K24</c:v>
                </c:pt>
                <c:pt idx="7">
                  <c:v>K25</c:v>
                </c:pt>
              </c:strCache>
            </c:strRef>
          </c:cat>
          <c:val>
            <c:numRef>
              <c:f>Taul1!$B$15:$I$15</c:f>
              <c:numCache>
                <c:formatCode>General</c:formatCode>
                <c:ptCount val="8"/>
              </c:numCache>
            </c:numRef>
          </c:val>
          <c:extLst>
            <c:ext xmlns:c16="http://schemas.microsoft.com/office/drawing/2014/chart" uri="{C3380CC4-5D6E-409C-BE32-E72D297353CC}">
              <c16:uniqueId val="{00000001-AFD7-46DD-B926-B335F4A38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63241920"/>
        <c:axId val="163239568"/>
      </c:barChart>
      <c:catAx>
        <c:axId val="163241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 b="1"/>
            </a:pPr>
            <a:endParaRPr lang="fi-FI"/>
          </a:p>
        </c:txPr>
        <c:crossAx val="163239568"/>
        <c:crosses val="autoZero"/>
        <c:auto val="1"/>
        <c:lblAlgn val="ctr"/>
        <c:lblOffset val="100"/>
        <c:noMultiLvlLbl val="0"/>
      </c:catAx>
      <c:valAx>
        <c:axId val="16323956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 b="1"/>
            </a:pPr>
            <a:endParaRPr lang="fi-FI"/>
          </a:p>
        </c:txPr>
        <c:crossAx val="163241920"/>
        <c:crosses val="autoZero"/>
        <c:crossBetween val="between"/>
      </c:valAx>
      <c:spPr>
        <a:effectLst>
          <a:softEdge rad="152400"/>
        </a:effectLst>
      </c:spPr>
    </c:plotArea>
    <c:legend>
      <c:legendPos val="r"/>
      <c:overlay val="0"/>
      <c:txPr>
        <a:bodyPr/>
        <a:lstStyle/>
        <a:p>
          <a:pPr>
            <a:defRPr sz="1400" b="1"/>
          </a:pPr>
          <a:endParaRPr lang="fi-FI"/>
        </a:p>
      </c:txPr>
    </c:legend>
    <c:plotVisOnly val="1"/>
    <c:dispBlanksAs val="gap"/>
    <c:showDLblsOverMax val="0"/>
  </c:chart>
  <c:spPr>
    <a:scene3d>
      <a:camera prst="orthographicFront"/>
      <a:lightRig rig="threePt" dir="t"/>
    </a:scene3d>
    <a:sp3d prstMaterial="matte"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796088" cy="9871075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i-FI" altLang="fi-FI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796088" cy="9871075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i-FI" altLang="fi-FI"/>
          </a:p>
        </p:txBody>
      </p:sp>
      <p:sp>
        <p:nvSpPr>
          <p:cNvPr id="18436" name="Text Box 3"/>
          <p:cNvSpPr txBox="1">
            <a:spLocks noChangeArrowheads="1"/>
          </p:cNvSpPr>
          <p:nvPr/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i-FI" altLang="fi-FI"/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3849688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i-FI" altLang="fi-FI"/>
          </a:p>
        </p:txBody>
      </p:sp>
      <p:sp>
        <p:nvSpPr>
          <p:cNvPr id="18438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30275" y="739775"/>
            <a:ext cx="4933950" cy="3700463"/>
          </a:xfrm>
          <a:prstGeom prst="rect">
            <a:avLst/>
          </a:prstGeom>
          <a:noFill/>
          <a:ln w="9360" cap="sq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12294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679450" y="4689475"/>
            <a:ext cx="5435600" cy="44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fi-FI" noProof="0"/>
          </a:p>
        </p:txBody>
      </p:sp>
      <p:sp>
        <p:nvSpPr>
          <p:cNvPr id="18440" name="Text Box 7"/>
          <p:cNvSpPr txBox="1">
            <a:spLocks noChangeArrowheads="1"/>
          </p:cNvSpPr>
          <p:nvPr/>
        </p:nvSpPr>
        <p:spPr bwMode="auto">
          <a:xfrm>
            <a:off x="0" y="9377363"/>
            <a:ext cx="294640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i-FI" altLang="fi-FI"/>
          </a:p>
        </p:txBody>
      </p:sp>
      <p:sp>
        <p:nvSpPr>
          <p:cNvPr id="12296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3849688" y="9375775"/>
            <a:ext cx="2943225" cy="490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SzPct val="4500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 smtClean="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02DC697-92A2-4E7B-8ABA-511F560D1FDF}" type="slidenum">
              <a:rPr lang="fi-FI" altLang="fi-FI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1307019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fld id="{D2DFAADA-E3DA-4C6C-8DAE-7236F582F839}" type="slidenum">
              <a:rPr lang="fi-FI" altLang="fi-FI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5</a:t>
            </a:fld>
            <a:endParaRPr lang="fi-FI" altLang="fi-FI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6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0275" y="739775"/>
            <a:ext cx="4937125" cy="3703638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689475"/>
            <a:ext cx="5438775" cy="4443413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fi-FI" altLang="fi-FI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69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fld id="{8150C95A-C98F-4877-8E86-8AEF49F83DC1}" type="slidenum">
              <a:rPr lang="fi-FI" altLang="fi-FI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9</a:t>
            </a:fld>
            <a:endParaRPr lang="fi-FI" altLang="fi-FI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174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0275" y="739775"/>
            <a:ext cx="4937125" cy="3703638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689475"/>
            <a:ext cx="5438775" cy="4443413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fi-FI" altLang="fi-FI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59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3B9A2E-98CA-4EF8-B1CE-54F336ACF024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25E77D-F76B-401A-9BD0-5FF8C14F0ED0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21629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1E28B8-E738-47C6-B0A3-8FFC8C152590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6A94F6-7E96-43A2-91FC-716D9C383496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410710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CD284F-3F32-420E-BFA8-650D1595ED00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6148AC-1A37-4E51-B573-5D3A1D358F64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3179295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03A313-D267-494C-89A6-0203ED53D73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63B710-073A-45D1-BDD1-05F0BA3E2A20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962022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57F849-5E6F-45CE-985A-8A5A56368C4B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80C378-C660-47A7-B3A8-773FCCD64C84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880890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31FED9-D32B-48AE-B4DE-AC7B62B0976B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F3B86A-50D1-49D2-A081-B7937E13CA00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641844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523BB3-FAAC-41D4-8AE6-F81F582698D7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42D39A-E91E-4E2E-A0B9-F70733B2018D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598670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593494-F3D0-4642-9F05-085320DCADF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916FBA-57CF-4905-A07C-8AAF582BBF54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036381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18C573-A736-42F8-ABEA-BCC819F2EF75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9DEF9D-93C5-480D-9599-315F446560E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96878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amakuva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10650D-F392-40F1-BDE7-21928789A42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4D5415-A392-41A7-A085-564BEF64F0C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3648071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425772-D0E2-40E9-BB7B-D09358918D03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F856F8-BB62-4E9E-94CB-B4CE1078EE5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986571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C38057-D4D0-4471-A9EF-2FA3C667C29D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27CC6B-572C-48CC-A792-928AA338623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53891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8B44F9-A93C-47BD-9720-16DCA25ADAF6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0A576C-33CA-4E2A-A954-45E0F59C9148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5568927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ksen 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10650D-F392-40F1-BDE7-21928789A42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4D5415-A392-41A7-A085-564BEF64F0C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1871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si tai epäto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10650D-F392-40F1-BDE7-21928789A42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4D5415-A392-41A7-A085-564BEF64F0C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4691981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918331-B155-4DC1-9739-A1E1A30603A1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BEFCEA-BE66-47FD-AA60-69C15ACCF99F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678000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4A1E2-A3F3-46D5-A73B-4BFFCF48D059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F2F8A0-9772-477B-8772-CF46D5E6BEC3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333220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D10650D-F392-40F1-BDE7-21928789A422}" type="datetimeFigureOut">
              <a:rPr lang="en-US" smtClean="0"/>
              <a:pPr>
                <a:defRPr/>
              </a:pPr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A4D5415-A392-41A7-A085-564BEF64F0C7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15117526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07" r:id="rId1"/>
    <p:sldLayoutId id="2147484008" r:id="rId2"/>
    <p:sldLayoutId id="2147484009" r:id="rId3"/>
    <p:sldLayoutId id="2147484010" r:id="rId4"/>
    <p:sldLayoutId id="2147484011" r:id="rId5"/>
    <p:sldLayoutId id="2147484012" r:id="rId6"/>
    <p:sldLayoutId id="2147484013" r:id="rId7"/>
    <p:sldLayoutId id="2147484014" r:id="rId8"/>
    <p:sldLayoutId id="2147484015" r:id="rId9"/>
    <p:sldLayoutId id="2147484016" r:id="rId10"/>
    <p:sldLayoutId id="2147484017" r:id="rId11"/>
    <p:sldLayoutId id="2147484018" r:id="rId12"/>
    <p:sldLayoutId id="2147484019" r:id="rId13"/>
    <p:sldLayoutId id="2147484020" r:id="rId14"/>
    <p:sldLayoutId id="2147484021" r:id="rId15"/>
    <p:sldLayoutId id="2147484022" r:id="rId16"/>
    <p:sldLayoutId id="214748402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orakulmio 1"/>
          <p:cNvSpPr/>
          <p:nvPr/>
        </p:nvSpPr>
        <p:spPr>
          <a:xfrm>
            <a:off x="971550" y="476250"/>
            <a:ext cx="6840538" cy="14779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fi-FI" sz="3200" kern="1400" cap="all">
                <a:solidFill>
                  <a:srgbClr val="C00000"/>
                </a:solidFill>
                <a:latin typeface="Kufam Black" pitchFamily="2" charset="0"/>
                <a:cs typeface="Kufam" pitchFamily="2" charset="-78"/>
              </a:rPr>
              <a:t>Pihtiputaan lukio</a:t>
            </a:r>
            <a:endParaRPr lang="fi-FI" sz="3200" kern="1400">
              <a:solidFill>
                <a:srgbClr val="C00000"/>
              </a:solidFill>
              <a:latin typeface="Kufam Black" pitchFamily="2" charset="0"/>
              <a:cs typeface="Kufam" pitchFamily="2" charset="-78"/>
            </a:endParaRPr>
          </a:p>
          <a:p>
            <a:pPr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fi-FI" sz="3200" kern="1400">
                <a:solidFill>
                  <a:srgbClr val="C00000"/>
                </a:solidFill>
                <a:latin typeface="Kufam Black" pitchFamily="2" charset="0"/>
                <a:cs typeface="Kufam" pitchFamily="2" charset="-78"/>
              </a:rPr>
              <a:t>—  parasta nuorille!</a:t>
            </a:r>
          </a:p>
          <a:p>
            <a:pPr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fi-FI" sz="800" kern="1400">
                <a:solidFill>
                  <a:srgbClr val="4D4D4D"/>
                </a:solidFill>
              </a:rPr>
              <a:t> </a:t>
            </a:r>
            <a:endParaRPr lang="fi-FI" sz="800" kern="1400" dirty="0">
              <a:solidFill>
                <a:srgbClr val="4D4D4D"/>
              </a:solidFill>
            </a:endParaRP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690574"/>
            <a:ext cx="6948264" cy="51674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/>
          <p:cNvSpPr txBox="1"/>
          <p:nvPr/>
        </p:nvSpPr>
        <p:spPr>
          <a:xfrm>
            <a:off x="323528" y="332656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LUKIO – PARASTA YLEISSIVISTYSTÄ</a:t>
            </a:r>
            <a:endParaRPr lang="fi-FI" sz="3200" b="1" dirty="0">
              <a:solidFill>
                <a:srgbClr val="C00000"/>
              </a:solidFill>
              <a:latin typeface="Kufam" pitchFamily="2" charset="-78"/>
              <a:cs typeface="Kufam" pitchFamily="2" charset="-78"/>
            </a:endParaRP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4028685"/>
            <a:ext cx="3508165" cy="23387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Suorakulmio 4"/>
          <p:cNvSpPr/>
          <p:nvPr/>
        </p:nvSpPr>
        <p:spPr>
          <a:xfrm>
            <a:off x="331978" y="1004274"/>
            <a:ext cx="8344477" cy="46910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Bef>
                <a:spcPts val="800"/>
              </a:spcBef>
              <a:buSzPct val="70000"/>
            </a:pPr>
            <a:r>
              <a:rPr lang="fi-FI" altLang="fi-FI" sz="3200" b="1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Jatko-opiskeluvaihtoehdot lisääntyvät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Yliopistoon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Ammattikorkeakouluun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Muille lukiolinjoille toisella asteella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Kansanvälisiin opintoihin ja tehtäviin</a:t>
            </a:r>
          </a:p>
          <a:p>
            <a:pPr eaLnBrk="1" hangingPunct="1">
              <a:spcBef>
                <a:spcPts val="600"/>
              </a:spcBef>
              <a:buSzPct val="70000"/>
            </a:pPr>
            <a:endParaRPr lang="fi-FI" altLang="fi-FI" sz="2400" dirty="0">
              <a:solidFill>
                <a:srgbClr val="4E3B30"/>
              </a:solidFill>
              <a:latin typeface="Kufam" pitchFamily="2" charset="-78"/>
              <a:cs typeface="Kufam" pitchFamily="2" charset="-78"/>
            </a:endParaRPr>
          </a:p>
          <a:p>
            <a:pPr algn="ctr" eaLnBrk="1" hangingPunct="1">
              <a:spcBef>
                <a:spcPts val="700"/>
              </a:spcBef>
              <a:buSzPct val="70000"/>
            </a:pPr>
            <a:r>
              <a:rPr lang="fi-FI" altLang="fi-FI" sz="2800" b="1" i="1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		 			      Lukio antaa aikaa 			 						 aikuistua, kypsyä ja  		itsenäistyä. </a:t>
            </a:r>
          </a:p>
        </p:txBody>
      </p:sp>
    </p:spTree>
    <p:extLst>
      <p:ext uri="{BB962C8B-B14F-4D97-AF65-F5344CB8AC3E}">
        <p14:creationId xmlns:p14="http://schemas.microsoft.com/office/powerpoint/2010/main" val="2396873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Otsikko 9"/>
          <p:cNvSpPr>
            <a:spLocks noGrp="1"/>
          </p:cNvSpPr>
          <p:nvPr>
            <p:ph type="title"/>
          </p:nvPr>
        </p:nvSpPr>
        <p:spPr>
          <a:xfrm>
            <a:off x="1095296" y="332656"/>
            <a:ext cx="6554867" cy="1524000"/>
          </a:xfrm>
        </p:spPr>
        <p:txBody>
          <a:bodyPr/>
          <a:lstStyle/>
          <a:p>
            <a:r>
              <a:rPr lang="fi-FI" altLang="fi-FI" sz="3200" b="1" dirty="0">
                <a:solidFill>
                  <a:srgbClr val="C00000"/>
                </a:solidFill>
                <a:latin typeface="Kufam Black" pitchFamily="2" charset="0"/>
                <a:cs typeface="Arial" panose="020B0604020202020204" pitchFamily="34" charset="0"/>
              </a:rPr>
              <a:t>MITEN LUKIO EROAA PERUSKOULUSTA?</a:t>
            </a:r>
          </a:p>
        </p:txBody>
      </p:sp>
      <p:sp>
        <p:nvSpPr>
          <p:cNvPr id="11" name="Sisällön paikkamerkki 10"/>
          <p:cNvSpPr>
            <a:spLocks noGrp="1"/>
          </p:cNvSpPr>
          <p:nvPr>
            <p:ph idx="1"/>
          </p:nvPr>
        </p:nvSpPr>
        <p:spPr>
          <a:xfrm>
            <a:off x="323528" y="1580174"/>
            <a:ext cx="7850832" cy="4847614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Jaksollinen</a:t>
            </a:r>
            <a:r>
              <a:rPr lang="fi-FI" sz="20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6 jaksoa vuodessa ja kesä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Jaksomuotoinen</a:t>
            </a:r>
            <a:r>
              <a:rPr lang="fi-FI" sz="20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oppiaineet 6 viikon opintojaksoina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Luokaton</a:t>
            </a:r>
            <a:r>
              <a:rPr lang="fi-FI" sz="20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ei luokalle jääntejä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Valinnaisuutta</a:t>
            </a:r>
            <a:r>
              <a:rPr lang="fi-FI" sz="20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kolmannes opintojaksoista omia valintoja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Uusia oppiaineita – myös käytännön tekemistä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</a:t>
            </a: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linjaopintoja, filosofiaa, psykologiaa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20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Vapaaehtoinen</a:t>
            </a:r>
            <a:r>
              <a:rPr lang="fi-FI" sz="20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Times New Roman" pitchFamily="16" charset="0"/>
              <a:buNone/>
              <a:defRPr/>
            </a:pPr>
            <a:r>
              <a:rPr lang="fi-FI" sz="16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– pakko puuttuu</a:t>
            </a:r>
          </a:p>
        </p:txBody>
      </p:sp>
      <p:pic>
        <p:nvPicPr>
          <p:cNvPr id="5" name="Kuva 3" descr="https://scontent.xx.fbcdn.net/hphotos-xpl1/t31.0-8/p720x720/11953306_1065727826820586_206915783533105051_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4292600"/>
            <a:ext cx="2413000" cy="2135188"/>
          </a:xfrm>
          <a:prstGeom prst="rect">
            <a:avLst/>
          </a:prstGeom>
          <a:noFill/>
          <a:ln>
            <a:noFill/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Kuva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3" y="1580174"/>
            <a:ext cx="4068639" cy="27124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1187624" y="62352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MITEN LUKIOSSA PÄRJÄÄ?</a:t>
            </a:r>
          </a:p>
        </p:txBody>
      </p:sp>
      <p:sp>
        <p:nvSpPr>
          <p:cNvPr id="3" name="Suorakulmio 2"/>
          <p:cNvSpPr/>
          <p:nvPr/>
        </p:nvSpPr>
        <p:spPr>
          <a:xfrm>
            <a:off x="179512" y="1988840"/>
            <a:ext cx="8352928" cy="3546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eaLnBrk="1" hangingPunct="1">
              <a:lnSpc>
                <a:spcPct val="90000"/>
              </a:lnSpc>
              <a:spcBef>
                <a:spcPts val="700"/>
              </a:spcBef>
              <a:buClr>
                <a:srgbClr val="F0A22E"/>
              </a:buClr>
              <a:buSzPct val="70000"/>
              <a:buFont typeface="Times New Roman" panose="02020603050405020304" pitchFamily="18" charset="0"/>
              <a:buAutoNum type="arabicPeriod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Tekemällä työtä säännöllisesti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Clr>
                <a:srgbClr val="F0A22E"/>
              </a:buClr>
              <a:buSzPct val="70000"/>
              <a:buFont typeface="Times New Roman" panose="02020603050405020304" pitchFamily="18" charset="0"/>
              <a:buAutoNum type="arabicPeriod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Opettelemalla keskittymään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Clr>
                <a:srgbClr val="F0A22E"/>
              </a:buClr>
              <a:buSzPct val="70000"/>
              <a:buFont typeface="Times New Roman" panose="02020603050405020304" pitchFamily="18" charset="0"/>
              <a:buAutoNum type="arabicPeriod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Opiskelemalla oppimistapoja ja –tekniikkaa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Clr>
                <a:srgbClr val="F0A22E"/>
              </a:buClr>
              <a:buSzPct val="70000"/>
              <a:buFont typeface="Times New Roman" panose="02020603050405020304" pitchFamily="18" charset="0"/>
              <a:buAutoNum type="arabicPeriod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Suunnittelemalla tulevaisuutta, haaveilemalla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Clr>
                <a:srgbClr val="F0A22E"/>
              </a:buClr>
              <a:buSzPct val="70000"/>
              <a:buFont typeface="Times New Roman" panose="02020603050405020304" pitchFamily="18" charset="0"/>
              <a:buAutoNum type="arabicPeriod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Asettamalla tavoitteita ja pärjäämällä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SzPct val="70000"/>
            </a:pPr>
            <a:endParaRPr lang="fi-FI" altLang="fi-FI" sz="2800" dirty="0">
              <a:solidFill>
                <a:srgbClr val="4E3B30"/>
              </a:solidFill>
              <a:latin typeface="Kufam" pitchFamily="2" charset="-78"/>
              <a:cs typeface="Kufam" pitchFamily="2" charset="-78"/>
            </a:endParaRPr>
          </a:p>
          <a:p>
            <a:pPr lvl="1" algn="ctr" eaLnBrk="1" hangingPunct="1">
              <a:lnSpc>
                <a:spcPct val="90000"/>
              </a:lnSpc>
              <a:spcBef>
                <a:spcPts val="700"/>
              </a:spcBef>
              <a:buSzPct val="70000"/>
            </a:pPr>
            <a:r>
              <a:rPr lang="fi-FI" altLang="fi-FI" sz="2800" b="1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ASENNE ON TÄRKEIN!</a:t>
            </a:r>
          </a:p>
          <a:p>
            <a:pPr lvl="1" algn="ctr" eaLnBrk="1" hangingPunct="1">
              <a:lnSpc>
                <a:spcPct val="90000"/>
              </a:lnSpc>
              <a:spcBef>
                <a:spcPts val="700"/>
              </a:spcBef>
              <a:buSzPct val="70000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Motivaatio ratkaisee 50% työn tuloksista</a:t>
            </a:r>
            <a:r>
              <a:rPr lang="fi-FI" altLang="fi-FI" sz="2800" dirty="0">
                <a:solidFill>
                  <a:srgbClr val="4E3B3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002F92A5-319C-FD60-3E89-E02DBF47C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192" y="1155872"/>
            <a:ext cx="2221248" cy="1665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66708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361950" y="1341438"/>
            <a:ext cx="8226425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indent="-339725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eaLnBrk="1" hangingPunct="1">
              <a:spcBef>
                <a:spcPts val="500"/>
              </a:spcBef>
              <a:buSzPct val="70000"/>
            </a:pPr>
            <a:r>
              <a:rPr lang="fi-FI" altLang="fi-FI" sz="20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Korkeatasoinen opetus ja yksilöllinen ohjaus antavat mahdollisuuden hyvään lukio- ja ylioppilastodistukseen ja sitä kautta helpottavat tietä jatko-opintoihin.</a:t>
            </a:r>
          </a:p>
        </p:txBody>
      </p:sp>
      <p:sp>
        <p:nvSpPr>
          <p:cNvPr id="26628" name="Tekstiruutu 1"/>
          <p:cNvSpPr txBox="1">
            <a:spLocks noChangeArrowheads="1"/>
          </p:cNvSpPr>
          <p:nvPr/>
        </p:nvSpPr>
        <p:spPr bwMode="auto">
          <a:xfrm>
            <a:off x="1619250" y="2505075"/>
            <a:ext cx="50706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fi-FI" altLang="fi-FI" sz="2400" b="1" dirty="0">
                <a:solidFill>
                  <a:srgbClr val="261767"/>
                </a:solidFill>
                <a:latin typeface="Kufam" pitchFamily="2" charset="-78"/>
                <a:cs typeface="Kufam" pitchFamily="2" charset="-78"/>
              </a:rPr>
              <a:t>Ylioppilaskirjoitusten tulokset</a:t>
            </a:r>
          </a:p>
        </p:txBody>
      </p:sp>
      <p:sp>
        <p:nvSpPr>
          <p:cNvPr id="2" name="Tekstiruutu 1"/>
          <p:cNvSpPr txBox="1"/>
          <p:nvPr/>
        </p:nvSpPr>
        <p:spPr>
          <a:xfrm>
            <a:off x="679227" y="57495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LAADUKAS OPETUS</a:t>
            </a:r>
          </a:p>
        </p:txBody>
      </p:sp>
      <p:graphicFrame>
        <p:nvGraphicFramePr>
          <p:cNvPr id="3" name="Kaavio 2">
            <a:extLst>
              <a:ext uri="{FF2B5EF4-FFF2-40B4-BE49-F238E27FC236}">
                <a16:creationId xmlns:a16="http://schemas.microsoft.com/office/drawing/2014/main" id="{00000000-0008-0000-0000-0000020000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4931695"/>
              </p:ext>
            </p:extLst>
          </p:nvPr>
        </p:nvGraphicFramePr>
        <p:xfrm>
          <a:off x="1043608" y="2914650"/>
          <a:ext cx="5895975" cy="3943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 spd="slow" advTm="3000"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611560" y="506629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MITÄ LUKIO-OPISKELU MAKSAA?</a:t>
            </a:r>
          </a:p>
        </p:txBody>
      </p:sp>
      <p:sp>
        <p:nvSpPr>
          <p:cNvPr id="3" name="Suorakulmio 2"/>
          <p:cNvSpPr/>
          <p:nvPr/>
        </p:nvSpPr>
        <p:spPr>
          <a:xfrm>
            <a:off x="467544" y="2065713"/>
            <a:ext cx="8208911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>
                <a:latin typeface="Kufam" pitchFamily="2" charset="-78"/>
                <a:cs typeface="Kufam" pitchFamily="2" charset="-78"/>
              </a:rPr>
              <a:t>Opetus on maksuton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>
                <a:latin typeface="Kufam" pitchFamily="2" charset="-78"/>
                <a:cs typeface="Kufam" pitchFamily="2" charset="-78"/>
              </a:rPr>
              <a:t>Saat oman tietokoneen maksutta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 err="1">
                <a:latin typeface="Kufam" pitchFamily="2" charset="-78"/>
                <a:cs typeface="Kufam" pitchFamily="2" charset="-78"/>
              </a:rPr>
              <a:t>Olefit</a:t>
            </a:r>
            <a:r>
              <a:rPr lang="fi-FI" altLang="fi-FI" sz="2800" dirty="0">
                <a:latin typeface="Kufam" pitchFamily="2" charset="-78"/>
                <a:cs typeface="Kufam" pitchFamily="2" charset="-78"/>
              </a:rPr>
              <a:t>- kuntosalikortti jokaiselle lukiolaiselle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>
                <a:latin typeface="Kufam" pitchFamily="2" charset="-78"/>
                <a:cs typeface="Kufam" pitchFamily="2" charset="-78"/>
              </a:rPr>
              <a:t>Koulumatka kunnan rajojen sisällä maksuton (yli 5km)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>
                <a:latin typeface="Kufam" pitchFamily="2" charset="-78"/>
                <a:cs typeface="Kufam" pitchFamily="2" charset="-78"/>
              </a:rPr>
              <a:t>Kotimatkakorvaus 1kertaa/kk (päätös vuosittain)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fi-FI" altLang="fi-FI" sz="2800" dirty="0">
                <a:latin typeface="Kufam" pitchFamily="2" charset="-78"/>
                <a:cs typeface="Kufam" pitchFamily="2" charset="-78"/>
              </a:rPr>
              <a:t>1000€ jatko-opintostipendi päättötodistuksesta</a:t>
            </a:r>
          </a:p>
          <a:p>
            <a:pPr marL="457200" indent="-45720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fi-FI" altLang="fi-FI" sz="2800" dirty="0">
              <a:latin typeface="Kufam" pitchFamily="2" charset="-78"/>
              <a:cs typeface="Kufam" pitchFamily="2" charset="-78"/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6629"/>
            <a:ext cx="2389461" cy="1591674"/>
          </a:xfrm>
          <a:prstGeom prst="rect">
            <a:avLst/>
          </a:prstGeom>
          <a:noFill/>
          <a:ln>
            <a:noFill/>
          </a:ln>
          <a:effectLst>
            <a:glow>
              <a:schemeClr val="accent1"/>
            </a:glow>
            <a:outerShdw dist="35921" dir="2700000" algn="ctr" rotWithShape="0">
              <a:schemeClr val="bg2"/>
            </a:outerShdw>
            <a:softEdge rad="368300"/>
          </a:effectLst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283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48678" y="332656"/>
            <a:ext cx="6554867" cy="1524000"/>
          </a:xfrm>
        </p:spPr>
        <p:txBody>
          <a:bodyPr>
            <a:normAutofit/>
          </a:bodyPr>
          <a:lstStyle/>
          <a:p>
            <a:r>
              <a:rPr lang="fi-FI" sz="30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Lukio toimii nykyaikaisessa oppimisympäristössä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239635" y="1772816"/>
            <a:ext cx="6591985" cy="4608512"/>
          </a:xfrm>
        </p:spPr>
        <p:txBody>
          <a:bodyPr/>
          <a:lstStyle/>
          <a:p>
            <a:pPr>
              <a:spcBef>
                <a:spcPts val="500"/>
              </a:spcBef>
              <a:buSzPct val="70000"/>
              <a:defRPr/>
            </a:pPr>
            <a:r>
              <a:rPr lang="fi-FI" altLang="fi-FI" sz="2000" dirty="0">
                <a:latin typeface="Kufam" pitchFamily="2" charset="-78"/>
                <a:cs typeface="Kufam" pitchFamily="2" charset="-78"/>
              </a:rPr>
              <a:t>Lukio tarjoaa opiskelijoilleen korkeatasoisen opetuksen ja sen vaikutusalueena on koko Suomi.</a:t>
            </a:r>
          </a:p>
          <a:p>
            <a:pPr marL="457200" lvl="1" indent="0" eaLnBrk="1" hangingPunct="1">
              <a:spcBef>
                <a:spcPts val="500"/>
              </a:spcBef>
              <a:buClr>
                <a:srgbClr val="F0A22E"/>
              </a:buClr>
              <a:buSzPct val="70000"/>
              <a:buNone/>
              <a:defRPr/>
            </a:pPr>
            <a:r>
              <a:rPr lang="fi-FI" altLang="fi-FI" sz="2000" dirty="0">
                <a:latin typeface="Kufam" pitchFamily="2" charset="-78"/>
                <a:cs typeface="Kufam" pitchFamily="2" charset="-78"/>
              </a:rPr>
              <a:t>- Opiskelijoita 95</a:t>
            </a:r>
          </a:p>
          <a:p>
            <a:pPr marL="457200" lvl="1" indent="0" eaLnBrk="1" hangingPunct="1">
              <a:spcBef>
                <a:spcPts val="500"/>
              </a:spcBef>
              <a:buClr>
                <a:srgbClr val="F0A22E"/>
              </a:buClr>
              <a:buSzPct val="70000"/>
              <a:buNone/>
              <a:defRPr/>
            </a:pPr>
            <a:r>
              <a:rPr lang="fi-FI" altLang="fi-FI" sz="2000" dirty="0">
                <a:latin typeface="Kufam" pitchFamily="2" charset="-78"/>
                <a:cs typeface="Kufam" pitchFamily="2" charset="-78"/>
              </a:rPr>
              <a:t>- Erikoislinjoilla  54</a:t>
            </a:r>
          </a:p>
          <a:p>
            <a:pPr lvl="1" indent="0" eaLnBrk="1" hangingPunct="1">
              <a:spcBef>
                <a:spcPts val="500"/>
              </a:spcBef>
              <a:buSzPct val="70000"/>
              <a:defRPr/>
            </a:pPr>
            <a:r>
              <a:rPr lang="fi-FI" altLang="fi-FI" sz="2000" dirty="0">
                <a:latin typeface="Kufam" pitchFamily="2" charset="-78"/>
                <a:cs typeface="Kufam" pitchFamily="2" charset="-78"/>
              </a:rPr>
              <a:t>	Ulkopaikkakuntalaisia 32</a:t>
            </a:r>
          </a:p>
          <a:p>
            <a:pPr lvl="1" indent="0" eaLnBrk="1" hangingPunct="1">
              <a:spcBef>
                <a:spcPts val="500"/>
              </a:spcBef>
              <a:buSzPct val="70000"/>
              <a:defRPr/>
            </a:pPr>
            <a:r>
              <a:rPr lang="fi-FI" altLang="fi-FI" sz="2000" dirty="0">
                <a:latin typeface="Kufam" pitchFamily="2" charset="-78"/>
                <a:cs typeface="Kufam" pitchFamily="2" charset="-78"/>
              </a:rPr>
              <a:t>Opettajia 15, 	</a:t>
            </a:r>
          </a:p>
          <a:p>
            <a:pPr lvl="2" eaLnBrk="1" hangingPunct="1">
              <a:spcBef>
                <a:spcPts val="500"/>
              </a:spcBef>
              <a:buClr>
                <a:srgbClr val="F0A22E"/>
              </a:buClr>
              <a:buSzPct val="70000"/>
              <a:buFont typeface="Wingdings" charset="2"/>
              <a:buChar char=""/>
              <a:defRPr/>
            </a:pPr>
            <a:r>
              <a:rPr lang="fi-FI" altLang="fi-FI" sz="1600" dirty="0">
                <a:latin typeface="Kufam" pitchFamily="2" charset="-78"/>
                <a:cs typeface="Kufam" pitchFamily="2" charset="-78"/>
              </a:rPr>
              <a:t>valmennustehtävissä 5</a:t>
            </a:r>
          </a:p>
          <a:p>
            <a:endParaRPr lang="fi-FI" dirty="0"/>
          </a:p>
        </p:txBody>
      </p:sp>
      <p:pic>
        <p:nvPicPr>
          <p:cNvPr id="6" name="Kuva 5" descr="Kuva, joka sisältää kohteen vaate, henkilö, Ihmisen kasvot, tyttö">
            <a:extLst>
              <a:ext uri="{FF2B5EF4-FFF2-40B4-BE49-F238E27FC236}">
                <a16:creationId xmlns:a16="http://schemas.microsoft.com/office/drawing/2014/main" id="{F105EC7D-43E1-0AAA-043C-B28E6F8D6B2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282" y="3140968"/>
            <a:ext cx="3923928" cy="2615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4233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827584" y="47667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MILLAINEN ON PIHTIPUTAAN LUKIO</a:t>
            </a:r>
          </a:p>
        </p:txBody>
      </p:sp>
      <p:sp>
        <p:nvSpPr>
          <p:cNvPr id="5" name="Suorakulmio 4"/>
          <p:cNvSpPr/>
          <p:nvPr/>
        </p:nvSpPr>
        <p:spPr>
          <a:xfrm>
            <a:off x="683568" y="1247985"/>
            <a:ext cx="4572000" cy="4847481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ClrTx/>
              <a:buSzPct val="70000"/>
              <a:buFontTx/>
              <a:buNone/>
              <a:defRPr/>
            </a:pPr>
            <a:r>
              <a:rPr lang="fi-FI" altLang="fi-FI" sz="2400" b="1" dirty="0">
                <a:latin typeface="Kufam" pitchFamily="2" charset="-78"/>
                <a:cs typeface="Kufam" pitchFamily="2" charset="-78"/>
              </a:rPr>
              <a:t>Paljon vaihtoehtoja, </a:t>
            </a:r>
          </a:p>
          <a:p>
            <a:pPr eaLnBrk="1" hangingPunct="1">
              <a:buClrTx/>
              <a:buSzPct val="70000"/>
              <a:buFontTx/>
              <a:buNone/>
              <a:defRPr/>
            </a:pPr>
            <a:r>
              <a:rPr lang="fi-FI" altLang="fi-FI" sz="2400" b="1" dirty="0">
                <a:latin typeface="Kufam" pitchFamily="2" charset="-78"/>
                <a:cs typeface="Kufam" pitchFamily="2" charset="-78"/>
              </a:rPr>
              <a:t>Suomen monipuolisin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endParaRPr lang="fi-FI" altLang="fi-FI" sz="2400" dirty="0">
              <a:latin typeface="Kufam" pitchFamily="2" charset="-78"/>
              <a:cs typeface="Kufam" pitchFamily="2" charset="-78"/>
            </a:endParaRP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Yleislinja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Musiikkilinja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Lentopalloakatemia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Yksilöllisen urheilijan linja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Partio- ja johtajalinja</a:t>
            </a:r>
          </a:p>
          <a:p>
            <a:pPr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Kyberturvallisuuslinja</a:t>
            </a:r>
          </a:p>
          <a:p>
            <a:pPr marL="3175" indent="0" eaLnBrk="1" hangingPunct="1">
              <a:spcBef>
                <a:spcPts val="600"/>
              </a:spcBef>
              <a:buClr>
                <a:srgbClr val="F0A22E"/>
              </a:buClr>
              <a:buSzPct val="70000"/>
              <a:defRPr/>
            </a:pPr>
            <a:r>
              <a:rPr lang="fi-FI" altLang="fi-FI" sz="2400" dirty="0">
                <a:latin typeface="Kufam" pitchFamily="2" charset="-78"/>
                <a:cs typeface="Kufam" pitchFamily="2" charset="-78"/>
              </a:rPr>
              <a:t>	</a:t>
            </a:r>
          </a:p>
          <a:p>
            <a:pPr marL="3175" indent="0" eaLnBrk="1" hangingPunct="1">
              <a:spcBef>
                <a:spcPts val="600"/>
              </a:spcBef>
              <a:buClr>
                <a:srgbClr val="F0A22E"/>
              </a:buClr>
              <a:buSzPct val="70000"/>
              <a:defRPr/>
            </a:pPr>
            <a:r>
              <a:rPr lang="fi-FI" altLang="fi-FI" sz="2400" b="1" dirty="0">
                <a:latin typeface="Kufam" pitchFamily="2" charset="-78"/>
                <a:cs typeface="Kufam" pitchFamily="2" charset="-78"/>
              </a:rPr>
              <a:t>Inhimillisen kokoinen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C134D4CC-5424-1EF9-CC8A-9C2AF7956C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06494"/>
            <a:ext cx="4362000" cy="25866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Kuva 2">
            <a:extLst>
              <a:ext uri="{FF2B5EF4-FFF2-40B4-BE49-F238E27FC236}">
                <a16:creationId xmlns:a16="http://schemas.microsoft.com/office/drawing/2014/main" id="{CCD1FD0E-466F-AF33-78B7-90D67C5D35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1926" y="4117690"/>
            <a:ext cx="4382074" cy="25985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97048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490696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39725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 marL="403225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eaLnBrk="1" hangingPunct="1">
              <a:spcBef>
                <a:spcPts val="600"/>
              </a:spcBef>
              <a:buSzPct val="70000"/>
            </a:pPr>
            <a:endParaRPr lang="fi-FI" altLang="fi-FI" sz="2400" dirty="0">
              <a:solidFill>
                <a:srgbClr val="4E3B3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ts val="7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Integroituna lukiolaisen</a:t>
            </a:r>
          </a:p>
          <a:p>
            <a:pPr eaLnBrk="1" hangingPunct="1">
              <a:spcBef>
                <a:spcPts val="700"/>
              </a:spcBef>
              <a:buSzPct val="70000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päiväohjelmaan</a:t>
            </a:r>
          </a:p>
          <a:p>
            <a:pPr eaLnBrk="1" hangingPunct="1">
              <a:spcBef>
                <a:spcPts val="7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Yksilöllisen kehityksen seuranta</a:t>
            </a:r>
          </a:p>
          <a:p>
            <a:pPr eaLnBrk="1" hangingPunct="1">
              <a:spcBef>
                <a:spcPts val="7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Monipuoliset ohjatut harjoitukset, </a:t>
            </a:r>
          </a:p>
          <a:p>
            <a:pPr lvl="1" indent="0" eaLnBrk="1" hangingPunct="1">
              <a:spcBef>
                <a:spcPts val="700"/>
              </a:spcBef>
              <a:buClr>
                <a:srgbClr val="F0A22E"/>
              </a:buClr>
              <a:buSzPct val="70000"/>
            </a:pPr>
            <a:r>
              <a:rPr lang="fi-FI" altLang="fi-FI" sz="28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8 harjoituskertaa viikossa</a:t>
            </a:r>
          </a:p>
          <a:p>
            <a:pPr eaLnBrk="1" hangingPunct="1">
              <a:spcBef>
                <a:spcPts val="7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endParaRPr lang="fi-FI" altLang="fi-FI" sz="2800" dirty="0">
              <a:solidFill>
                <a:srgbClr val="4E3B30"/>
              </a:solidFill>
              <a:latin typeface="Comic Sans MS" panose="030F0702030302020204" pitchFamily="66" charset="0"/>
            </a:endParaRPr>
          </a:p>
        </p:txBody>
      </p:sp>
      <p:grpSp>
        <p:nvGrpSpPr>
          <p:cNvPr id="18437" name="Group 5"/>
          <p:cNvGrpSpPr>
            <a:grpSpLocks/>
          </p:cNvGrpSpPr>
          <p:nvPr/>
        </p:nvGrpSpPr>
        <p:grpSpPr bwMode="auto">
          <a:xfrm>
            <a:off x="4865042" y="1221177"/>
            <a:ext cx="854075" cy="681038"/>
            <a:chOff x="2654" y="754"/>
            <a:chExt cx="538" cy="429"/>
          </a:xfrm>
        </p:grpSpPr>
        <p:graphicFrame>
          <p:nvGraphicFramePr>
            <p:cNvPr id="30729" name="Object 6"/>
            <p:cNvGraphicFramePr>
              <a:graphicFrameLocks noChangeAspect="1"/>
            </p:cNvGraphicFramePr>
            <p:nvPr/>
          </p:nvGraphicFramePr>
          <p:xfrm>
            <a:off x="2654" y="754"/>
            <a:ext cx="538" cy="42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3" imgW="1974962" imgH="1974962" progId="">
                    <p:embed/>
                  </p:oleObj>
                </mc:Choice>
                <mc:Fallback>
                  <p:oleObj r:id="rId3" imgW="1974962" imgH="1974962" progId="">
                    <p:embed/>
                    <p:pic>
                      <p:nvPicPr>
                        <p:cNvPr id="0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654" y="754"/>
                          <a:ext cx="538" cy="42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blipFill dpi="0" rotWithShape="0">
                                <a:blip/>
                                <a:srcRect/>
                                <a:stretch>
                                  <a:fillRect/>
                                </a:stretch>
                              </a:blip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0730" name="Text Box 7"/>
            <p:cNvSpPr txBox="1">
              <a:spLocks noChangeArrowheads="1"/>
            </p:cNvSpPr>
            <p:nvPr/>
          </p:nvSpPr>
          <p:spPr bwMode="auto">
            <a:xfrm>
              <a:off x="2654" y="754"/>
              <a:ext cx="538" cy="4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1" hangingPunct="1"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endParaRPr lang="fi-FI" altLang="fi-FI"/>
            </a:p>
          </p:txBody>
        </p:sp>
      </p:grpSp>
      <p:sp>
        <p:nvSpPr>
          <p:cNvPr id="18442" name="WordArt 10"/>
          <p:cNvSpPr>
            <a:spLocks noChangeArrowheads="1" noChangeShapeType="1" noTextEdit="1"/>
          </p:cNvSpPr>
          <p:nvPr/>
        </p:nvSpPr>
        <p:spPr bwMode="auto">
          <a:xfrm>
            <a:off x="1187450" y="5734050"/>
            <a:ext cx="3025775" cy="496888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37380"/>
              </a:avLst>
            </a:prstTxWarp>
          </a:bodyPr>
          <a:lstStyle/>
          <a:p>
            <a:pPr algn="ctr"/>
            <a:r>
              <a:rPr lang="fi-FI" sz="3600" kern="10">
                <a:ln w="12600" cap="sq">
                  <a:solidFill>
                    <a:srgbClr val="000000"/>
                  </a:solidFill>
                  <a:miter lim="800000"/>
                  <a:headEnd/>
                  <a:tailEnd/>
                </a:ln>
                <a:solidFill>
                  <a:srgbClr val="FF6600"/>
                </a:solidFill>
                <a:effectLst>
                  <a:outerShdw dist="40186" dir="1096358" algn="ctr" rotWithShape="0">
                    <a:srgbClr val="808080">
                      <a:alpha val="80011"/>
                    </a:srgbClr>
                  </a:outerShdw>
                </a:effectLst>
                <a:latin typeface="Arial Black" panose="020B0A04020102020204" pitchFamily="34" charset="0"/>
              </a:rPr>
              <a:t>LUKIODIPLOMI!!!</a:t>
            </a:r>
          </a:p>
        </p:txBody>
      </p:sp>
      <p:pic>
        <p:nvPicPr>
          <p:cNvPr id="30726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2624"/>
            <a:ext cx="1871662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Kuva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962699"/>
            <a:ext cx="3059832" cy="2026642"/>
          </a:xfrm>
          <a:prstGeom prst="rect">
            <a:avLst/>
          </a:prstGeom>
          <a:effectLst>
            <a:softEdge rad="190500"/>
          </a:effectLst>
        </p:spPr>
      </p:pic>
      <p:sp>
        <p:nvSpPr>
          <p:cNvPr id="4" name="Tekstiruutu 3"/>
          <p:cNvSpPr txBox="1"/>
          <p:nvPr/>
        </p:nvSpPr>
        <p:spPr>
          <a:xfrm>
            <a:off x="1475656" y="507528"/>
            <a:ext cx="59766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LENTOPALLOAKATEMIA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1995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8AFDD3C7-5728-5F0A-2E21-4E8FE61CFE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142" y="4178548"/>
            <a:ext cx="3059833" cy="2183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 additive="repl"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">
                                      <p:cBhvr additive="repl"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</p:cBhvr>
                                    </p:animMotion>
                                    <p:animEffect transition="in" filter="fade">
                                      <p:cBhvr additive="repl">
                                        <p:cTn id="16" dur="1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1187624" y="692696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MUSIIKKILINJA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2001</a:t>
            </a:r>
          </a:p>
        </p:txBody>
      </p:sp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404664"/>
            <a:ext cx="1512168" cy="1452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Suorakulmio 3"/>
          <p:cNvSpPr/>
          <p:nvPr/>
        </p:nvSpPr>
        <p:spPr>
          <a:xfrm>
            <a:off x="219166" y="249289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Musiikin teoriaa ja</a:t>
            </a:r>
          </a:p>
          <a:p>
            <a:pPr lvl="1" eaLnBrk="1" hangingPunct="1">
              <a:spcBef>
                <a:spcPts val="600"/>
              </a:spcBef>
              <a:buSzPct val="70000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käytäntöä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6 tuntia viikossa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 err="1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Esiintymis</a:t>
            </a: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- ja</a:t>
            </a:r>
          </a:p>
          <a:p>
            <a:pPr lvl="1" eaLnBrk="1" hangingPunct="1">
              <a:spcBef>
                <a:spcPts val="600"/>
              </a:spcBef>
              <a:buSzPct val="70000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ilmaisutaitoa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Tilausesiintymisiä</a:t>
            </a:r>
          </a:p>
          <a:p>
            <a:pPr lvl="1" eaLnBrk="1" hangingPunct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Yhteistyö musiikkiopiston kanssa</a:t>
            </a:r>
          </a:p>
        </p:txBody>
      </p:sp>
      <p:pic>
        <p:nvPicPr>
          <p:cNvPr id="6" name="Kuva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1087" y="4558498"/>
            <a:ext cx="3401818" cy="22678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5A5904E9-0725-27DE-3BF3-7F0B18999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087" y="1990551"/>
            <a:ext cx="3401818" cy="25679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4681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755576" y="62068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PARTIO- JA JOHTAJALINJA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2015</a:t>
            </a:r>
          </a:p>
        </p:txBody>
      </p:sp>
      <p:sp>
        <p:nvSpPr>
          <p:cNvPr id="3" name="Suorakulmio 2"/>
          <p:cNvSpPr/>
          <p:nvPr/>
        </p:nvSpPr>
        <p:spPr>
          <a:xfrm>
            <a:off x="755576" y="1772816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fi-FI" sz="2000" dirty="0">
                <a:latin typeface="Kufam" pitchFamily="2" charset="-78"/>
                <a:cs typeface="Kufam" pitchFamily="2" charset="-78"/>
              </a:rPr>
              <a:t>Suomen ensimmäinen johtamisen erikoislinja</a:t>
            </a:r>
          </a:p>
          <a:p>
            <a:pPr fontAlgn="auto">
              <a:spcAft>
                <a:spcPts val="0"/>
              </a:spcAft>
              <a:defRPr/>
            </a:pPr>
            <a:endParaRPr lang="fi-FI" sz="2000" b="1" dirty="0">
              <a:latin typeface="Kufam" pitchFamily="2" charset="-78"/>
              <a:cs typeface="Kufam" pitchFamily="2" charset="-78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fi-FI" sz="2000" b="1" dirty="0">
                <a:latin typeface="Kufam" pitchFamily="2" charset="-78"/>
                <a:cs typeface="Kufam" pitchFamily="2" charset="-78"/>
              </a:rPr>
              <a:t> </a:t>
            </a:r>
            <a:r>
              <a:rPr lang="fi-FI" sz="2000" dirty="0">
                <a:latin typeface="Kufam" pitchFamily="2" charset="-78"/>
                <a:cs typeface="Kufam" pitchFamily="2" charset="-78"/>
              </a:rPr>
              <a:t>Kokemuksellisesta ja elämyksellistä opiskelua ja itsensä johtamista</a:t>
            </a:r>
          </a:p>
          <a:p>
            <a:pPr fontAlgn="auto">
              <a:spcAft>
                <a:spcPts val="0"/>
              </a:spcAft>
              <a:defRPr/>
            </a:pPr>
            <a:endParaRPr lang="fi-FI" sz="2000" b="1" dirty="0">
              <a:latin typeface="Kufam" pitchFamily="2" charset="-78"/>
              <a:cs typeface="Kufam" pitchFamily="2" charset="-78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fi-FI" sz="2000" b="1" dirty="0">
                <a:latin typeface="Kufam" pitchFamily="2" charset="-78"/>
                <a:cs typeface="Kufam" pitchFamily="2" charset="-78"/>
              </a:rPr>
              <a:t> </a:t>
            </a:r>
            <a:r>
              <a:rPr lang="fi-FI" sz="2000" dirty="0">
                <a:latin typeface="Kufam" pitchFamily="2" charset="-78"/>
                <a:cs typeface="Kufam" pitchFamily="2" charset="-78"/>
              </a:rPr>
              <a:t>Linjalla voit suorittaa 32 lukion oppimäärään luettavaa opintopistettä, sekä myös partion 15–17 -vuotiaiden eli samoajien ikäkausiohjelman. </a:t>
            </a:r>
          </a:p>
          <a:p>
            <a:pPr fontAlgn="auto">
              <a:spcAft>
                <a:spcPts val="0"/>
              </a:spcAft>
              <a:defRPr/>
            </a:pPr>
            <a:endParaRPr lang="fi-FI" b="1" dirty="0">
              <a:latin typeface="Kufam" pitchFamily="2" charset="-78"/>
              <a:cs typeface="Kufam" pitchFamily="2" charset="-78"/>
            </a:endParaRPr>
          </a:p>
        </p:txBody>
      </p:sp>
      <p:pic>
        <p:nvPicPr>
          <p:cNvPr id="5" name="Kuva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1701" y="2965442"/>
            <a:ext cx="2760269" cy="18401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51A9300E-9246-BA58-3313-1506561DF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3664" y="993150"/>
            <a:ext cx="2760269" cy="18401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57739EAF-28AB-F9E9-60F0-5BF2498739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3663" y="4791308"/>
            <a:ext cx="2760269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93656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/>
          <p:cNvSpPr txBox="1"/>
          <p:nvPr/>
        </p:nvSpPr>
        <p:spPr>
          <a:xfrm>
            <a:off x="755576" y="620688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YKSILÖLLISEN URHEILIJAN 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2024</a:t>
            </a:r>
          </a:p>
        </p:txBody>
      </p:sp>
      <p:sp>
        <p:nvSpPr>
          <p:cNvPr id="5" name="Tekstiruutu 4"/>
          <p:cNvSpPr txBox="1"/>
          <p:nvPr/>
        </p:nvSpPr>
        <p:spPr>
          <a:xfrm>
            <a:off x="899592" y="1700808"/>
            <a:ext cx="51845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dirty="0">
                <a:latin typeface="Kufam" pitchFamily="2" charset="-78"/>
                <a:cs typeface="Kufam" pitchFamily="2" charset="-78"/>
              </a:rPr>
              <a:t>Yksilöllinen ja monipuolinen valmennusohjelma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Kokonaisvaltainen urheilijana/</a:t>
            </a: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liikunnan harrastajana </a:t>
            </a: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kehittyminen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Yksilölliset lajitavoitteet pyritään toteuttamaan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Linjalle voi tulla vaikka ei tavoitteellisesti urheilisikaan. Jos olet kiinnostunut liikunnallisesta elämäntavasta, linja voi</a:t>
            </a: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olla oiva valinta</a:t>
            </a:r>
          </a:p>
        </p:txBody>
      </p:sp>
      <p:pic>
        <p:nvPicPr>
          <p:cNvPr id="7" name="Kuva 6" descr="Kuva, joka sisältää kohteen vaate, henkilö, hymy, Ihmisen kasvot&#10;&#10;Tekoälyllä luotu sisältö voi olla virheellistä.">
            <a:extLst>
              <a:ext uri="{FF2B5EF4-FFF2-40B4-BE49-F238E27FC236}">
                <a16:creationId xmlns:a16="http://schemas.microsoft.com/office/drawing/2014/main" id="{6097ADE2-3752-6D86-4A21-8CDDE01891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768552"/>
            <a:ext cx="3491880" cy="2468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Kuva 1">
            <a:extLst>
              <a:ext uri="{FF2B5EF4-FFF2-40B4-BE49-F238E27FC236}">
                <a16:creationId xmlns:a16="http://schemas.microsoft.com/office/drawing/2014/main" id="{3A2C2E6A-13F3-E9A6-23A5-131997EC2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2818" y="1128519"/>
            <a:ext cx="1995606" cy="2642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90810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344C0-1F51-91A9-27A0-D0330B15E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7F25C45D-C6D2-5C33-3156-FBEEA9FE4D89}"/>
              </a:ext>
            </a:extLst>
          </p:cNvPr>
          <p:cNvSpPr txBox="1"/>
          <p:nvPr/>
        </p:nvSpPr>
        <p:spPr>
          <a:xfrm>
            <a:off x="755576" y="620688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KYBERTURVALLISUUDEN 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2026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4C152601-7883-A60F-96C4-F126E0E7C75E}"/>
              </a:ext>
            </a:extLst>
          </p:cNvPr>
          <p:cNvSpPr txBox="1"/>
          <p:nvPr/>
        </p:nvSpPr>
        <p:spPr>
          <a:xfrm>
            <a:off x="899592" y="1700808"/>
            <a:ext cx="51845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dirty="0">
                <a:latin typeface="Kufam" pitchFamily="2" charset="-78"/>
                <a:cs typeface="Kufam" pitchFamily="2" charset="-78"/>
              </a:rPr>
              <a:t>Vankka perusta tieto- ja viestintätekniikkaan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Yhteistyössä Jyväskylän ammattikorkeakoulun kanssa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Laajat ja hyvät jatko-opintovaihtoehdot</a:t>
            </a:r>
          </a:p>
          <a:p>
            <a:endParaRPr lang="fi-FI" sz="2000" dirty="0">
              <a:latin typeface="Kufam" pitchFamily="2" charset="-78"/>
              <a:cs typeface="Kufam" pitchFamily="2" charset="-78"/>
            </a:endParaRPr>
          </a:p>
          <a:p>
            <a:r>
              <a:rPr lang="fi-FI" sz="2000" dirty="0">
                <a:latin typeface="Kufam" pitchFamily="2" charset="-78"/>
                <a:cs typeface="Kufam" pitchFamily="2" charset="-78"/>
              </a:rPr>
              <a:t>Hyvä perusta nyky-yhteiskuntaan</a:t>
            </a:r>
          </a:p>
        </p:txBody>
      </p:sp>
      <p:pic>
        <p:nvPicPr>
          <p:cNvPr id="1026" name="Picture 2" descr="Koulutuksen teemakuva">
            <a:extLst>
              <a:ext uri="{FF2B5EF4-FFF2-40B4-BE49-F238E27FC236}">
                <a16:creationId xmlns:a16="http://schemas.microsoft.com/office/drawing/2014/main" id="{CA2D202A-6703-A665-A4E1-C9D494C36B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509120"/>
            <a:ext cx="5184576" cy="16462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Kuva 3" descr="Kuva, joka sisältää kohteen teksti, piha-, taivas, merkki">
            <a:extLst>
              <a:ext uri="{FF2B5EF4-FFF2-40B4-BE49-F238E27FC236}">
                <a16:creationId xmlns:a16="http://schemas.microsoft.com/office/drawing/2014/main" id="{303EAE11-E0F9-4E5E-F99A-B9AB012F57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06752" y="1436723"/>
            <a:ext cx="3319748" cy="28250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26631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93991" y="332656"/>
            <a:ext cx="7766441" cy="1524000"/>
          </a:xfrm>
        </p:spPr>
        <p:txBody>
          <a:bodyPr/>
          <a:lstStyle/>
          <a:p>
            <a:br>
              <a:rPr lang="fi-FI" sz="1800" dirty="0">
                <a:solidFill>
                  <a:srgbClr val="000000"/>
                </a:solidFill>
                <a:latin typeface="Bernard MT Condensed" panose="02050806060905020404" pitchFamily="18" charset="0"/>
              </a:rPr>
            </a:br>
            <a:r>
              <a:rPr lang="fi-FI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Linjaopiskelu osana koulupäivää</a:t>
            </a:r>
          </a:p>
        </p:txBody>
      </p:sp>
      <p:graphicFrame>
        <p:nvGraphicFramePr>
          <p:cNvPr id="4" name="Sisällön paikkamerkki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973727"/>
              </p:ext>
            </p:extLst>
          </p:nvPr>
        </p:nvGraphicFramePr>
        <p:xfrm>
          <a:off x="539552" y="1988840"/>
          <a:ext cx="8064895" cy="4536505"/>
        </p:xfrm>
        <a:graphic>
          <a:graphicData uri="http://schemas.openxmlformats.org/drawingml/2006/table">
            <a:tbl>
              <a:tblPr/>
              <a:tblGrid>
                <a:gridCol w="8118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9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84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02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71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581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39455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Klo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Maanantai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Tiistai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Keskiviikko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Torstai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Perjantai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269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8.00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9.30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 rowSpan="3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831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9.50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14.03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437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14.11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15.05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Työviikko 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päättyy 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klo 15.05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6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gridSpan="5">
                  <a:txBody>
                    <a:bodyPr/>
                    <a:lstStyle/>
                    <a:p>
                      <a:pPr marR="0" indent="0" algn="ctr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1000" b="1" kern="1400" dirty="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ILTAHARJOITTELU OHJATUSTI TAI OMAN OHJELMAN MUKAAN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Control 1"/>
          <p:cNvSpPr>
            <a:spLocks noChangeArrowheads="1" noChangeShapeType="1"/>
          </p:cNvSpPr>
          <p:nvPr/>
        </p:nvSpPr>
        <p:spPr bwMode="auto">
          <a:xfrm>
            <a:off x="841375" y="4524375"/>
            <a:ext cx="6424613" cy="4362450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16254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Otsikko 1"/>
          <p:cNvSpPr>
            <a:spLocks noGrp="1"/>
          </p:cNvSpPr>
          <p:nvPr>
            <p:ph type="title"/>
          </p:nvPr>
        </p:nvSpPr>
        <p:spPr>
          <a:xfrm>
            <a:off x="683568" y="146720"/>
            <a:ext cx="6554867" cy="1524000"/>
          </a:xfrm>
        </p:spPr>
        <p:txBody>
          <a:bodyPr/>
          <a:lstStyle/>
          <a:p>
            <a:r>
              <a:rPr lang="fi-FI" altLang="fi-FI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OPISKELIJAN OHEISPALVELUT</a:t>
            </a:r>
          </a:p>
        </p:txBody>
      </p:sp>
      <p:pic>
        <p:nvPicPr>
          <p:cNvPr id="3" name="Sisällön paikkamerkki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967" y="2439785"/>
            <a:ext cx="2971800" cy="1978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Suorakulmio 3"/>
          <p:cNvSpPr/>
          <p:nvPr/>
        </p:nvSpPr>
        <p:spPr>
          <a:xfrm>
            <a:off x="107504" y="1412776"/>
            <a:ext cx="6624736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endParaRPr lang="fi-FI" dirty="0">
              <a:latin typeface="Arial" charset="0"/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Asuminen edullisesti soluasunnoissa</a:t>
            </a:r>
          </a:p>
          <a:p>
            <a:pPr marL="1028700" lvl="1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www.pihtiputaankiinteistopalvelu.fi 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Lyhyet etäisyydet: Opiskelu, lajiharjoitukset ja asuminen kaikki koulukeskuksen läheisyydessä 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Mahdollisuus edulliseen päivälliseen koulupäivän jälkeen.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Opiskelijahuolto ja opetuksen tuki</a:t>
            </a:r>
          </a:p>
          <a:p>
            <a:pPr marL="1028700" lvl="1">
              <a:buFont typeface="Arial" pitchFamily="34" charset="0"/>
              <a:buChar char="•"/>
              <a:defRPr/>
            </a:pPr>
            <a:r>
              <a:rPr lang="fi-FI" sz="2400" dirty="0">
                <a:latin typeface="Kufam" pitchFamily="2" charset="-78"/>
                <a:cs typeface="Kufam" pitchFamily="2" charset="-78"/>
              </a:rPr>
              <a:t>Joskus myös elämisen tuki.. </a:t>
            </a:r>
          </a:p>
          <a:p>
            <a:pPr>
              <a:defRPr/>
            </a:pPr>
            <a:endParaRPr lang="fi-FI" sz="2400" dirty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5" name="Kuva 4" descr="Kuva, joka sisältää kohteen piha-, vaate, mies, henkilö&#10;&#10;Tekoälyllä luotu sisältö voi olla virheellistä.">
            <a:extLst>
              <a:ext uri="{FF2B5EF4-FFF2-40B4-BE49-F238E27FC236}">
                <a16:creationId xmlns:a16="http://schemas.microsoft.com/office/drawing/2014/main" id="{99CEC304-FC9D-7FB2-7EE0-BD82BE2159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442" y="4797151"/>
            <a:ext cx="3118205" cy="20788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Otsikko 1"/>
          <p:cNvSpPr>
            <a:spLocks noGrp="1"/>
          </p:cNvSpPr>
          <p:nvPr>
            <p:ph type="title"/>
          </p:nvPr>
        </p:nvSpPr>
        <p:spPr>
          <a:xfrm>
            <a:off x="323850" y="260648"/>
            <a:ext cx="8683625" cy="1439863"/>
          </a:xfrm>
        </p:spPr>
        <p:txBody>
          <a:bodyPr/>
          <a:lstStyle/>
          <a:p>
            <a:pPr algn="ctr"/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TULE MUKAAN </a:t>
            </a:r>
            <a:b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</a:br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JA NÄET, MITÄ LUKIOLLA TAPAHTUU </a:t>
            </a:r>
          </a:p>
        </p:txBody>
      </p:sp>
      <p:sp>
        <p:nvSpPr>
          <p:cNvPr id="43012" name="Sisällön paikkamerkki 3"/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r>
              <a:rPr lang="fi-FI" altLang="fi-FI"/>
              <a:t>Pihtiputaan lukio Instagrammissa</a:t>
            </a:r>
          </a:p>
          <a:p>
            <a:pPr marL="0" indent="0"/>
            <a:r>
              <a:rPr lang="fi-FI" altLang="fi-FI" b="1">
                <a:solidFill>
                  <a:srgbClr val="261767"/>
                </a:solidFill>
              </a:rPr>
              <a:t>@pihtiputaanlukio</a:t>
            </a:r>
          </a:p>
        </p:txBody>
      </p:sp>
      <p:sp>
        <p:nvSpPr>
          <p:cNvPr id="43011" name="Sisällön paikkamerkki 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endParaRPr lang="fi-FI" altLang="fi-FI"/>
          </a:p>
          <a:p>
            <a:pPr marL="0" indent="0"/>
            <a:r>
              <a:rPr lang="fi-FI" altLang="fi-FI"/>
              <a:t>Pihtiputaan lukio Facebookissa</a:t>
            </a:r>
          </a:p>
          <a:p>
            <a:pPr marL="0" indent="0"/>
            <a:endParaRPr lang="fi-FI" altLang="fi-FI"/>
          </a:p>
        </p:txBody>
      </p:sp>
      <p:pic>
        <p:nvPicPr>
          <p:cNvPr id="430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56" y="3789040"/>
            <a:ext cx="3600450" cy="127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01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301067"/>
            <a:ext cx="3095625" cy="174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796778"/>
          </a:xfrm>
        </p:spPr>
        <p:txBody>
          <a:bodyPr/>
          <a:lstStyle/>
          <a:p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TULE MUKAAN </a:t>
            </a:r>
            <a:b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</a:br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JA NÄET, MITÄ LUKIOLLA TAPAHTUU </a:t>
            </a:r>
            <a:endParaRPr lang="fi-FI" dirty="0">
              <a:latin typeface="Kufam" pitchFamily="2" charset="-78"/>
              <a:cs typeface="Kufam" pitchFamily="2" charset="-78"/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1942415" y="2852936"/>
            <a:ext cx="6591985" cy="305828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fi-FI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  @</a:t>
            </a: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partiolukio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@pihtiputaanlentopallolinja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</a:t>
            </a:r>
            <a:r>
              <a:rPr lang="fi-FI" dirty="0" err="1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pilu_heittolinja</a:t>
            </a: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@pihtiputaanmusiikkilinja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</a:t>
            </a:r>
            <a:r>
              <a:rPr lang="fi-FI" dirty="0" err="1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pihtiputaanlukio_hiihtolinja</a:t>
            </a:r>
            <a:r>
              <a:rPr lang="fi-FI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endParaRPr lang="fi-FI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095625" cy="174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5099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8192324" cy="1524000"/>
          </a:xfrm>
        </p:spPr>
        <p:txBody>
          <a:bodyPr>
            <a:normAutofit fontScale="90000"/>
          </a:bodyPr>
          <a:lstStyle/>
          <a:p>
            <a:r>
              <a:rPr lang="fi-FI" sz="3600" b="1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Huipputulos seuraa hyvää arkea!</a:t>
            </a:r>
            <a:br>
              <a:rPr lang="fi-FI" dirty="0"/>
            </a:br>
            <a:endParaRPr lang="fi-FI" dirty="0"/>
          </a:p>
        </p:txBody>
      </p:sp>
      <p:pic>
        <p:nvPicPr>
          <p:cNvPr id="5" name="Sisällön paikkamerkki 4">
            <a:extLst>
              <a:ext uri="{FF2B5EF4-FFF2-40B4-BE49-F238E27FC236}">
                <a16:creationId xmlns:a16="http://schemas.microsoft.com/office/drawing/2014/main" id="{B31C63DD-B72F-0F4D-4114-9ABDCE389E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755" y="1322178"/>
            <a:ext cx="4467542" cy="306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FE82AB9A-BE70-D30A-DADB-F3D4A0434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9095" y="1367477"/>
            <a:ext cx="4070027" cy="2978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7172121"/>
      </p:ext>
    </p:extLst>
  </p:cSld>
  <p:clrMapOvr>
    <a:masterClrMapping/>
  </p:clrMapOvr>
</p:sld>
</file>

<file path=ppt/theme/theme1.xml><?xml version="1.0" encoding="utf-8"?>
<a:theme xmlns:a="http://schemas.openxmlformats.org/drawingml/2006/main" name="Sektori">
  <a:themeElements>
    <a:clrScheme name="Sektori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ektori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ktori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ppt/theme/theme2.xml><?xml version="1.0" encoding="utf-8"?>
<a:theme xmlns:a="http://schemas.openxmlformats.org/drawingml/2006/main" name="Office-te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4465</TotalTime>
  <Words>508</Words>
  <Application>Microsoft Office PowerPoint</Application>
  <PresentationFormat>Näytössä katseltava diaesitys (4:3)</PresentationFormat>
  <Paragraphs>172</Paragraphs>
  <Slides>18</Slides>
  <Notes>2</Notes>
  <HiddenSlides>0</HiddenSlides>
  <MMClips>0</MMClips>
  <ScaleCrop>false</ScaleCrop>
  <HeadingPairs>
    <vt:vector size="8" baseType="variant">
      <vt:variant>
        <vt:lpstr>Käytetyt fontit</vt:lpstr>
      </vt:variant>
      <vt:variant>
        <vt:i4>11</vt:i4>
      </vt:variant>
      <vt:variant>
        <vt:lpstr>Teema</vt:lpstr>
      </vt:variant>
      <vt:variant>
        <vt:i4>1</vt:i4>
      </vt:variant>
      <vt:variant>
        <vt:lpstr>Upotetut OLE-palvelimet</vt:lpstr>
      </vt:variant>
      <vt:variant>
        <vt:i4>0</vt:i4>
      </vt:variant>
      <vt:variant>
        <vt:lpstr>Dian otsikot</vt:lpstr>
      </vt:variant>
      <vt:variant>
        <vt:i4>18</vt:i4>
      </vt:variant>
    </vt:vector>
  </HeadingPairs>
  <TitlesOfParts>
    <vt:vector size="30" baseType="lpstr">
      <vt:lpstr>Arial</vt:lpstr>
      <vt:lpstr>Arial Black</vt:lpstr>
      <vt:lpstr>Bernard MT Condensed</vt:lpstr>
      <vt:lpstr>Calibri</vt:lpstr>
      <vt:lpstr>Century Gothic</vt:lpstr>
      <vt:lpstr>Comic Sans MS</vt:lpstr>
      <vt:lpstr>Kufam</vt:lpstr>
      <vt:lpstr>Kufam Black</vt:lpstr>
      <vt:lpstr>Times New Roman</vt:lpstr>
      <vt:lpstr>Wingdings</vt:lpstr>
      <vt:lpstr>Wingdings 3</vt:lpstr>
      <vt:lpstr>Sektori</vt:lpstr>
      <vt:lpstr>PowerPoint-esitys</vt:lpstr>
      <vt:lpstr>PowerPoint-esitys</vt:lpstr>
      <vt:lpstr>MITEN LUKIO EROAA PERUSKOULUSTA?</vt:lpstr>
      <vt:lpstr>PowerPoint-esitys</vt:lpstr>
      <vt:lpstr>PowerPoint-esitys</vt:lpstr>
      <vt:lpstr>PowerPoint-esitys</vt:lpstr>
      <vt:lpstr>Lukio toimii nykyaikaisessa oppimisympäristössä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 Linjaopiskelu osana koulupäivää</vt:lpstr>
      <vt:lpstr>OPISKELIJAN OHEISPALVELUT</vt:lpstr>
      <vt:lpstr>TULE MUKAAN  JA NÄET, MITÄ LUKIOLLA TAPAHTUU </vt:lpstr>
      <vt:lpstr>TULE MUKAAN  JA NÄET, MITÄ LUKIOLLA TAPAHTUU </vt:lpstr>
      <vt:lpstr>Huipputulos seuraa hyvää arkea!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PIHTIPUTAAN LUKIO</dc:title>
  <dc:creator>pihkuvataide</dc:creator>
  <cp:lastModifiedBy>Piippo Markku</cp:lastModifiedBy>
  <cp:revision>172</cp:revision>
  <cp:lastPrinted>2013-11-01T07:41:45Z</cp:lastPrinted>
  <dcterms:created xsi:type="dcterms:W3CDTF">2011-10-06T07:45:19Z</dcterms:created>
  <dcterms:modified xsi:type="dcterms:W3CDTF">2025-11-25T10:40:01Z</dcterms:modified>
</cp:coreProperties>
</file>