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sldIdLst>
    <p:sldId id="256" r:id="rId2"/>
    <p:sldId id="261" r:id="rId3"/>
    <p:sldId id="258" r:id="rId4"/>
    <p:sldId id="259" r:id="rId5"/>
    <p:sldId id="260" r:id="rId6"/>
    <p:sldId id="262" r:id="rId7"/>
    <p:sldId id="263" r:id="rId8"/>
    <p:sldId id="257" r:id="rId9"/>
  </p:sldIdLst>
  <p:sldSz cx="12192000" cy="6858000"/>
  <p:notesSz cx="6858000" cy="9144000"/>
  <p:defaultTextStyle>
    <a:defPPr>
      <a:defRPr lang="fi-FI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91" d="100"/>
          <a:sy n="91" d="100"/>
        </p:scale>
        <p:origin x="102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Otsikko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fi-FI"/>
              <a:t>Muokkaa alaotsikon perustyyliä napsautt.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013D5-D96D-483E-8214-C65693339D4C}" type="datetimeFigureOut">
              <a:rPr lang="fi-FI" smtClean="0"/>
              <a:t>2.10.2025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EA9AC-B5AA-4D28-9A60-BF74F5FF78B1}" type="slidenum">
              <a:rPr lang="fi-FI" smtClean="0"/>
              <a:t>‹#›</a:t>
            </a:fld>
            <a:endParaRPr lang="fi-FI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2066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Otsikko ja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013D5-D96D-483E-8214-C65693339D4C}" type="datetimeFigureOut">
              <a:rPr lang="fi-FI" smtClean="0"/>
              <a:t>2.10.2025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EA9AC-B5AA-4D28-9A60-BF74F5FF78B1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125231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Osan ylätunnis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013D5-D96D-483E-8214-C65693339D4C}" type="datetimeFigureOut">
              <a:rPr lang="fi-FI" smtClean="0"/>
              <a:t>2.10.2025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EA9AC-B5AA-4D28-9A60-BF74F5FF78B1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511020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Kaksi sisältökohdet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013D5-D96D-483E-8214-C65693339D4C}" type="datetimeFigureOut">
              <a:rPr lang="fi-FI" smtClean="0"/>
              <a:t>2.10.2025</a:t>
            </a:fld>
            <a:endParaRPr lang="fi-FI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EA9AC-B5AA-4D28-9A60-BF74F5FF78B1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2210197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tai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013D5-D96D-483E-8214-C65693339D4C}" type="datetimeFigureOut">
              <a:rPr lang="fi-FI" smtClean="0"/>
              <a:t>2.10.2025</a:t>
            </a:fld>
            <a:endParaRPr lang="fi-FI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EA9AC-B5AA-4D28-9A60-BF74F5FF78B1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8102360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Vain otsikk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013D5-D96D-483E-8214-C65693339D4C}" type="datetimeFigureOut">
              <a:rPr lang="fi-FI" smtClean="0"/>
              <a:t>2.10.2025</a:t>
            </a:fld>
            <a:endParaRPr lang="fi-FI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EA9AC-B5AA-4D28-9A60-BF74F5FF78B1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5107489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yhjä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013D5-D96D-483E-8214-C65693339D4C}" type="datetimeFigureOut">
              <a:rPr lang="fi-FI" smtClean="0"/>
              <a:t>2.10.2025</a:t>
            </a:fld>
            <a:endParaRPr lang="fi-FI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EA9AC-B5AA-4D28-9A60-BF74F5FF78B1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2564105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tsikollinen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013D5-D96D-483E-8214-C65693339D4C}" type="datetimeFigureOut">
              <a:rPr lang="fi-FI" smtClean="0"/>
              <a:t>2.10.2025</a:t>
            </a:fld>
            <a:endParaRPr lang="fi-FI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EA9AC-B5AA-4D28-9A60-BF74F5FF78B1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294589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tsikollinen ku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fi-FI"/>
              <a:t>Lisää kuva napsauttamalla kuvaketta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013D5-D96D-483E-8214-C65693339D4C}" type="datetimeFigureOut">
              <a:rPr lang="fi-FI" smtClean="0"/>
              <a:t>2.10.2025</a:t>
            </a:fld>
            <a:endParaRPr lang="fi-FI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EA9AC-B5AA-4D28-9A60-BF74F5FF78B1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203504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amakuva ja kuva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fi-FI"/>
              <a:t>Lisää kuva napsauttamalla kuvaketta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013D5-D96D-483E-8214-C65693339D4C}" type="datetimeFigureOut">
              <a:rPr lang="fi-FI" smtClean="0"/>
              <a:t>2.10.2025</a:t>
            </a:fld>
            <a:endParaRPr lang="fi-FI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EA9AC-B5AA-4D28-9A60-BF74F5FF78B1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7070836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tsikko ja kuva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013D5-D96D-483E-8214-C65693339D4C}" type="datetimeFigureOut">
              <a:rPr lang="fi-FI" smtClean="0"/>
              <a:t>2.10.2025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EA9AC-B5AA-4D28-9A60-BF74F5FF78B1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3041105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ainaus ja kuva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013D5-D96D-483E-8214-C65693339D4C}" type="datetimeFigureOut">
              <a:rPr lang="fi-FI" smtClean="0"/>
              <a:t>2.10.2025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EA9AC-B5AA-4D28-9A60-BF74F5FF78B1}" type="slidenum">
              <a:rPr lang="fi-FI" smtClean="0"/>
              <a:t>‹#›</a:t>
            </a:fld>
            <a:endParaRPr lang="fi-FI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301931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imikort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013D5-D96D-483E-8214-C65693339D4C}" type="datetimeFigureOut">
              <a:rPr lang="fi-FI" smtClean="0"/>
              <a:t>2.10.2025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EA9AC-B5AA-4D28-9A60-BF74F5FF78B1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8242732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ainauksen nimikort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fi-FI"/>
              <a:t>Muokkaa tekstin perustyylejä napsauttamalla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013D5-D96D-483E-8214-C65693339D4C}" type="datetimeFigureOut">
              <a:rPr lang="fi-FI" smtClean="0"/>
              <a:t>2.10.2025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EA9AC-B5AA-4D28-9A60-BF74F5FF78B1}" type="slidenum">
              <a:rPr lang="fi-FI" smtClean="0"/>
              <a:t>‹#›</a:t>
            </a:fld>
            <a:endParaRPr lang="fi-FI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12634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osi tai epätos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fi-FI"/>
              <a:t>Muokkaa tekstin perustyylejä napsauttamalla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013D5-D96D-483E-8214-C65693339D4C}" type="datetimeFigureOut">
              <a:rPr lang="fi-FI" smtClean="0"/>
              <a:t>2.10.2025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EA9AC-B5AA-4D28-9A60-BF74F5FF78B1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1509999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Otsikko ja pystysuora 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013D5-D96D-483E-8214-C65693339D4C}" type="datetimeFigureOut">
              <a:rPr lang="fi-FI" smtClean="0"/>
              <a:t>2.10.2025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EA9AC-B5AA-4D28-9A60-BF74F5FF78B1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9446494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Pystysuora otsikko ja 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013D5-D96D-483E-8214-C65693339D4C}" type="datetimeFigureOut">
              <a:rPr lang="fi-FI" smtClean="0"/>
              <a:t>2.10.2025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EA9AC-B5AA-4D28-9A60-BF74F5FF78B1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422232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6E3013D5-D96D-483E-8214-C65693339D4C}" type="datetimeFigureOut">
              <a:rPr lang="fi-FI" smtClean="0"/>
              <a:t>2.10.2025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E96EA9AC-B5AA-4D28-9A60-BF74F5FF78B1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5759115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  <p:sldLayoutId id="2147483730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4pPr>
      <a:lvl5pPr marL="21145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peda.net/pihtipudas/lukio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fi-FI" dirty="0">
                <a:latin typeface="Kufam" pitchFamily="2" charset="-78"/>
                <a:cs typeface="Kufam" pitchFamily="2" charset="-78"/>
              </a:rPr>
              <a:t>Pihtiputaan</a:t>
            </a:r>
            <a:br>
              <a:rPr lang="fi-FI" dirty="0">
                <a:latin typeface="Kufam" pitchFamily="2" charset="-78"/>
                <a:cs typeface="Kufam" pitchFamily="2" charset="-78"/>
              </a:rPr>
            </a:br>
            <a:r>
              <a:rPr lang="fi-FI" dirty="0">
                <a:latin typeface="Kufam" pitchFamily="2" charset="-78"/>
                <a:cs typeface="Kufam" pitchFamily="2" charset="-78"/>
              </a:rPr>
              <a:t> lukio</a:t>
            </a:r>
          </a:p>
        </p:txBody>
      </p:sp>
      <p:sp>
        <p:nvSpPr>
          <p:cNvPr id="3" name="Alaotsikko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fi-FI" dirty="0">
                <a:latin typeface="Kufam" pitchFamily="2" charset="-78"/>
                <a:cs typeface="Kufam" pitchFamily="2" charset="-78"/>
              </a:rPr>
              <a:t>2.10.2025</a:t>
            </a:r>
          </a:p>
        </p:txBody>
      </p:sp>
      <p:pic>
        <p:nvPicPr>
          <p:cNvPr id="4" name="Kuva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6288" y="375138"/>
            <a:ext cx="6983085" cy="51933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755365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>
                <a:latin typeface="Kufam" pitchFamily="2" charset="-78"/>
                <a:cs typeface="Kufam" pitchFamily="2" charset="-78"/>
              </a:rPr>
              <a:t>Pihtiputaan lukio</a:t>
            </a:r>
            <a:br>
              <a:rPr lang="fi-FI" dirty="0">
                <a:latin typeface="Kufam" pitchFamily="2" charset="-78"/>
                <a:cs typeface="Kufam" pitchFamily="2" charset="-78"/>
              </a:rPr>
            </a:br>
            <a:r>
              <a:rPr lang="fi-FI" dirty="0">
                <a:latin typeface="Kufam" pitchFamily="2" charset="-78"/>
                <a:cs typeface="Kufam" pitchFamily="2" charset="-78"/>
              </a:rPr>
              <a:t> lukuina</a:t>
            </a:r>
          </a:p>
        </p:txBody>
      </p:sp>
      <p:sp>
        <p:nvSpPr>
          <p:cNvPr id="3" name="Sisällön paikkamerkki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fi-FI" dirty="0">
                <a:latin typeface="Kufam" pitchFamily="2" charset="-78"/>
                <a:cs typeface="Kufam" pitchFamily="2" charset="-78"/>
              </a:rPr>
              <a:t>Opiskelijoita 96</a:t>
            </a:r>
          </a:p>
          <a:p>
            <a:pPr lvl="2"/>
            <a:r>
              <a:rPr lang="fi-FI" dirty="0">
                <a:latin typeface="Kufam" pitchFamily="2" charset="-78"/>
                <a:cs typeface="Kufam" pitchFamily="2" charset="-78"/>
              </a:rPr>
              <a:t>Erikoislinjoilla 52</a:t>
            </a:r>
          </a:p>
          <a:p>
            <a:pPr lvl="1"/>
            <a:r>
              <a:rPr lang="fi-FI" dirty="0">
                <a:latin typeface="Kufam" pitchFamily="2" charset="-78"/>
                <a:cs typeface="Kufam" pitchFamily="2" charset="-78"/>
              </a:rPr>
              <a:t>Yleislinja</a:t>
            </a:r>
          </a:p>
          <a:p>
            <a:pPr lvl="1"/>
            <a:r>
              <a:rPr lang="fi-FI" dirty="0">
                <a:latin typeface="Kufam" pitchFamily="2" charset="-78"/>
                <a:cs typeface="Kufam" pitchFamily="2" charset="-78"/>
              </a:rPr>
              <a:t>Musiikkilinja </a:t>
            </a:r>
          </a:p>
          <a:p>
            <a:pPr lvl="1"/>
            <a:r>
              <a:rPr lang="fi-FI" dirty="0">
                <a:latin typeface="Kufam" pitchFamily="2" charset="-78"/>
                <a:cs typeface="Kufam" pitchFamily="2" charset="-78"/>
              </a:rPr>
              <a:t>Lentopalloakatemia</a:t>
            </a:r>
          </a:p>
          <a:p>
            <a:pPr lvl="1"/>
            <a:r>
              <a:rPr lang="fi-FI" dirty="0">
                <a:latin typeface="Kufam" pitchFamily="2" charset="-78"/>
                <a:cs typeface="Kufam" pitchFamily="2" charset="-78"/>
              </a:rPr>
              <a:t>Partio- jo johtajalinja</a:t>
            </a:r>
          </a:p>
          <a:p>
            <a:pPr lvl="1"/>
            <a:r>
              <a:rPr lang="fi-FI" dirty="0">
                <a:latin typeface="Kufam" pitchFamily="2" charset="-78"/>
                <a:cs typeface="Kufam" pitchFamily="2" charset="-78"/>
              </a:rPr>
              <a:t>Yksilöllisen urheilijan linja</a:t>
            </a:r>
          </a:p>
          <a:p>
            <a:r>
              <a:rPr lang="fi-FI" dirty="0">
                <a:latin typeface="Kufam" pitchFamily="2" charset="-78"/>
                <a:cs typeface="Kufam" pitchFamily="2" charset="-78"/>
              </a:rPr>
              <a:t>Opettajia 8+7 </a:t>
            </a:r>
          </a:p>
          <a:p>
            <a:pPr marL="0" indent="0">
              <a:buNone/>
            </a:pPr>
            <a:endParaRPr lang="fi-FI" dirty="0"/>
          </a:p>
        </p:txBody>
      </p:sp>
      <p:pic>
        <p:nvPicPr>
          <p:cNvPr id="4" name="Kuva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7037" y="367322"/>
            <a:ext cx="4293577" cy="28623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Kuva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8606" y="3270738"/>
            <a:ext cx="5380893" cy="35872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5545268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957555"/>
          </a:xfrm>
        </p:spPr>
        <p:txBody>
          <a:bodyPr/>
          <a:lstStyle/>
          <a:p>
            <a:r>
              <a:rPr lang="fi-FI" dirty="0">
                <a:latin typeface="Kufam" pitchFamily="2" charset="-78"/>
                <a:cs typeface="Kufam" pitchFamily="2" charset="-78"/>
              </a:rPr>
              <a:t>Lukion arki</a:t>
            </a:r>
          </a:p>
        </p:txBody>
      </p:sp>
      <p:sp>
        <p:nvSpPr>
          <p:cNvPr id="3" name="Sisällön paikkamerkki 2"/>
          <p:cNvSpPr>
            <a:spLocks noGrp="1"/>
          </p:cNvSpPr>
          <p:nvPr>
            <p:ph idx="1"/>
          </p:nvPr>
        </p:nvSpPr>
        <p:spPr>
          <a:xfrm>
            <a:off x="687388" y="1364974"/>
            <a:ext cx="10817224" cy="5072896"/>
          </a:xfrm>
        </p:spPr>
        <p:txBody>
          <a:bodyPr>
            <a:normAutofit/>
          </a:bodyPr>
          <a:lstStyle/>
          <a:p>
            <a:r>
              <a:rPr lang="fi-FI" dirty="0">
                <a:latin typeface="Kufam" pitchFamily="2" charset="-78"/>
                <a:cs typeface="Kufam" pitchFamily="2" charset="-78"/>
              </a:rPr>
              <a:t>Kuusi jaksoa vuodessa</a:t>
            </a:r>
          </a:p>
          <a:p>
            <a:pPr lvl="1"/>
            <a:r>
              <a:rPr lang="fi-FI" dirty="0">
                <a:latin typeface="Kufam" pitchFamily="2" charset="-78"/>
                <a:cs typeface="Kufam" pitchFamily="2" charset="-78"/>
              </a:rPr>
              <a:t>N.6 viikkoa per jakso</a:t>
            </a:r>
          </a:p>
          <a:p>
            <a:pPr lvl="1"/>
            <a:r>
              <a:rPr lang="fi-FI" dirty="0">
                <a:latin typeface="Kufam" pitchFamily="2" charset="-78"/>
                <a:cs typeface="Kufam" pitchFamily="2" charset="-78"/>
              </a:rPr>
              <a:t>Opintojakso n. 38h (2op) (min.150 opintopistettä koko lukioajalta)</a:t>
            </a:r>
          </a:p>
          <a:p>
            <a:pPr lvl="2"/>
            <a:r>
              <a:rPr lang="fi-FI" dirty="0">
                <a:latin typeface="Kufam" pitchFamily="2" charset="-78"/>
                <a:cs typeface="Kufam" pitchFamily="2" charset="-78"/>
              </a:rPr>
              <a:t>Opintojaksoja; valtakunnallisia pakollisia, valtakunnallisia valinnaisia ja  paikallisia valinnaisia– YO;  pakolliset ja valinnaiset valtakunnalliset opintojaksot</a:t>
            </a:r>
          </a:p>
          <a:p>
            <a:pPr lvl="1"/>
            <a:r>
              <a:rPr lang="fi-FI" dirty="0">
                <a:latin typeface="Kufam" pitchFamily="2" charset="-78"/>
                <a:cs typeface="Kufam" pitchFamily="2" charset="-78"/>
              </a:rPr>
              <a:t>Jakso päättyy koeviikkoon</a:t>
            </a:r>
          </a:p>
          <a:p>
            <a:pPr marL="457200" lvl="1" indent="0">
              <a:buNone/>
            </a:pPr>
            <a:endParaRPr lang="fi-FI" dirty="0">
              <a:latin typeface="Kufam" pitchFamily="2" charset="-78"/>
              <a:cs typeface="Kufam" pitchFamily="2" charset="-78"/>
            </a:endParaRPr>
          </a:p>
          <a:p>
            <a:r>
              <a:rPr lang="fi-FI" dirty="0">
                <a:latin typeface="Kufam" pitchFamily="2" charset="-78"/>
                <a:cs typeface="Kufam" pitchFamily="2" charset="-78"/>
              </a:rPr>
              <a:t>Jaksotodistus</a:t>
            </a:r>
          </a:p>
          <a:p>
            <a:pPr lvl="1"/>
            <a:r>
              <a:rPr lang="fi-FI" dirty="0">
                <a:latin typeface="Kufam" pitchFamily="2" charset="-78"/>
                <a:cs typeface="Kufam" pitchFamily="2" charset="-78"/>
              </a:rPr>
              <a:t>Jaksoarviointi jokaisen jakson jälkeen</a:t>
            </a:r>
          </a:p>
          <a:p>
            <a:pPr lvl="2"/>
            <a:r>
              <a:rPr lang="fi-FI" sz="1200" dirty="0">
                <a:latin typeface="Kufam" pitchFamily="2" charset="-78"/>
                <a:cs typeface="Kufam" pitchFamily="2" charset="-78"/>
              </a:rPr>
              <a:t>Arvosana 4-10, S, H</a:t>
            </a:r>
          </a:p>
          <a:p>
            <a:pPr lvl="2"/>
            <a:r>
              <a:rPr lang="fi-FI" sz="1200" dirty="0">
                <a:latin typeface="Kufam" pitchFamily="2" charset="-78"/>
                <a:cs typeface="Kufam" pitchFamily="2" charset="-78"/>
              </a:rPr>
              <a:t>Uusintakokeet</a:t>
            </a:r>
          </a:p>
          <a:p>
            <a:pPr lvl="1"/>
            <a:r>
              <a:rPr lang="fi-FI" dirty="0" err="1">
                <a:latin typeface="Kufam" pitchFamily="2" charset="-78"/>
                <a:cs typeface="Kufam" pitchFamily="2" charset="-78"/>
              </a:rPr>
              <a:t>Wilmakuittaus</a:t>
            </a:r>
            <a:r>
              <a:rPr lang="fi-FI" dirty="0">
                <a:latin typeface="Kufam" pitchFamily="2" charset="-78"/>
                <a:cs typeface="Kufam" pitchFamily="2" charset="-78"/>
              </a:rPr>
              <a:t> ryhmänohjaajalle</a:t>
            </a:r>
          </a:p>
        </p:txBody>
      </p:sp>
    </p:spTree>
    <p:extLst>
      <p:ext uri="{BB962C8B-B14F-4D97-AF65-F5344CB8AC3E}">
        <p14:creationId xmlns:p14="http://schemas.microsoft.com/office/powerpoint/2010/main" val="6361943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1223473" y="5122985"/>
            <a:ext cx="8534400" cy="1176214"/>
          </a:xfrm>
        </p:spPr>
        <p:txBody>
          <a:bodyPr/>
          <a:lstStyle/>
          <a:p>
            <a:r>
              <a:rPr lang="fi-FI" dirty="0">
                <a:latin typeface="Kufam" pitchFamily="2" charset="-78"/>
                <a:cs typeface="Kufam" pitchFamily="2" charset="-78"/>
              </a:rPr>
              <a:t>Lukion arki</a:t>
            </a:r>
          </a:p>
        </p:txBody>
      </p:sp>
      <p:sp>
        <p:nvSpPr>
          <p:cNvPr id="3" name="Sisällön paikkamerkki 2"/>
          <p:cNvSpPr>
            <a:spLocks noGrp="1"/>
          </p:cNvSpPr>
          <p:nvPr>
            <p:ph idx="1"/>
          </p:nvPr>
        </p:nvSpPr>
        <p:spPr>
          <a:xfrm>
            <a:off x="1674812" y="909964"/>
            <a:ext cx="8915400" cy="4386648"/>
          </a:xfrm>
        </p:spPr>
        <p:txBody>
          <a:bodyPr>
            <a:normAutofit/>
          </a:bodyPr>
          <a:lstStyle/>
          <a:p>
            <a:r>
              <a:rPr lang="fi-FI" dirty="0">
                <a:latin typeface="Kufam" pitchFamily="2" charset="-78"/>
                <a:cs typeface="Kufam" pitchFamily="2" charset="-78"/>
              </a:rPr>
              <a:t>Opintojaksovalinnat ja muutokset valintoihin</a:t>
            </a:r>
          </a:p>
          <a:p>
            <a:pPr lvl="1"/>
            <a:r>
              <a:rPr lang="fi-FI" dirty="0">
                <a:latin typeface="Kufam" pitchFamily="2" charset="-78"/>
                <a:cs typeface="Kufam" pitchFamily="2" charset="-78"/>
              </a:rPr>
              <a:t>Opintojaksovalintamuutokset </a:t>
            </a:r>
            <a:r>
              <a:rPr lang="fi-FI" dirty="0" err="1">
                <a:latin typeface="Kufam" pitchFamily="2" charset="-78"/>
                <a:cs typeface="Kufam" pitchFamily="2" charset="-78"/>
              </a:rPr>
              <a:t>wilmaan</a:t>
            </a:r>
            <a:r>
              <a:rPr lang="fi-FI" dirty="0">
                <a:latin typeface="Kufam" pitchFamily="2" charset="-78"/>
                <a:cs typeface="Kufam" pitchFamily="2" charset="-78"/>
              </a:rPr>
              <a:t> etukäteen</a:t>
            </a:r>
          </a:p>
          <a:p>
            <a:pPr lvl="1"/>
            <a:r>
              <a:rPr lang="fi-FI" dirty="0">
                <a:latin typeface="Kufam" pitchFamily="2" charset="-78"/>
                <a:cs typeface="Kufam" pitchFamily="2" charset="-78"/>
              </a:rPr>
              <a:t>Jos askarruttaa, autamme; ryhmänohjaaja ensisijaisesti</a:t>
            </a:r>
          </a:p>
          <a:p>
            <a:pPr lvl="2"/>
            <a:r>
              <a:rPr lang="fi-FI" dirty="0">
                <a:latin typeface="Kufam" pitchFamily="2" charset="-78"/>
                <a:cs typeface="Kufam" pitchFamily="2" charset="-78"/>
              </a:rPr>
              <a:t>Aineenopettaja, opo, rehtori</a:t>
            </a:r>
          </a:p>
          <a:p>
            <a:pPr marL="0" indent="0">
              <a:buNone/>
            </a:pPr>
            <a:endParaRPr lang="fi-FI" dirty="0">
              <a:latin typeface="Kufam" pitchFamily="2" charset="-78"/>
              <a:cs typeface="Kufam" pitchFamily="2" charset="-78"/>
            </a:endParaRPr>
          </a:p>
          <a:p>
            <a:r>
              <a:rPr lang="fi-FI" dirty="0">
                <a:latin typeface="Kufam" pitchFamily="2" charset="-78"/>
                <a:cs typeface="Kufam" pitchFamily="2" charset="-78"/>
              </a:rPr>
              <a:t>Ohjausryhmä</a:t>
            </a:r>
          </a:p>
          <a:p>
            <a:pPr lvl="1"/>
            <a:r>
              <a:rPr lang="fi-FI" dirty="0">
                <a:latin typeface="Kufam" pitchFamily="2" charset="-78"/>
                <a:cs typeface="Kufam" pitchFamily="2" charset="-78"/>
              </a:rPr>
              <a:t>Ryhmänohjaaja, yleensä sama</a:t>
            </a:r>
          </a:p>
          <a:p>
            <a:pPr marL="457200" lvl="1" indent="0">
              <a:buNone/>
            </a:pPr>
            <a:r>
              <a:rPr lang="fi-FI" dirty="0">
                <a:latin typeface="Kufam" pitchFamily="2" charset="-78"/>
                <a:cs typeface="Kufam" pitchFamily="2" charset="-78"/>
              </a:rPr>
              <a:t>	 koko lukioajan</a:t>
            </a:r>
          </a:p>
          <a:p>
            <a:pPr lvl="1"/>
            <a:r>
              <a:rPr lang="fi-FI" dirty="0">
                <a:latin typeface="Kufam" pitchFamily="2" charset="-78"/>
                <a:cs typeface="Kufam" pitchFamily="2" charset="-78"/>
              </a:rPr>
              <a:t>Tarvittaessa ohjaustuokioita </a:t>
            </a:r>
          </a:p>
        </p:txBody>
      </p:sp>
      <p:pic>
        <p:nvPicPr>
          <p:cNvPr id="4" name="Kuva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2831" y="2400168"/>
            <a:ext cx="5096607" cy="33977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2614507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1141412" y="5263662"/>
            <a:ext cx="8534400" cy="1246553"/>
          </a:xfrm>
        </p:spPr>
        <p:txBody>
          <a:bodyPr/>
          <a:lstStyle/>
          <a:p>
            <a:r>
              <a:rPr lang="fi-FI" dirty="0">
                <a:latin typeface="Kufam" pitchFamily="2" charset="-78"/>
                <a:cs typeface="Kufam" pitchFamily="2" charset="-78"/>
              </a:rPr>
              <a:t>Lukion arki</a:t>
            </a:r>
          </a:p>
        </p:txBody>
      </p:sp>
      <p:sp>
        <p:nvSpPr>
          <p:cNvPr id="3" name="Sisällön paikkamerkki 2"/>
          <p:cNvSpPr>
            <a:spLocks noGrp="1"/>
          </p:cNvSpPr>
          <p:nvPr>
            <p:ph idx="1"/>
          </p:nvPr>
        </p:nvSpPr>
        <p:spPr>
          <a:xfrm>
            <a:off x="1428627" y="550985"/>
            <a:ext cx="8915400" cy="4618892"/>
          </a:xfrm>
        </p:spPr>
        <p:txBody>
          <a:bodyPr>
            <a:normAutofit fontScale="85000" lnSpcReduction="20000"/>
          </a:bodyPr>
          <a:lstStyle/>
          <a:p>
            <a:r>
              <a:rPr lang="fi-FI" dirty="0">
                <a:latin typeface="Kufam" pitchFamily="2" charset="-78"/>
                <a:cs typeface="Kufam" pitchFamily="2" charset="-78"/>
              </a:rPr>
              <a:t>Opinto-ohjaus</a:t>
            </a:r>
          </a:p>
          <a:p>
            <a:pPr lvl="1"/>
            <a:r>
              <a:rPr lang="fi-FI" sz="2200" dirty="0">
                <a:latin typeface="Kufam" pitchFamily="2" charset="-78"/>
                <a:cs typeface="Kufam" pitchFamily="2" charset="-78"/>
              </a:rPr>
              <a:t>Opiskelija huolehtii itse opiskelunsa suunnittelua</a:t>
            </a:r>
          </a:p>
          <a:p>
            <a:pPr lvl="1"/>
            <a:r>
              <a:rPr lang="fi-FI" sz="2200" dirty="0">
                <a:latin typeface="Kufam" pitchFamily="2" charset="-78"/>
                <a:cs typeface="Kufam" pitchFamily="2" charset="-78"/>
              </a:rPr>
              <a:t>Neuvomme aina tarvittaessa; ope, </a:t>
            </a:r>
            <a:r>
              <a:rPr lang="fi-FI" sz="2200" dirty="0" err="1">
                <a:latin typeface="Kufam" pitchFamily="2" charset="-78"/>
                <a:cs typeface="Kufam" pitchFamily="2" charset="-78"/>
              </a:rPr>
              <a:t>ryo</a:t>
            </a:r>
            <a:r>
              <a:rPr lang="fi-FI" sz="2200" dirty="0">
                <a:latin typeface="Kufam" pitchFamily="2" charset="-78"/>
                <a:cs typeface="Kufam" pitchFamily="2" charset="-78"/>
              </a:rPr>
              <a:t>, opo, rehtori</a:t>
            </a:r>
          </a:p>
          <a:p>
            <a:pPr lvl="1"/>
            <a:r>
              <a:rPr lang="fi-FI" sz="2200" dirty="0">
                <a:latin typeface="Kufam" pitchFamily="2" charset="-78"/>
                <a:cs typeface="Kufam" pitchFamily="2" charset="-78"/>
              </a:rPr>
              <a:t>Kokonaisuutta pitää </a:t>
            </a:r>
            <a:r>
              <a:rPr lang="fi-FI" sz="2200" dirty="0" err="1">
                <a:latin typeface="Kufam" pitchFamily="2" charset="-78"/>
                <a:cs typeface="Kufam" pitchFamily="2" charset="-78"/>
              </a:rPr>
              <a:t>pitää</a:t>
            </a:r>
            <a:r>
              <a:rPr lang="fi-FI" sz="2200" dirty="0">
                <a:latin typeface="Kufam" pitchFamily="2" charset="-78"/>
                <a:cs typeface="Kufam" pitchFamily="2" charset="-78"/>
              </a:rPr>
              <a:t> esillä mahdollisimman varhain jatko-opintoja silmällä pitäen</a:t>
            </a:r>
          </a:p>
          <a:p>
            <a:pPr marL="457200" lvl="1" indent="0">
              <a:buNone/>
            </a:pPr>
            <a:endParaRPr lang="fi-FI" dirty="0">
              <a:latin typeface="Kufam" pitchFamily="2" charset="-78"/>
              <a:cs typeface="Kufam" pitchFamily="2" charset="-78"/>
            </a:endParaRPr>
          </a:p>
          <a:p>
            <a:r>
              <a:rPr lang="fi-FI" sz="2200" dirty="0">
                <a:latin typeface="Kufam" pitchFamily="2" charset="-78"/>
                <a:cs typeface="Kufam" pitchFamily="2" charset="-78"/>
              </a:rPr>
              <a:t>Kodin ja lukion välinen yhteistyö</a:t>
            </a:r>
          </a:p>
          <a:p>
            <a:pPr lvl="1"/>
            <a:r>
              <a:rPr lang="fi-FI" sz="2200" dirty="0">
                <a:latin typeface="Kufam" pitchFamily="2" charset="-78"/>
                <a:cs typeface="Kufam" pitchFamily="2" charset="-78"/>
              </a:rPr>
              <a:t>Wilmalla viestintä</a:t>
            </a:r>
          </a:p>
          <a:p>
            <a:pPr lvl="1"/>
            <a:r>
              <a:rPr lang="fi-FI" sz="2200" dirty="0">
                <a:latin typeface="Kufam" pitchFamily="2" charset="-78"/>
                <a:cs typeface="Kufam" pitchFamily="2" charset="-78"/>
              </a:rPr>
              <a:t>Vanhempainillat</a:t>
            </a:r>
          </a:p>
          <a:p>
            <a:pPr lvl="1"/>
            <a:r>
              <a:rPr lang="fi-FI" sz="2200" dirty="0">
                <a:latin typeface="Kufam" pitchFamily="2" charset="-78"/>
                <a:cs typeface="Kufam" pitchFamily="2" charset="-78"/>
              </a:rPr>
              <a:t>Suora yhteydenotto – puhelin, sähköposti tai käymällä paikan päällä</a:t>
            </a:r>
          </a:p>
          <a:p>
            <a:pPr lvl="1"/>
            <a:endParaRPr lang="fi-FI" sz="2200" dirty="0">
              <a:latin typeface="Kufam" pitchFamily="2" charset="-78"/>
              <a:cs typeface="Kufam" pitchFamily="2" charset="-78"/>
            </a:endParaRPr>
          </a:p>
          <a:p>
            <a:pPr lvl="1"/>
            <a:r>
              <a:rPr lang="fi-FI" sz="2200" dirty="0">
                <a:latin typeface="Kufam" pitchFamily="2" charset="-78"/>
                <a:cs typeface="Kufam" pitchFamily="2" charset="-78"/>
              </a:rPr>
              <a:t>Lukio-oppaasta lisää tietoa</a:t>
            </a:r>
          </a:p>
          <a:p>
            <a:pPr lvl="2"/>
            <a:r>
              <a:rPr lang="fi-FI" sz="2200" dirty="0">
                <a:latin typeface="Kufam" pitchFamily="2" charset="-78"/>
                <a:cs typeface="Kufam" pitchFamily="2" charset="-78"/>
                <a:hlinkClick r:id="rId2"/>
              </a:rPr>
              <a:t>https://peda.net/pihtipudas/lukio</a:t>
            </a:r>
            <a:endParaRPr lang="fi-FI" sz="2200" dirty="0">
              <a:latin typeface="Kufam" pitchFamily="2" charset="-78"/>
              <a:cs typeface="Kufam" pitchFamily="2" charset="-78"/>
            </a:endParaRPr>
          </a:p>
        </p:txBody>
      </p:sp>
      <p:pic>
        <p:nvPicPr>
          <p:cNvPr id="4" name="Kuva 3">
            <a:extLst>
              <a:ext uri="{FF2B5EF4-FFF2-40B4-BE49-F238E27FC236}">
                <a16:creationId xmlns:a16="http://schemas.microsoft.com/office/drawing/2014/main" id="{E511B5A5-7ABF-60BE-1163-186FFD1D66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7515" y="3948893"/>
            <a:ext cx="4136594" cy="28150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5376232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>
                <a:latin typeface="Kufam" pitchFamily="2" charset="-78"/>
                <a:cs typeface="Kufam" pitchFamily="2" charset="-78"/>
              </a:rPr>
              <a:t>Lukion arki</a:t>
            </a:r>
          </a:p>
        </p:txBody>
      </p:sp>
      <p:sp>
        <p:nvSpPr>
          <p:cNvPr id="3" name="Sisällön paikkamerkki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fi-FI" dirty="0">
                <a:latin typeface="Kufam" pitchFamily="2" charset="-78"/>
                <a:cs typeface="Kufam" pitchFamily="2" charset="-78"/>
              </a:rPr>
              <a:t>Poissaolokäytänteet</a:t>
            </a:r>
          </a:p>
          <a:p>
            <a:pPr lvl="1"/>
            <a:r>
              <a:rPr lang="fi-FI" dirty="0">
                <a:latin typeface="Kufam" pitchFamily="2" charset="-78"/>
                <a:cs typeface="Kufam" pitchFamily="2" charset="-78"/>
              </a:rPr>
              <a:t>Opiskelijalla on velvollisuus osallistua opetukseen, jollei hänen poissaololleen ole perusteltua syytä (LL30§)</a:t>
            </a:r>
          </a:p>
          <a:p>
            <a:r>
              <a:rPr lang="fi-FI" dirty="0">
                <a:latin typeface="Kufam" pitchFamily="2" charset="-78"/>
                <a:cs typeface="Kufam" pitchFamily="2" charset="-78"/>
              </a:rPr>
              <a:t>Kaikki poissaolot on selvitettävä – </a:t>
            </a:r>
            <a:r>
              <a:rPr lang="fi-FI" dirty="0" err="1">
                <a:latin typeface="Kufam" pitchFamily="2" charset="-78"/>
                <a:cs typeface="Kufam" pitchFamily="2" charset="-78"/>
              </a:rPr>
              <a:t>wilma</a:t>
            </a:r>
            <a:r>
              <a:rPr lang="fi-FI" dirty="0">
                <a:latin typeface="Kufam" pitchFamily="2" charset="-78"/>
                <a:cs typeface="Kufam" pitchFamily="2" charset="-78"/>
              </a:rPr>
              <a:t>, alle 18-v sen tekee huoltaja</a:t>
            </a:r>
          </a:p>
          <a:p>
            <a:pPr lvl="1"/>
            <a:r>
              <a:rPr lang="fi-FI" dirty="0">
                <a:latin typeface="Kufam" pitchFamily="2" charset="-78"/>
                <a:cs typeface="Kufam" pitchFamily="2" charset="-78"/>
              </a:rPr>
              <a:t>Sairauspoissaolot etukäteenkin klo 12 saakka</a:t>
            </a:r>
          </a:p>
          <a:p>
            <a:pPr lvl="1"/>
            <a:r>
              <a:rPr lang="fi-FI" dirty="0">
                <a:latin typeface="Kufam" pitchFamily="2" charset="-78"/>
                <a:cs typeface="Kufam" pitchFamily="2" charset="-78"/>
              </a:rPr>
              <a:t>Muissa tapauksissa on etukäteen pyydettävä lupa poissaoloon</a:t>
            </a:r>
          </a:p>
          <a:p>
            <a:pPr lvl="2"/>
            <a:r>
              <a:rPr lang="fi-FI" dirty="0">
                <a:latin typeface="Kufam" pitchFamily="2" charset="-78"/>
                <a:cs typeface="Kufam" pitchFamily="2" charset="-78"/>
              </a:rPr>
              <a:t>Oppitunti – aineenope</a:t>
            </a:r>
          </a:p>
          <a:p>
            <a:pPr lvl="2"/>
            <a:r>
              <a:rPr lang="fi-FI" dirty="0">
                <a:latin typeface="Kufam" pitchFamily="2" charset="-78"/>
                <a:cs typeface="Kufam" pitchFamily="2" charset="-78"/>
              </a:rPr>
              <a:t>1-5 päivää – ryhmäohjaaja</a:t>
            </a:r>
          </a:p>
          <a:p>
            <a:pPr lvl="2"/>
            <a:r>
              <a:rPr lang="fi-FI" dirty="0">
                <a:latin typeface="Kufam" pitchFamily="2" charset="-78"/>
                <a:cs typeface="Kufam" pitchFamily="2" charset="-78"/>
              </a:rPr>
              <a:t>&gt;5 päivää - rehtori</a:t>
            </a:r>
          </a:p>
          <a:p>
            <a:endParaRPr lang="fi-FI" dirty="0"/>
          </a:p>
        </p:txBody>
      </p:sp>
      <p:pic>
        <p:nvPicPr>
          <p:cNvPr id="4" name="Kuva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8830" y="2897554"/>
            <a:ext cx="5940669" cy="39604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83869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4AC34B77-7249-AD6E-471C-30A4F3F6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>
                <a:latin typeface="Kufam" pitchFamily="2" charset="-78"/>
                <a:cs typeface="Kufam" pitchFamily="2" charset="-78"/>
              </a:rPr>
              <a:t>Lukion arki</a:t>
            </a:r>
            <a:endParaRPr lang="fi-FI" dirty="0"/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4BF72AE7-F4A4-3A82-B04D-1F32B13A90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fi-FI" sz="2800" dirty="0" err="1"/>
              <a:t>Apustus</a:t>
            </a:r>
            <a:endParaRPr lang="fi-FI" sz="2800" dirty="0"/>
          </a:p>
        </p:txBody>
      </p:sp>
    </p:spTree>
    <p:extLst>
      <p:ext uri="{BB962C8B-B14F-4D97-AF65-F5344CB8AC3E}">
        <p14:creationId xmlns:p14="http://schemas.microsoft.com/office/powerpoint/2010/main" val="31800489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Huipputulos seuraa hyvää arkea!</a:t>
            </a:r>
          </a:p>
        </p:txBody>
      </p:sp>
      <p:sp>
        <p:nvSpPr>
          <p:cNvPr id="3" name="Sisällön paikkamerkki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i-FI" sz="2000" i="1" dirty="0">
                <a:solidFill>
                  <a:schemeClr val="tx1"/>
                </a:solidFill>
              </a:rPr>
              <a:t>Arto K. Ahonen: PISA-tulosten päätelmiä</a:t>
            </a:r>
            <a:br>
              <a:rPr lang="fi-FI" i="1" dirty="0"/>
            </a:br>
            <a:r>
              <a:rPr lang="fi-FI" sz="1400" i="1" dirty="0">
                <a:solidFill>
                  <a:schemeClr val="tx1"/>
                </a:solidFill>
              </a:rPr>
              <a:t>https://peda.net/jyu/ruusupuisto/uutisarkisto/4-2016/1-sinnikkyys</a:t>
            </a:r>
            <a:br>
              <a:rPr lang="fi-FI" b="1" dirty="0"/>
            </a:br>
            <a:br>
              <a:rPr lang="fi-FI" b="1" dirty="0"/>
            </a:br>
            <a:r>
              <a:rPr lang="fi-FI" b="1" dirty="0"/>
              <a:t>”</a:t>
            </a:r>
            <a:r>
              <a:rPr lang="fi-FI" b="1" i="1" dirty="0">
                <a:solidFill>
                  <a:schemeClr val="accent1">
                    <a:lumMod val="50000"/>
                  </a:schemeClr>
                </a:solidFill>
              </a:rPr>
              <a:t>Parempiin tuloksiin johtaa tie, jota reunustavat sinnikäs yrittäminen, ponnistelu ja </a:t>
            </a:r>
            <a:r>
              <a:rPr lang="fi-FI" b="1" i="1" dirty="0" err="1">
                <a:solidFill>
                  <a:schemeClr val="accent1">
                    <a:lumMod val="50000"/>
                  </a:schemeClr>
                </a:solidFill>
              </a:rPr>
              <a:t>periksiantamattomuus</a:t>
            </a:r>
            <a:r>
              <a:rPr lang="fi-FI" b="1" i="1" dirty="0">
                <a:solidFill>
                  <a:schemeClr val="accent1">
                    <a:lumMod val="50000"/>
                  </a:schemeClr>
                </a:solidFill>
              </a:rPr>
              <a:t>. Valmius vaivannäköön on arvokas kyky, jota erityisesti meidän suomalaisten kannattaisi vaalia.”</a:t>
            </a:r>
          </a:p>
          <a:p>
            <a:pPr lvl="1"/>
            <a:r>
              <a:rPr lang="fi-FI" b="1" i="1" dirty="0">
                <a:solidFill>
                  <a:schemeClr val="accent1">
                    <a:lumMod val="50000"/>
                  </a:schemeClr>
                </a:solidFill>
              </a:rPr>
              <a:t>Kokemuksemme mukaan lukiolaiseksi kasvaminen vaatii omana aikansa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433700081"/>
      </p:ext>
    </p:extLst>
  </p:cSld>
  <p:clrMapOvr>
    <a:masterClrMapping/>
  </p:clrMapOvr>
</p:sld>
</file>

<file path=ppt/theme/theme1.xml><?xml version="1.0" encoding="utf-8"?>
<a:theme xmlns:a="http://schemas.openxmlformats.org/drawingml/2006/main" name="Sektori">
  <a:themeElements>
    <a:clrScheme name="Sektori">
      <a:dk1>
        <a:sysClr val="windowText" lastClr="000000"/>
      </a:dk1>
      <a:lt1>
        <a:sysClr val="window" lastClr="FFFFFF"/>
      </a:lt1>
      <a:dk2>
        <a:srgbClr val="D06F1E"/>
      </a:dk2>
      <a:lt2>
        <a:srgbClr val="F0BE21"/>
      </a:lt2>
      <a:accent1>
        <a:srgbClr val="760603"/>
      </a:accent1>
      <a:accent2>
        <a:srgbClr val="9F761A"/>
      </a:accent2>
      <a:accent3>
        <a:srgbClr val="92A200"/>
      </a:accent3>
      <a:accent4>
        <a:srgbClr val="4AA157"/>
      </a:accent4>
      <a:accent5>
        <a:srgbClr val="46788D"/>
      </a:accent5>
      <a:accent6>
        <a:srgbClr val="A848A8"/>
      </a:accent6>
      <a:hlink>
        <a:srgbClr val="460402"/>
      </a:hlink>
      <a:folHlink>
        <a:srgbClr val="991111"/>
      </a:folHlink>
    </a:clrScheme>
    <a:fontScheme name="Sektori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ektori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162000"/>
                <a:satMod val="200000"/>
                <a:lumMod val="124000"/>
              </a:schemeClr>
            </a:gs>
            <a:gs pos="100000">
              <a:schemeClr val="phClr">
                <a:shade val="96000"/>
                <a:hueMod val="88000"/>
                <a:satMod val="220000"/>
                <a:lumMod val="82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142000"/>
                <a:satMod val="200000"/>
                <a:lumMod val="118000"/>
              </a:schemeClr>
            </a:gs>
            <a:gs pos="100000">
              <a:schemeClr val="phClr">
                <a:shade val="92000"/>
                <a:hueMod val="22000"/>
                <a:satMod val="220000"/>
                <a:lumMod val="62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282EB108-EDE6-4B8E-957B-D4A69BF580E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Sektori</Template>
  <TotalTime>895</TotalTime>
  <Words>296</Words>
  <Application>Microsoft Office PowerPoint</Application>
  <PresentationFormat>Laajakuva</PresentationFormat>
  <Paragraphs>60</Paragraphs>
  <Slides>8</Slides>
  <Notes>0</Notes>
  <HiddenSlides>0</HiddenSlides>
  <MMClips>0</MMClips>
  <ScaleCrop>false</ScaleCrop>
  <HeadingPairs>
    <vt:vector size="6" baseType="variant">
      <vt:variant>
        <vt:lpstr>Käytetyt fontit</vt:lpstr>
      </vt:variant>
      <vt:variant>
        <vt:i4>3</vt:i4>
      </vt:variant>
      <vt:variant>
        <vt:lpstr>Teema</vt:lpstr>
      </vt:variant>
      <vt:variant>
        <vt:i4>1</vt:i4>
      </vt:variant>
      <vt:variant>
        <vt:lpstr>Dian otsikot</vt:lpstr>
      </vt:variant>
      <vt:variant>
        <vt:i4>8</vt:i4>
      </vt:variant>
    </vt:vector>
  </HeadingPairs>
  <TitlesOfParts>
    <vt:vector size="12" baseType="lpstr">
      <vt:lpstr>Century Gothic</vt:lpstr>
      <vt:lpstr>Kufam</vt:lpstr>
      <vt:lpstr>Wingdings 3</vt:lpstr>
      <vt:lpstr>Sektori</vt:lpstr>
      <vt:lpstr>Pihtiputaan  lukio</vt:lpstr>
      <vt:lpstr>Pihtiputaan lukio  lukuina</vt:lpstr>
      <vt:lpstr>Lukion arki</vt:lpstr>
      <vt:lpstr>Lukion arki</vt:lpstr>
      <vt:lpstr>Lukion arki</vt:lpstr>
      <vt:lpstr>Lukion arki</vt:lpstr>
      <vt:lpstr>Lukion arki</vt:lpstr>
      <vt:lpstr>Huipputulos seuraa hyvää arkea!</vt:lpstr>
    </vt:vector>
  </TitlesOfParts>
  <Company>Pihtiputaan kunta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Viitasaaren lukio</dc:title>
  <dc:creator>Piippo Markku</dc:creator>
  <cp:lastModifiedBy>Piippo Markku</cp:lastModifiedBy>
  <cp:revision>40</cp:revision>
  <dcterms:created xsi:type="dcterms:W3CDTF">2019-10-09T11:48:15Z</dcterms:created>
  <dcterms:modified xsi:type="dcterms:W3CDTF">2025-10-02T09:31:02Z</dcterms:modified>
</cp:coreProperties>
</file>