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93" d="100"/>
          <a:sy n="93" d="100"/>
        </p:scale>
        <p:origin x="96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805247-7CF3-4297-8613-ED58E3D8B6A9}" type="doc">
      <dgm:prSet loTypeId="urn:microsoft.com/office/officeart/2005/8/layout/cycle1" loCatId="cycl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838A962B-DE85-40CD-BC37-D776A5E4EBEC}">
      <dgm:prSet phldrT="[Teksti]"/>
      <dgm:spPr>
        <a:xfrm>
          <a:off x="3835959" y="10384"/>
          <a:ext cx="922479" cy="922479"/>
        </a:xfr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fi-FI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endParaRPr lang="fi-FI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176549FB-5AA2-4756-9E92-5DEE75E58642}" type="parTrans" cxnId="{F15C3D27-6E31-4FA7-875A-C53C4C33FCAA}">
      <dgm:prSet/>
      <dgm:spPr/>
      <dgm:t>
        <a:bodyPr/>
        <a:lstStyle/>
        <a:p>
          <a:endParaRPr lang="fi-FI"/>
        </a:p>
      </dgm:t>
    </dgm:pt>
    <dgm:pt modelId="{8352409D-DC36-4EAF-9769-10DB71A50C24}" type="sibTrans" cxnId="{F15C3D27-6E31-4FA7-875A-C53C4C33FCAA}">
      <dgm:prSet/>
      <dgm:spPr>
        <a:xfrm>
          <a:off x="1016463" y="1132"/>
          <a:ext cx="4504230" cy="4504230"/>
        </a:xfr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endParaRPr lang="fi-FI"/>
        </a:p>
      </dgm:t>
    </dgm:pt>
    <dgm:pt modelId="{4758569E-7F35-4B67-B34A-FF254C71B936}">
      <dgm:prSet phldrT="[Teksti]"/>
      <dgm:spPr>
        <a:xfrm>
          <a:off x="4864580" y="1792007"/>
          <a:ext cx="922479" cy="922479"/>
        </a:xfr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fi-FI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endParaRPr lang="fi-FI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F4DEC5A4-AF54-4B7E-BCAE-2E379E6E28D6}" type="parTrans" cxnId="{7621DDEF-BAAA-4E33-9898-D4613DEEAB5B}">
      <dgm:prSet/>
      <dgm:spPr/>
      <dgm:t>
        <a:bodyPr/>
        <a:lstStyle/>
        <a:p>
          <a:endParaRPr lang="fi-FI"/>
        </a:p>
      </dgm:t>
    </dgm:pt>
    <dgm:pt modelId="{09B10450-DFA8-4BF7-9246-1FDC60F04168}" type="sibTrans" cxnId="{7621DDEF-BAAA-4E33-9898-D4613DEEAB5B}">
      <dgm:prSet/>
      <dgm:spPr>
        <a:xfrm>
          <a:off x="1016463" y="1132"/>
          <a:ext cx="4504230" cy="4504230"/>
        </a:xfr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endParaRPr lang="fi-FI"/>
        </a:p>
      </dgm:t>
    </dgm:pt>
    <dgm:pt modelId="{23EE2DA7-E7F4-47D4-9D71-3826E871CCEA}">
      <dgm:prSet phldrT="[Teksti]"/>
      <dgm:spPr>
        <a:xfrm>
          <a:off x="3835959" y="3573630"/>
          <a:ext cx="922479" cy="922479"/>
        </a:xfr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fi-FI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</a:p>
      </dgm:t>
    </dgm:pt>
    <dgm:pt modelId="{D7CF36A4-ADB6-40F9-A304-FBC42DF25F31}" type="parTrans" cxnId="{8659464A-0F47-46F2-AB0C-346004A4FC4A}">
      <dgm:prSet/>
      <dgm:spPr/>
      <dgm:t>
        <a:bodyPr/>
        <a:lstStyle/>
        <a:p>
          <a:endParaRPr lang="fi-FI"/>
        </a:p>
      </dgm:t>
    </dgm:pt>
    <dgm:pt modelId="{C283C632-E03F-4BA5-969B-16D788EC5BE9}" type="sibTrans" cxnId="{8659464A-0F47-46F2-AB0C-346004A4FC4A}">
      <dgm:prSet/>
      <dgm:spPr>
        <a:xfrm>
          <a:off x="1016463" y="1132"/>
          <a:ext cx="4504230" cy="4504230"/>
        </a:xfr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endParaRPr lang="fi-FI"/>
        </a:p>
      </dgm:t>
    </dgm:pt>
    <dgm:pt modelId="{7A9655CD-3479-4699-8879-458D12877028}">
      <dgm:prSet phldrT="[Teksti]"/>
      <dgm:spPr>
        <a:xfrm>
          <a:off x="1778718" y="3573630"/>
          <a:ext cx="922479" cy="922479"/>
        </a:xfr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fi-FI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</a:p>
      </dgm:t>
    </dgm:pt>
    <dgm:pt modelId="{9A3CCED6-7EF5-4ECE-A082-369471B2A608}" type="parTrans" cxnId="{1000CEF8-2931-4D74-B7E9-7F857B313751}">
      <dgm:prSet/>
      <dgm:spPr/>
      <dgm:t>
        <a:bodyPr/>
        <a:lstStyle/>
        <a:p>
          <a:endParaRPr lang="fi-FI"/>
        </a:p>
      </dgm:t>
    </dgm:pt>
    <dgm:pt modelId="{62ABE229-4D60-4F93-83C8-5BD1C8BE5788}" type="sibTrans" cxnId="{1000CEF8-2931-4D74-B7E9-7F857B313751}">
      <dgm:prSet/>
      <dgm:spPr>
        <a:xfrm>
          <a:off x="1016463" y="1132"/>
          <a:ext cx="4504230" cy="4504230"/>
        </a:xfr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endParaRPr lang="fi-FI"/>
        </a:p>
      </dgm:t>
    </dgm:pt>
    <dgm:pt modelId="{7C171FA3-DB09-43D0-9BDF-324B6D1FE357}">
      <dgm:prSet phldrT="[Teksti]"/>
      <dgm:spPr>
        <a:xfrm>
          <a:off x="1778718" y="10384"/>
          <a:ext cx="922479" cy="922479"/>
        </a:xfr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fi-FI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</a:p>
      </dgm:t>
    </dgm:pt>
    <dgm:pt modelId="{FCEBE013-A7DE-46EB-8B8D-0A32DE7B2340}" type="parTrans" cxnId="{47A8658D-8F06-498C-8B31-0EB9930D54C1}">
      <dgm:prSet/>
      <dgm:spPr/>
      <dgm:t>
        <a:bodyPr/>
        <a:lstStyle/>
        <a:p>
          <a:endParaRPr lang="fi-FI"/>
        </a:p>
      </dgm:t>
    </dgm:pt>
    <dgm:pt modelId="{2D98DBEC-3495-49AB-8D46-C7BB48340206}" type="sibTrans" cxnId="{47A8658D-8F06-498C-8B31-0EB9930D54C1}">
      <dgm:prSet/>
      <dgm:spPr>
        <a:xfrm>
          <a:off x="1016463" y="1132"/>
          <a:ext cx="4504230" cy="4504230"/>
        </a:xfr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endParaRPr lang="fi-FI"/>
        </a:p>
      </dgm:t>
    </dgm:pt>
    <dgm:pt modelId="{EBDF4F19-6186-4C53-968A-21E6A94A29E5}">
      <dgm:prSet phldrT="[Teksti]"/>
      <dgm:spPr>
        <a:xfrm>
          <a:off x="750097" y="1792007"/>
          <a:ext cx="922479" cy="922479"/>
        </a:xfrm>
        <a:noFill/>
        <a:ln>
          <a:noFill/>
        </a:ln>
        <a:effectLst/>
      </dgm:spPr>
      <dgm:t>
        <a:bodyPr/>
        <a:lstStyle/>
        <a:p>
          <a:pPr>
            <a:buNone/>
          </a:pPr>
          <a:endParaRPr lang="fi-FI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D17C1601-84F3-478E-A2A2-B9FE51A79C01}" type="parTrans" cxnId="{E3BB44D4-3F07-45C8-86B7-94ECC9B7A75C}">
      <dgm:prSet/>
      <dgm:spPr/>
      <dgm:t>
        <a:bodyPr/>
        <a:lstStyle/>
        <a:p>
          <a:endParaRPr lang="fi-FI"/>
        </a:p>
      </dgm:t>
    </dgm:pt>
    <dgm:pt modelId="{9027F860-C333-4BC5-B5DD-FE1B04355660}" type="sibTrans" cxnId="{E3BB44D4-3F07-45C8-86B7-94ECC9B7A75C}">
      <dgm:prSet/>
      <dgm:spPr>
        <a:xfrm>
          <a:off x="1016463" y="1132"/>
          <a:ext cx="4504230" cy="4504230"/>
        </a:xfr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endParaRPr lang="fi-FI"/>
        </a:p>
      </dgm:t>
    </dgm:pt>
    <dgm:pt modelId="{899E658C-FEAC-4068-B9D3-2CFD6FDCD50E}" type="pres">
      <dgm:prSet presAssocID="{FE805247-7CF3-4297-8613-ED58E3D8B6A9}" presName="cycle" presStyleCnt="0">
        <dgm:presLayoutVars>
          <dgm:dir/>
          <dgm:resizeHandles val="exact"/>
        </dgm:presLayoutVars>
      </dgm:prSet>
      <dgm:spPr/>
    </dgm:pt>
    <dgm:pt modelId="{CDE470DA-38EC-4876-8FDC-B075D309AADA}" type="pres">
      <dgm:prSet presAssocID="{838A962B-DE85-40CD-BC37-D776A5E4EBEC}" presName="dummy" presStyleCnt="0"/>
      <dgm:spPr/>
    </dgm:pt>
    <dgm:pt modelId="{8727C89B-3034-4AB7-9746-2D1FE1430DB6}" type="pres">
      <dgm:prSet presAssocID="{838A962B-DE85-40CD-BC37-D776A5E4EBEC}" presName="node" presStyleLbl="revTx" presStyleIdx="0" presStyleCnt="6">
        <dgm:presLayoutVars>
          <dgm:bulletEnabled val="1"/>
        </dgm:presLayoutVars>
      </dgm:prSet>
      <dgm:spPr>
        <a:prstGeom prst="rect">
          <a:avLst/>
        </a:prstGeom>
      </dgm:spPr>
    </dgm:pt>
    <dgm:pt modelId="{22115BFD-DE67-4347-95EB-C73502BDB60F}" type="pres">
      <dgm:prSet presAssocID="{8352409D-DC36-4EAF-9769-10DB71A50C24}" presName="sibTrans" presStyleLbl="node1" presStyleIdx="0" presStyleCnt="6"/>
      <dgm:spPr>
        <a:prstGeom prst="circularArrow">
          <a:avLst>
            <a:gd name="adj1" fmla="val 3994"/>
            <a:gd name="adj2" fmla="val 250550"/>
            <a:gd name="adj3" fmla="val 20572088"/>
            <a:gd name="adj4" fmla="val 18984156"/>
            <a:gd name="adj5" fmla="val 4659"/>
          </a:avLst>
        </a:prstGeom>
      </dgm:spPr>
    </dgm:pt>
    <dgm:pt modelId="{E5D3989A-7C4E-4ECB-8614-03F690493511}" type="pres">
      <dgm:prSet presAssocID="{4758569E-7F35-4B67-B34A-FF254C71B936}" presName="dummy" presStyleCnt="0"/>
      <dgm:spPr/>
    </dgm:pt>
    <dgm:pt modelId="{F8A77305-181F-47A7-A1EC-355647CEBE67}" type="pres">
      <dgm:prSet presAssocID="{4758569E-7F35-4B67-B34A-FF254C71B936}" presName="node" presStyleLbl="revTx" presStyleIdx="1" presStyleCnt="6">
        <dgm:presLayoutVars>
          <dgm:bulletEnabled val="1"/>
        </dgm:presLayoutVars>
      </dgm:prSet>
      <dgm:spPr>
        <a:prstGeom prst="rect">
          <a:avLst/>
        </a:prstGeom>
      </dgm:spPr>
    </dgm:pt>
    <dgm:pt modelId="{E10B0F64-7BC9-45B0-9458-C130A218323A}" type="pres">
      <dgm:prSet presAssocID="{09B10450-DFA8-4BF7-9246-1FDC60F04168}" presName="sibTrans" presStyleLbl="node1" presStyleIdx="1" presStyleCnt="6" custLinFactNeighborX="0" custLinFactNeighborY="-3231"/>
      <dgm:spPr>
        <a:prstGeom prst="circularArrow">
          <a:avLst>
            <a:gd name="adj1" fmla="val 3994"/>
            <a:gd name="adj2" fmla="val 250550"/>
            <a:gd name="adj3" fmla="val 2365294"/>
            <a:gd name="adj4" fmla="val 777361"/>
            <a:gd name="adj5" fmla="val 4659"/>
          </a:avLst>
        </a:prstGeom>
      </dgm:spPr>
    </dgm:pt>
    <dgm:pt modelId="{F851F41A-1E6E-4EA9-9206-B620BC05B355}" type="pres">
      <dgm:prSet presAssocID="{23EE2DA7-E7F4-47D4-9D71-3826E871CCEA}" presName="dummy" presStyleCnt="0"/>
      <dgm:spPr/>
    </dgm:pt>
    <dgm:pt modelId="{731467E5-D1C9-4071-AF1E-F8C964E155A9}" type="pres">
      <dgm:prSet presAssocID="{23EE2DA7-E7F4-47D4-9D71-3826E871CCEA}" presName="node" presStyleLbl="revTx" presStyleIdx="2" presStyleCnt="6">
        <dgm:presLayoutVars>
          <dgm:bulletEnabled val="1"/>
        </dgm:presLayoutVars>
      </dgm:prSet>
      <dgm:spPr>
        <a:prstGeom prst="rect">
          <a:avLst/>
        </a:prstGeom>
      </dgm:spPr>
    </dgm:pt>
    <dgm:pt modelId="{41662D77-BF83-4BD1-90A2-4A127C7A877D}" type="pres">
      <dgm:prSet presAssocID="{C283C632-E03F-4BA5-969B-16D788EC5BE9}" presName="sibTrans" presStyleLbl="node1" presStyleIdx="2" presStyleCnt="6"/>
      <dgm:spPr>
        <a:prstGeom prst="circularArrow">
          <a:avLst>
            <a:gd name="adj1" fmla="val 3994"/>
            <a:gd name="adj2" fmla="val 250550"/>
            <a:gd name="adj3" fmla="val 6110020"/>
            <a:gd name="adj4" fmla="val 4439429"/>
            <a:gd name="adj5" fmla="val 4659"/>
          </a:avLst>
        </a:prstGeom>
      </dgm:spPr>
    </dgm:pt>
    <dgm:pt modelId="{8469B3C7-A4E0-490B-9E33-11F341E4D425}" type="pres">
      <dgm:prSet presAssocID="{7A9655CD-3479-4699-8879-458D12877028}" presName="dummy" presStyleCnt="0"/>
      <dgm:spPr/>
    </dgm:pt>
    <dgm:pt modelId="{CBC9866C-DFCF-4070-A857-A5929BAF35D2}" type="pres">
      <dgm:prSet presAssocID="{7A9655CD-3479-4699-8879-458D12877028}" presName="node" presStyleLbl="revTx" presStyleIdx="3" presStyleCnt="6">
        <dgm:presLayoutVars>
          <dgm:bulletEnabled val="1"/>
        </dgm:presLayoutVars>
      </dgm:prSet>
      <dgm:spPr>
        <a:prstGeom prst="rect">
          <a:avLst/>
        </a:prstGeom>
      </dgm:spPr>
    </dgm:pt>
    <dgm:pt modelId="{BA9D5803-89D3-428C-877F-65BB117927D0}" type="pres">
      <dgm:prSet presAssocID="{62ABE229-4D60-4F93-83C8-5BD1C8BE5788}" presName="sibTrans" presStyleLbl="node1" presStyleIdx="3" presStyleCnt="6" custLinFactNeighborX="-1474" custLinFactNeighborY="-2879"/>
      <dgm:spPr>
        <a:prstGeom prst="circularArrow">
          <a:avLst>
            <a:gd name="adj1" fmla="val 3994"/>
            <a:gd name="adj2" fmla="val 250550"/>
            <a:gd name="adj3" fmla="val 9772088"/>
            <a:gd name="adj4" fmla="val 8184156"/>
            <a:gd name="adj5" fmla="val 4659"/>
          </a:avLst>
        </a:prstGeom>
      </dgm:spPr>
    </dgm:pt>
    <dgm:pt modelId="{96983E1E-EA1F-44E2-BC18-EF7A76D077C1}" type="pres">
      <dgm:prSet presAssocID="{EBDF4F19-6186-4C53-968A-21E6A94A29E5}" presName="dummy" presStyleCnt="0"/>
      <dgm:spPr/>
    </dgm:pt>
    <dgm:pt modelId="{A10C4160-4CB2-4ACB-A053-D8AAB9E0B005}" type="pres">
      <dgm:prSet presAssocID="{EBDF4F19-6186-4C53-968A-21E6A94A29E5}" presName="node" presStyleLbl="revTx" presStyleIdx="4" presStyleCnt="6">
        <dgm:presLayoutVars>
          <dgm:bulletEnabled val="1"/>
        </dgm:presLayoutVars>
      </dgm:prSet>
      <dgm:spPr>
        <a:prstGeom prst="rect">
          <a:avLst/>
        </a:prstGeom>
      </dgm:spPr>
    </dgm:pt>
    <dgm:pt modelId="{C58EA01F-29B4-4739-AA3F-5A973355E4D4}" type="pres">
      <dgm:prSet presAssocID="{9027F860-C333-4BC5-B5DD-FE1B04355660}" presName="sibTrans" presStyleLbl="node1" presStyleIdx="4" presStyleCnt="6"/>
      <dgm:spPr>
        <a:prstGeom prst="circularArrow">
          <a:avLst>
            <a:gd name="adj1" fmla="val 3994"/>
            <a:gd name="adj2" fmla="val 250550"/>
            <a:gd name="adj3" fmla="val 13165294"/>
            <a:gd name="adj4" fmla="val 11577361"/>
            <a:gd name="adj5" fmla="val 4659"/>
          </a:avLst>
        </a:prstGeom>
      </dgm:spPr>
    </dgm:pt>
    <dgm:pt modelId="{BE4298A5-3A25-4A84-8579-CBC055B8D860}" type="pres">
      <dgm:prSet presAssocID="{7C171FA3-DB09-43D0-9BDF-324B6D1FE357}" presName="dummy" presStyleCnt="0"/>
      <dgm:spPr/>
    </dgm:pt>
    <dgm:pt modelId="{028F4739-0843-4CF0-9743-31266F227805}" type="pres">
      <dgm:prSet presAssocID="{7C171FA3-DB09-43D0-9BDF-324B6D1FE357}" presName="node" presStyleLbl="revTx" presStyleIdx="5" presStyleCnt="6">
        <dgm:presLayoutVars>
          <dgm:bulletEnabled val="1"/>
        </dgm:presLayoutVars>
      </dgm:prSet>
      <dgm:spPr>
        <a:prstGeom prst="rect">
          <a:avLst/>
        </a:prstGeom>
      </dgm:spPr>
    </dgm:pt>
    <dgm:pt modelId="{0DEBB25F-79D4-4051-B2E9-AF9352AF51EC}" type="pres">
      <dgm:prSet presAssocID="{2D98DBEC-3495-49AB-8D46-C7BB48340206}" presName="sibTrans" presStyleLbl="node1" presStyleIdx="5" presStyleCnt="6"/>
      <dgm:spPr>
        <a:prstGeom prst="circularArrow">
          <a:avLst>
            <a:gd name="adj1" fmla="val 3994"/>
            <a:gd name="adj2" fmla="val 250550"/>
            <a:gd name="adj3" fmla="val 16910020"/>
            <a:gd name="adj4" fmla="val 15239429"/>
            <a:gd name="adj5" fmla="val 4659"/>
          </a:avLst>
        </a:prstGeom>
      </dgm:spPr>
    </dgm:pt>
  </dgm:ptLst>
  <dgm:cxnLst>
    <dgm:cxn modelId="{3D561404-3059-4467-AA2F-CB981773F216}" type="presOf" srcId="{C283C632-E03F-4BA5-969B-16D788EC5BE9}" destId="{41662D77-BF83-4BD1-90A2-4A127C7A877D}" srcOrd="0" destOrd="0" presId="urn:microsoft.com/office/officeart/2005/8/layout/cycle1"/>
    <dgm:cxn modelId="{2AEB6804-EEA7-484C-AF5A-5ACA2DE4B9E7}" type="presOf" srcId="{09B10450-DFA8-4BF7-9246-1FDC60F04168}" destId="{E10B0F64-7BC9-45B0-9458-C130A218323A}" srcOrd="0" destOrd="0" presId="urn:microsoft.com/office/officeart/2005/8/layout/cycle1"/>
    <dgm:cxn modelId="{F15C3D27-6E31-4FA7-875A-C53C4C33FCAA}" srcId="{FE805247-7CF3-4297-8613-ED58E3D8B6A9}" destId="{838A962B-DE85-40CD-BC37-D776A5E4EBEC}" srcOrd="0" destOrd="0" parTransId="{176549FB-5AA2-4756-9E92-5DEE75E58642}" sibTransId="{8352409D-DC36-4EAF-9769-10DB71A50C24}"/>
    <dgm:cxn modelId="{6FCB3A34-9740-4582-A389-A88073DBD2E1}" type="presOf" srcId="{838A962B-DE85-40CD-BC37-D776A5E4EBEC}" destId="{8727C89B-3034-4AB7-9746-2D1FE1430DB6}" srcOrd="0" destOrd="0" presId="urn:microsoft.com/office/officeart/2005/8/layout/cycle1"/>
    <dgm:cxn modelId="{8659464A-0F47-46F2-AB0C-346004A4FC4A}" srcId="{FE805247-7CF3-4297-8613-ED58E3D8B6A9}" destId="{23EE2DA7-E7F4-47D4-9D71-3826E871CCEA}" srcOrd="2" destOrd="0" parTransId="{D7CF36A4-ADB6-40F9-A304-FBC42DF25F31}" sibTransId="{C283C632-E03F-4BA5-969B-16D788EC5BE9}"/>
    <dgm:cxn modelId="{5BFCC66F-3DBA-4E40-ABCF-DA4DFECFAF8C}" type="presOf" srcId="{8352409D-DC36-4EAF-9769-10DB71A50C24}" destId="{22115BFD-DE67-4347-95EB-C73502BDB60F}" srcOrd="0" destOrd="0" presId="urn:microsoft.com/office/officeart/2005/8/layout/cycle1"/>
    <dgm:cxn modelId="{017EBD74-626D-4B4F-970F-37A038F4AC6D}" type="presOf" srcId="{7C171FA3-DB09-43D0-9BDF-324B6D1FE357}" destId="{028F4739-0843-4CF0-9743-31266F227805}" srcOrd="0" destOrd="0" presId="urn:microsoft.com/office/officeart/2005/8/layout/cycle1"/>
    <dgm:cxn modelId="{8A55D282-ECB1-43DE-A802-DCD483CAE334}" type="presOf" srcId="{2D98DBEC-3495-49AB-8D46-C7BB48340206}" destId="{0DEBB25F-79D4-4051-B2E9-AF9352AF51EC}" srcOrd="0" destOrd="0" presId="urn:microsoft.com/office/officeart/2005/8/layout/cycle1"/>
    <dgm:cxn modelId="{47A8658D-8F06-498C-8B31-0EB9930D54C1}" srcId="{FE805247-7CF3-4297-8613-ED58E3D8B6A9}" destId="{7C171FA3-DB09-43D0-9BDF-324B6D1FE357}" srcOrd="5" destOrd="0" parTransId="{FCEBE013-A7DE-46EB-8B8D-0A32DE7B2340}" sibTransId="{2D98DBEC-3495-49AB-8D46-C7BB48340206}"/>
    <dgm:cxn modelId="{C2D97DA8-CDBB-45B3-92EA-6BE5E36F07B3}" type="presOf" srcId="{62ABE229-4D60-4F93-83C8-5BD1C8BE5788}" destId="{BA9D5803-89D3-428C-877F-65BB117927D0}" srcOrd="0" destOrd="0" presId="urn:microsoft.com/office/officeart/2005/8/layout/cycle1"/>
    <dgm:cxn modelId="{6F5588BF-3B4E-4CF6-B9AD-66EE26233C42}" type="presOf" srcId="{EBDF4F19-6186-4C53-968A-21E6A94A29E5}" destId="{A10C4160-4CB2-4ACB-A053-D8AAB9E0B005}" srcOrd="0" destOrd="0" presId="urn:microsoft.com/office/officeart/2005/8/layout/cycle1"/>
    <dgm:cxn modelId="{E3BB44D4-3F07-45C8-86B7-94ECC9B7A75C}" srcId="{FE805247-7CF3-4297-8613-ED58E3D8B6A9}" destId="{EBDF4F19-6186-4C53-968A-21E6A94A29E5}" srcOrd="4" destOrd="0" parTransId="{D17C1601-84F3-478E-A2A2-B9FE51A79C01}" sibTransId="{9027F860-C333-4BC5-B5DD-FE1B04355660}"/>
    <dgm:cxn modelId="{0ED809D8-0DDC-45AE-8DB7-A5756A078AFC}" type="presOf" srcId="{7A9655CD-3479-4699-8879-458D12877028}" destId="{CBC9866C-DFCF-4070-A857-A5929BAF35D2}" srcOrd="0" destOrd="0" presId="urn:microsoft.com/office/officeart/2005/8/layout/cycle1"/>
    <dgm:cxn modelId="{B7B5A0D9-A48B-487D-821D-BF67021C823A}" type="presOf" srcId="{9027F860-C333-4BC5-B5DD-FE1B04355660}" destId="{C58EA01F-29B4-4739-AA3F-5A973355E4D4}" srcOrd="0" destOrd="0" presId="urn:microsoft.com/office/officeart/2005/8/layout/cycle1"/>
    <dgm:cxn modelId="{F4D501E1-C99A-44F9-88FA-9FE47BF63ADD}" type="presOf" srcId="{FE805247-7CF3-4297-8613-ED58E3D8B6A9}" destId="{899E658C-FEAC-4068-B9D3-2CFD6FDCD50E}" srcOrd="0" destOrd="0" presId="urn:microsoft.com/office/officeart/2005/8/layout/cycle1"/>
    <dgm:cxn modelId="{9781EBE1-8CF5-4009-9E8C-0316E7D6C435}" type="presOf" srcId="{23EE2DA7-E7F4-47D4-9D71-3826E871CCEA}" destId="{731467E5-D1C9-4071-AF1E-F8C964E155A9}" srcOrd="0" destOrd="0" presId="urn:microsoft.com/office/officeart/2005/8/layout/cycle1"/>
    <dgm:cxn modelId="{07D4DBED-283A-4DAE-8627-AC3A01AB733E}" type="presOf" srcId="{4758569E-7F35-4B67-B34A-FF254C71B936}" destId="{F8A77305-181F-47A7-A1EC-355647CEBE67}" srcOrd="0" destOrd="0" presId="urn:microsoft.com/office/officeart/2005/8/layout/cycle1"/>
    <dgm:cxn modelId="{7621DDEF-BAAA-4E33-9898-D4613DEEAB5B}" srcId="{FE805247-7CF3-4297-8613-ED58E3D8B6A9}" destId="{4758569E-7F35-4B67-B34A-FF254C71B936}" srcOrd="1" destOrd="0" parTransId="{F4DEC5A4-AF54-4B7E-BCAE-2E379E6E28D6}" sibTransId="{09B10450-DFA8-4BF7-9246-1FDC60F04168}"/>
    <dgm:cxn modelId="{1000CEF8-2931-4D74-B7E9-7F857B313751}" srcId="{FE805247-7CF3-4297-8613-ED58E3D8B6A9}" destId="{7A9655CD-3479-4699-8879-458D12877028}" srcOrd="3" destOrd="0" parTransId="{9A3CCED6-7EF5-4ECE-A082-369471B2A608}" sibTransId="{62ABE229-4D60-4F93-83C8-5BD1C8BE5788}"/>
    <dgm:cxn modelId="{25481F59-4E4A-44B0-AF63-CF3B847F85AC}" type="presParOf" srcId="{899E658C-FEAC-4068-B9D3-2CFD6FDCD50E}" destId="{CDE470DA-38EC-4876-8FDC-B075D309AADA}" srcOrd="0" destOrd="0" presId="urn:microsoft.com/office/officeart/2005/8/layout/cycle1"/>
    <dgm:cxn modelId="{62D2D057-16F8-433E-9CC6-6E9344F934CD}" type="presParOf" srcId="{899E658C-FEAC-4068-B9D3-2CFD6FDCD50E}" destId="{8727C89B-3034-4AB7-9746-2D1FE1430DB6}" srcOrd="1" destOrd="0" presId="urn:microsoft.com/office/officeart/2005/8/layout/cycle1"/>
    <dgm:cxn modelId="{77C73DA0-BBD7-43E9-BA12-DA5618380946}" type="presParOf" srcId="{899E658C-FEAC-4068-B9D3-2CFD6FDCD50E}" destId="{22115BFD-DE67-4347-95EB-C73502BDB60F}" srcOrd="2" destOrd="0" presId="urn:microsoft.com/office/officeart/2005/8/layout/cycle1"/>
    <dgm:cxn modelId="{F24A57A8-C079-4220-A628-B03C757407AC}" type="presParOf" srcId="{899E658C-FEAC-4068-B9D3-2CFD6FDCD50E}" destId="{E5D3989A-7C4E-4ECB-8614-03F690493511}" srcOrd="3" destOrd="0" presId="urn:microsoft.com/office/officeart/2005/8/layout/cycle1"/>
    <dgm:cxn modelId="{26284F97-F19D-405B-8AA3-DDF8E3C85C9C}" type="presParOf" srcId="{899E658C-FEAC-4068-B9D3-2CFD6FDCD50E}" destId="{F8A77305-181F-47A7-A1EC-355647CEBE67}" srcOrd="4" destOrd="0" presId="urn:microsoft.com/office/officeart/2005/8/layout/cycle1"/>
    <dgm:cxn modelId="{AB1B2760-D0B8-42D4-AFCE-D981AE2D5220}" type="presParOf" srcId="{899E658C-FEAC-4068-B9D3-2CFD6FDCD50E}" destId="{E10B0F64-7BC9-45B0-9458-C130A218323A}" srcOrd="5" destOrd="0" presId="urn:microsoft.com/office/officeart/2005/8/layout/cycle1"/>
    <dgm:cxn modelId="{C174CBD5-ADB4-43CB-AC81-B3CC9199DD77}" type="presParOf" srcId="{899E658C-FEAC-4068-B9D3-2CFD6FDCD50E}" destId="{F851F41A-1E6E-4EA9-9206-B620BC05B355}" srcOrd="6" destOrd="0" presId="urn:microsoft.com/office/officeart/2005/8/layout/cycle1"/>
    <dgm:cxn modelId="{5C0E4DA5-F6E0-48B7-9681-DD87E0E43E75}" type="presParOf" srcId="{899E658C-FEAC-4068-B9D3-2CFD6FDCD50E}" destId="{731467E5-D1C9-4071-AF1E-F8C964E155A9}" srcOrd="7" destOrd="0" presId="urn:microsoft.com/office/officeart/2005/8/layout/cycle1"/>
    <dgm:cxn modelId="{55D05C51-9952-4DC2-A6EE-9805AAFE98E9}" type="presParOf" srcId="{899E658C-FEAC-4068-B9D3-2CFD6FDCD50E}" destId="{41662D77-BF83-4BD1-90A2-4A127C7A877D}" srcOrd="8" destOrd="0" presId="urn:microsoft.com/office/officeart/2005/8/layout/cycle1"/>
    <dgm:cxn modelId="{1641A296-D52C-498A-ADDC-F83051EFC8A5}" type="presParOf" srcId="{899E658C-FEAC-4068-B9D3-2CFD6FDCD50E}" destId="{8469B3C7-A4E0-490B-9E33-11F341E4D425}" srcOrd="9" destOrd="0" presId="urn:microsoft.com/office/officeart/2005/8/layout/cycle1"/>
    <dgm:cxn modelId="{7154D43B-B94F-4231-80D0-5EF193FCF78E}" type="presParOf" srcId="{899E658C-FEAC-4068-B9D3-2CFD6FDCD50E}" destId="{CBC9866C-DFCF-4070-A857-A5929BAF35D2}" srcOrd="10" destOrd="0" presId="urn:microsoft.com/office/officeart/2005/8/layout/cycle1"/>
    <dgm:cxn modelId="{51CE5250-90E0-456B-8C86-98BBFBBC376A}" type="presParOf" srcId="{899E658C-FEAC-4068-B9D3-2CFD6FDCD50E}" destId="{BA9D5803-89D3-428C-877F-65BB117927D0}" srcOrd="11" destOrd="0" presId="urn:microsoft.com/office/officeart/2005/8/layout/cycle1"/>
    <dgm:cxn modelId="{034DEB5D-3880-4D1E-B0E6-D4837D59B054}" type="presParOf" srcId="{899E658C-FEAC-4068-B9D3-2CFD6FDCD50E}" destId="{96983E1E-EA1F-44E2-BC18-EF7A76D077C1}" srcOrd="12" destOrd="0" presId="urn:microsoft.com/office/officeart/2005/8/layout/cycle1"/>
    <dgm:cxn modelId="{6070874D-2907-4217-8425-D7B976D5AB31}" type="presParOf" srcId="{899E658C-FEAC-4068-B9D3-2CFD6FDCD50E}" destId="{A10C4160-4CB2-4ACB-A053-D8AAB9E0B005}" srcOrd="13" destOrd="0" presId="urn:microsoft.com/office/officeart/2005/8/layout/cycle1"/>
    <dgm:cxn modelId="{7D6B3C50-7B10-4D8A-A1B5-EB0F828C8460}" type="presParOf" srcId="{899E658C-FEAC-4068-B9D3-2CFD6FDCD50E}" destId="{C58EA01F-29B4-4739-AA3F-5A973355E4D4}" srcOrd="14" destOrd="0" presId="urn:microsoft.com/office/officeart/2005/8/layout/cycle1"/>
    <dgm:cxn modelId="{F44DD0D3-53B4-4892-9114-A2E5C18623CC}" type="presParOf" srcId="{899E658C-FEAC-4068-B9D3-2CFD6FDCD50E}" destId="{BE4298A5-3A25-4A84-8579-CBC055B8D860}" srcOrd="15" destOrd="0" presId="urn:microsoft.com/office/officeart/2005/8/layout/cycle1"/>
    <dgm:cxn modelId="{5E3FEFCD-6324-45B4-BBC7-46DFCFFB8022}" type="presParOf" srcId="{899E658C-FEAC-4068-B9D3-2CFD6FDCD50E}" destId="{028F4739-0843-4CF0-9743-31266F227805}" srcOrd="16" destOrd="0" presId="urn:microsoft.com/office/officeart/2005/8/layout/cycle1"/>
    <dgm:cxn modelId="{296F73C0-FD1D-485F-8A37-530F08C6FA51}" type="presParOf" srcId="{899E658C-FEAC-4068-B9D3-2CFD6FDCD50E}" destId="{0DEBB25F-79D4-4051-B2E9-AF9352AF51EC}" srcOrd="17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27C89B-3034-4AB7-9746-2D1FE1430DB6}">
      <dsp:nvSpPr>
        <dsp:cNvPr id="0" name=""/>
        <dsp:cNvSpPr/>
      </dsp:nvSpPr>
      <dsp:spPr>
        <a:xfrm>
          <a:off x="3835959" y="10384"/>
          <a:ext cx="922479" cy="9224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55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endParaRPr lang="fi-FI" sz="55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3835959" y="10384"/>
        <a:ext cx="922479" cy="922479"/>
      </dsp:txXfrm>
    </dsp:sp>
    <dsp:sp modelId="{22115BFD-DE67-4347-95EB-C73502BDB60F}">
      <dsp:nvSpPr>
        <dsp:cNvPr id="0" name=""/>
        <dsp:cNvSpPr/>
      </dsp:nvSpPr>
      <dsp:spPr>
        <a:xfrm>
          <a:off x="1016463" y="1132"/>
          <a:ext cx="4504230" cy="4504230"/>
        </a:xfrm>
        <a:prstGeom prst="circularArrow">
          <a:avLst>
            <a:gd name="adj1" fmla="val 3994"/>
            <a:gd name="adj2" fmla="val 250550"/>
            <a:gd name="adj3" fmla="val 20572088"/>
            <a:gd name="adj4" fmla="val 18984156"/>
            <a:gd name="adj5" fmla="val 4659"/>
          </a:avLst>
        </a:prstGeo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A77305-181F-47A7-A1EC-355647CEBE67}">
      <dsp:nvSpPr>
        <dsp:cNvPr id="0" name=""/>
        <dsp:cNvSpPr/>
      </dsp:nvSpPr>
      <dsp:spPr>
        <a:xfrm>
          <a:off x="4864580" y="1792007"/>
          <a:ext cx="922479" cy="9224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55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endParaRPr lang="fi-FI" sz="55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4864580" y="1792007"/>
        <a:ext cx="922479" cy="922479"/>
      </dsp:txXfrm>
    </dsp:sp>
    <dsp:sp modelId="{E10B0F64-7BC9-45B0-9458-C130A218323A}">
      <dsp:nvSpPr>
        <dsp:cNvPr id="0" name=""/>
        <dsp:cNvSpPr/>
      </dsp:nvSpPr>
      <dsp:spPr>
        <a:xfrm>
          <a:off x="1016463" y="-144399"/>
          <a:ext cx="4504230" cy="4504230"/>
        </a:xfrm>
        <a:prstGeom prst="circularArrow">
          <a:avLst>
            <a:gd name="adj1" fmla="val 3994"/>
            <a:gd name="adj2" fmla="val 250550"/>
            <a:gd name="adj3" fmla="val 2365294"/>
            <a:gd name="adj4" fmla="val 777361"/>
            <a:gd name="adj5" fmla="val 4659"/>
          </a:avLst>
        </a:prstGeo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1467E5-D1C9-4071-AF1E-F8C964E155A9}">
      <dsp:nvSpPr>
        <dsp:cNvPr id="0" name=""/>
        <dsp:cNvSpPr/>
      </dsp:nvSpPr>
      <dsp:spPr>
        <a:xfrm>
          <a:off x="3835959" y="3573630"/>
          <a:ext cx="922479" cy="9224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55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</a:p>
      </dsp:txBody>
      <dsp:txXfrm>
        <a:off x="3835959" y="3573630"/>
        <a:ext cx="922479" cy="922479"/>
      </dsp:txXfrm>
    </dsp:sp>
    <dsp:sp modelId="{41662D77-BF83-4BD1-90A2-4A127C7A877D}">
      <dsp:nvSpPr>
        <dsp:cNvPr id="0" name=""/>
        <dsp:cNvSpPr/>
      </dsp:nvSpPr>
      <dsp:spPr>
        <a:xfrm>
          <a:off x="1016463" y="1132"/>
          <a:ext cx="4504230" cy="4504230"/>
        </a:xfrm>
        <a:prstGeom prst="circularArrow">
          <a:avLst>
            <a:gd name="adj1" fmla="val 3994"/>
            <a:gd name="adj2" fmla="val 250550"/>
            <a:gd name="adj3" fmla="val 6110020"/>
            <a:gd name="adj4" fmla="val 4439429"/>
            <a:gd name="adj5" fmla="val 4659"/>
          </a:avLst>
        </a:prstGeo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BC9866C-DFCF-4070-A857-A5929BAF35D2}">
      <dsp:nvSpPr>
        <dsp:cNvPr id="0" name=""/>
        <dsp:cNvSpPr/>
      </dsp:nvSpPr>
      <dsp:spPr>
        <a:xfrm>
          <a:off x="1778718" y="3573630"/>
          <a:ext cx="922479" cy="9224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55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</a:p>
      </dsp:txBody>
      <dsp:txXfrm>
        <a:off x="1778718" y="3573630"/>
        <a:ext cx="922479" cy="922479"/>
      </dsp:txXfrm>
    </dsp:sp>
    <dsp:sp modelId="{BA9D5803-89D3-428C-877F-65BB117927D0}">
      <dsp:nvSpPr>
        <dsp:cNvPr id="0" name=""/>
        <dsp:cNvSpPr/>
      </dsp:nvSpPr>
      <dsp:spPr>
        <a:xfrm>
          <a:off x="950071" y="-128544"/>
          <a:ext cx="4504230" cy="4504230"/>
        </a:xfrm>
        <a:prstGeom prst="circularArrow">
          <a:avLst>
            <a:gd name="adj1" fmla="val 3994"/>
            <a:gd name="adj2" fmla="val 250550"/>
            <a:gd name="adj3" fmla="val 9772088"/>
            <a:gd name="adj4" fmla="val 8184156"/>
            <a:gd name="adj5" fmla="val 4659"/>
          </a:avLst>
        </a:prstGeo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10C4160-4CB2-4ACB-A053-D8AAB9E0B005}">
      <dsp:nvSpPr>
        <dsp:cNvPr id="0" name=""/>
        <dsp:cNvSpPr/>
      </dsp:nvSpPr>
      <dsp:spPr>
        <a:xfrm>
          <a:off x="750097" y="1792007"/>
          <a:ext cx="922479" cy="9224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55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750097" y="1792007"/>
        <a:ext cx="922479" cy="922479"/>
      </dsp:txXfrm>
    </dsp:sp>
    <dsp:sp modelId="{C58EA01F-29B4-4739-AA3F-5A973355E4D4}">
      <dsp:nvSpPr>
        <dsp:cNvPr id="0" name=""/>
        <dsp:cNvSpPr/>
      </dsp:nvSpPr>
      <dsp:spPr>
        <a:xfrm>
          <a:off x="1016463" y="1132"/>
          <a:ext cx="4504230" cy="4504230"/>
        </a:xfrm>
        <a:prstGeom prst="circularArrow">
          <a:avLst>
            <a:gd name="adj1" fmla="val 3994"/>
            <a:gd name="adj2" fmla="val 250550"/>
            <a:gd name="adj3" fmla="val 13165294"/>
            <a:gd name="adj4" fmla="val 11577361"/>
            <a:gd name="adj5" fmla="val 4659"/>
          </a:avLst>
        </a:prstGeo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28F4739-0843-4CF0-9743-31266F227805}">
      <dsp:nvSpPr>
        <dsp:cNvPr id="0" name=""/>
        <dsp:cNvSpPr/>
      </dsp:nvSpPr>
      <dsp:spPr>
        <a:xfrm>
          <a:off x="1778718" y="10384"/>
          <a:ext cx="922479" cy="9224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55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</a:p>
      </dsp:txBody>
      <dsp:txXfrm>
        <a:off x="1778718" y="10384"/>
        <a:ext cx="922479" cy="922479"/>
      </dsp:txXfrm>
    </dsp:sp>
    <dsp:sp modelId="{0DEBB25F-79D4-4051-B2E9-AF9352AF51EC}">
      <dsp:nvSpPr>
        <dsp:cNvPr id="0" name=""/>
        <dsp:cNvSpPr/>
      </dsp:nvSpPr>
      <dsp:spPr>
        <a:xfrm>
          <a:off x="1016463" y="1132"/>
          <a:ext cx="4504230" cy="4504230"/>
        </a:xfrm>
        <a:prstGeom prst="circularArrow">
          <a:avLst>
            <a:gd name="adj1" fmla="val 3994"/>
            <a:gd name="adj2" fmla="val 250550"/>
            <a:gd name="adj3" fmla="val 16910020"/>
            <a:gd name="adj4" fmla="val 15239429"/>
            <a:gd name="adj5" fmla="val 4659"/>
          </a:avLst>
        </a:prstGeo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9A2C8-32DC-44B0-818D-F6E9BADA52DA}" type="datetimeFigureOut">
              <a:rPr lang="fi-FI" smtClean="0"/>
              <a:t>28.4.2026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0221-A8B0-4A89-9890-3AFC50BB9B9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14101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9A2C8-32DC-44B0-818D-F6E9BADA52DA}" type="datetimeFigureOut">
              <a:rPr lang="fi-FI" smtClean="0"/>
              <a:t>28.4.2026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0221-A8B0-4A89-9890-3AFC50BB9B9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41767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9A2C8-32DC-44B0-818D-F6E9BADA52DA}" type="datetimeFigureOut">
              <a:rPr lang="fi-FI" smtClean="0"/>
              <a:t>28.4.2026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0221-A8B0-4A89-9890-3AFC50BB9B9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6069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193FB-AC4B-4FDD-ABEB-1B42659907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60110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193FB-AC4B-4FDD-ABEB-1B42659907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471349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193FB-AC4B-4FDD-ABEB-1B42659907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47932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193FB-AC4B-4FDD-ABEB-1B42659907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577153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193FB-AC4B-4FDD-ABEB-1B42659907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825293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193FB-AC4B-4FDD-ABEB-1B42659907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956065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193FB-AC4B-4FDD-ABEB-1B42659907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35206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193FB-AC4B-4FDD-ABEB-1B42659907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01476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9A2C8-32DC-44B0-818D-F6E9BADA52DA}" type="datetimeFigureOut">
              <a:rPr lang="fi-FI" smtClean="0"/>
              <a:t>28.4.2026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0221-A8B0-4A89-9890-3AFC50BB9B9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50985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193FB-AC4B-4FDD-ABEB-1B42659907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067049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193FB-AC4B-4FDD-ABEB-1B42659907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96860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193FB-AC4B-4FDD-ABEB-1B42659907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57268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193FB-AC4B-4FDD-ABEB-1B42659907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736328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193FB-AC4B-4FDD-ABEB-1B42659907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417968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193FB-AC4B-4FDD-ABEB-1B42659907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098171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193FB-AC4B-4FDD-ABEB-1B42659907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409616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193FB-AC4B-4FDD-ABEB-1B42659907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408286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193FB-AC4B-4FDD-ABEB-1B42659907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317499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193FB-AC4B-4FDD-ABEB-1B42659907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4365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9A2C8-32DC-44B0-818D-F6E9BADA52DA}" type="datetimeFigureOut">
              <a:rPr lang="fi-FI" smtClean="0"/>
              <a:t>28.4.2026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0221-A8B0-4A89-9890-3AFC50BB9B9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7830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9A2C8-32DC-44B0-818D-F6E9BADA52DA}" type="datetimeFigureOut">
              <a:rPr lang="fi-FI" smtClean="0"/>
              <a:t>28.4.2026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0221-A8B0-4A89-9890-3AFC50BB9B9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18167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9A2C8-32DC-44B0-818D-F6E9BADA52DA}" type="datetimeFigureOut">
              <a:rPr lang="fi-FI" smtClean="0"/>
              <a:t>28.4.2026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0221-A8B0-4A89-9890-3AFC50BB9B9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21371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9A2C8-32DC-44B0-818D-F6E9BADA52DA}" type="datetimeFigureOut">
              <a:rPr lang="fi-FI" smtClean="0"/>
              <a:t>28.4.2026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0221-A8B0-4A89-9890-3AFC50BB9B9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97352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9A2C8-32DC-44B0-818D-F6E9BADA52DA}" type="datetimeFigureOut">
              <a:rPr lang="fi-FI" smtClean="0"/>
              <a:t>28.4.2026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0221-A8B0-4A89-9890-3AFC50BB9B9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9140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9A2C8-32DC-44B0-818D-F6E9BADA52DA}" type="datetimeFigureOut">
              <a:rPr lang="fi-FI" smtClean="0"/>
              <a:t>28.4.2026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0221-A8B0-4A89-9890-3AFC50BB9B9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41277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9A2C8-32DC-44B0-818D-F6E9BADA52DA}" type="datetimeFigureOut">
              <a:rPr lang="fi-FI" smtClean="0"/>
              <a:t>28.4.2026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0221-A8B0-4A89-9890-3AFC50BB9B9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15915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9A2C8-32DC-44B0-818D-F6E9BADA52DA}" type="datetimeFigureOut">
              <a:rPr lang="fi-FI" smtClean="0"/>
              <a:t>28.4.2026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980221-A8B0-4A89-9890-3AFC50BB9B9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045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hikipedia.info/wiki/Tiedosto:Magnifying_glass_01.svg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1.xml"/><Relationship Id="rId4" Type="http://schemas.openxmlformats.org/officeDocument/2006/relationships/hyperlink" Target="https://www.ylioppilastutkinto.fi/images/sivuston_tiedostot/Ohjeet/Yleiset/yleiset_maaraykset_ja_ohjeet_2022k.pdf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hikipedia.info/wiki/Tiedosto:Magnifying_glass_01.svg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4" Type="http://schemas.openxmlformats.org/officeDocument/2006/relationships/hyperlink" Target="https://www.ylioppilastutkinto.fi/images/sivuston_tiedostot/Ohjeet/Koekohtaiset/aidinkieli_ja_kirjallisuus_maaraykset.pdf?v=040320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hikipedia.info/wiki/Tiedosto:Magnifying_glass_01.svg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s://www.ylioppilastutkinto.fi/images/sivuston_tiedostot/Ohjeet/Koekohtaiset/fi_maaraykset_matematiikan_koe.pdf?v=060220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hikipedia.info/wiki/Tiedosto:Magnifying_glass_01.svg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Relationship Id="rId4" Type="http://schemas.openxmlformats.org/officeDocument/2006/relationships/hyperlink" Target="https://www.ylioppilastutkinto.fi/images/sivuston_tiedostot/Ohjeet/Koekohtaiset/kielikokeet_maaraykset_fi.pdf?v=040320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hikipedia.info/wiki/Tiedosto:Magnifying_glass_01.svg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7.xml"/><Relationship Id="rId4" Type="http://schemas.openxmlformats.org/officeDocument/2006/relationships/hyperlink" Target="https://www.ylioppilastutkinto.fi/images/sivuston_tiedostot/Ohjeet/Sairaus/fi/koesuoritusta_heikentava_syy.pdf?v=190221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hikipedia.info/wiki/Tiedosto:Magnifying_glass_01.svg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8.xml"/><Relationship Id="rId4" Type="http://schemas.openxmlformats.org/officeDocument/2006/relationships/hyperlink" Target="https://www.ylioppilastutkinto.fi/ylioppilastutkinto/tutkintomaksut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5555856-9970-4BC3-9AA9-6A917F53A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6956" y="1122303"/>
            <a:ext cx="5370815" cy="5735697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7F487851-BFAF-46D8-A1ED-50CAD6E46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25"/>
          <a:stretch/>
        </p:blipFill>
        <p:spPr>
          <a:xfrm flipH="1">
            <a:off x="1524000" y="1122301"/>
            <a:ext cx="9144000" cy="5750526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D43160FA-33E2-44C4-8B83-B24DF8EDF03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791744" y="134638"/>
            <a:ext cx="4176464" cy="5580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3300">
                <a:solidFill>
                  <a:srgbClr val="000000"/>
                </a:solidFill>
              </a:rPr>
              <a:t>Ylioppilastutkinto</a:t>
            </a:r>
            <a:endParaRPr lang="en-US" sz="3300" dirty="0">
              <a:solidFill>
                <a:srgbClr val="000000"/>
              </a:solidFill>
            </a:endParaRPr>
          </a:p>
        </p:txBody>
      </p:sp>
      <p:sp>
        <p:nvSpPr>
          <p:cNvPr id="40" name="Freeform 50">
            <a:extLst>
              <a:ext uri="{FF2B5EF4-FFF2-40B4-BE49-F238E27FC236}">
                <a16:creationId xmlns:a16="http://schemas.microsoft.com/office/drawing/2014/main" id="{13722DD7-BA73-4776-93A3-94491FEF7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7442" y="1608356"/>
            <a:ext cx="4570559" cy="5249645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28" name="Kuva 27">
            <a:extLst>
              <a:ext uri="{FF2B5EF4-FFF2-40B4-BE49-F238E27FC236}">
                <a16:creationId xmlns:a16="http://schemas.microsoft.com/office/drawing/2014/main" id="{26D315FF-F325-4F39-89E9-6769F41CEC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0660" y="2671714"/>
            <a:ext cx="4079837" cy="2989535"/>
          </a:xfrm>
          <a:prstGeom prst="rect">
            <a:avLst/>
          </a:prstGeom>
        </p:spPr>
      </p:pic>
      <p:sp>
        <p:nvSpPr>
          <p:cNvPr id="29" name="Tekstiruutu 28">
            <a:extLst>
              <a:ext uri="{FF2B5EF4-FFF2-40B4-BE49-F238E27FC236}">
                <a16:creationId xmlns:a16="http://schemas.microsoft.com/office/drawing/2014/main" id="{3C6724E9-A73C-4FC2-9701-0B8D29DF58DE}"/>
              </a:ext>
            </a:extLst>
          </p:cNvPr>
          <p:cNvSpPr txBox="1"/>
          <p:nvPr/>
        </p:nvSpPr>
        <p:spPr>
          <a:xfrm>
            <a:off x="1631504" y="2562672"/>
            <a:ext cx="4572508" cy="1298377"/>
          </a:xfrm>
          <a:prstGeom prst="flowChartTerminator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fi-FI" b="1" dirty="0">
                <a:solidFill>
                  <a:schemeClr val="bg1"/>
                </a:solidFill>
              </a:rPr>
              <a:t>Ylioppilastutkinnon suorittaminen tuottaa yleisen jatko-opintokelpoisuuden korkeakouluihin</a:t>
            </a:r>
          </a:p>
        </p:txBody>
      </p:sp>
      <p:sp>
        <p:nvSpPr>
          <p:cNvPr id="43" name="Tekstiruutu 42">
            <a:extLst>
              <a:ext uri="{FF2B5EF4-FFF2-40B4-BE49-F238E27FC236}">
                <a16:creationId xmlns:a16="http://schemas.microsoft.com/office/drawing/2014/main" id="{ABBC612E-FABE-4B3F-8A61-69FD39C57F3E}"/>
              </a:ext>
            </a:extLst>
          </p:cNvPr>
          <p:cNvSpPr txBox="1"/>
          <p:nvPr/>
        </p:nvSpPr>
        <p:spPr>
          <a:xfrm>
            <a:off x="1702889" y="3997565"/>
            <a:ext cx="4572508" cy="1298377"/>
          </a:xfrm>
          <a:prstGeom prst="flowChartTerminator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fi-FI" b="1" dirty="0">
                <a:solidFill>
                  <a:schemeClr val="bg1"/>
                </a:solidFill>
              </a:rPr>
              <a:t>Tutkinto tulee suoritetuksi, kun kokelas on suorittanut viisi vaadittavaa yo-koetta sekä lukiokoulutuksen oppimäärän  </a:t>
            </a:r>
          </a:p>
        </p:txBody>
      </p:sp>
      <p:sp>
        <p:nvSpPr>
          <p:cNvPr id="44" name="Tekstiruutu 43">
            <a:extLst>
              <a:ext uri="{FF2B5EF4-FFF2-40B4-BE49-F238E27FC236}">
                <a16:creationId xmlns:a16="http://schemas.microsoft.com/office/drawing/2014/main" id="{F2555A72-50DF-4427-9ADA-CB7B76477A97}"/>
              </a:ext>
            </a:extLst>
          </p:cNvPr>
          <p:cNvSpPr txBox="1"/>
          <p:nvPr/>
        </p:nvSpPr>
        <p:spPr>
          <a:xfrm>
            <a:off x="2307928" y="5445225"/>
            <a:ext cx="4572508" cy="1298377"/>
          </a:xfrm>
          <a:prstGeom prst="flowChartTerminator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fi-FI" b="1" dirty="0">
                <a:solidFill>
                  <a:schemeClr val="bg1"/>
                </a:solidFill>
              </a:rPr>
              <a:t>Lukiokoulutuksen oppimäärän voi korvata ammatillisella perustutkinnolla tai vastaavalla hyväksyttävällä tutkinnolla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A700C55A-0132-467E-8FB8-E20592809394}"/>
              </a:ext>
            </a:extLst>
          </p:cNvPr>
          <p:cNvSpPr txBox="1"/>
          <p:nvPr/>
        </p:nvSpPr>
        <p:spPr>
          <a:xfrm>
            <a:off x="1790413" y="1244849"/>
            <a:ext cx="5370815" cy="1168539"/>
          </a:xfrm>
          <a:prstGeom prst="flowChartTerminator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fi-FI" sz="1600" b="1" dirty="0">
                <a:solidFill>
                  <a:schemeClr val="bg1"/>
                </a:solidFill>
              </a:rPr>
              <a:t>Tutkinnon suorittanut on omaksunut lukion opetus-suunnitelman mukaiset tiedot ja taidot sekä saavuttanut tavoitteiden mukaisen riittävän kypsyyden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50EF1EA5-65D1-4DA3-A595-6D843F12566C}"/>
              </a:ext>
            </a:extLst>
          </p:cNvPr>
          <p:cNvSpPr txBox="1"/>
          <p:nvPr/>
        </p:nvSpPr>
        <p:spPr>
          <a:xfrm>
            <a:off x="2974699" y="834505"/>
            <a:ext cx="3553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b="1" u="sng" dirty="0"/>
              <a:t>Laki ylioppilastutkinnosta 502/2019:</a:t>
            </a:r>
          </a:p>
        </p:txBody>
      </p:sp>
    </p:spTree>
    <p:extLst>
      <p:ext uri="{BB962C8B-B14F-4D97-AF65-F5344CB8AC3E}">
        <p14:creationId xmlns:p14="http://schemas.microsoft.com/office/powerpoint/2010/main" val="1109202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3160FA-33E2-44C4-8B83-B24DF8EDF03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885542" y="63137"/>
            <a:ext cx="5234795" cy="62068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fi-FI" dirty="0"/>
              <a:t>Kompensaatio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C0D9D601-7B00-4708-8216-D43A6AFFA49E}"/>
              </a:ext>
            </a:extLst>
          </p:cNvPr>
          <p:cNvSpPr txBox="1"/>
          <p:nvPr/>
        </p:nvSpPr>
        <p:spPr>
          <a:xfrm>
            <a:off x="1775520" y="1196753"/>
            <a:ext cx="8679972" cy="132343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dirty="0"/>
              <a:t>voit valmistua ylioppilaaksi, vaikka et saa hyväksyttyä arvosanaa yhdestä tutkintoon vaadittavasta viidestä kokeesta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dirty="0"/>
              <a:t>kompensaatiossa annetaan </a:t>
            </a:r>
            <a:r>
              <a:rPr lang="fi-FI" sz="2000" b="1" u="sng" dirty="0">
                <a:highlight>
                  <a:srgbClr val="FFFF00"/>
                </a:highlight>
              </a:rPr>
              <a:t>pisteitä neljän muun kokeen arvosanoista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u="sng" dirty="0">
                <a:solidFill>
                  <a:srgbClr val="C00000"/>
                </a:solidFill>
              </a:rPr>
              <a:t>kompensaatioon vaaditaan 10 kompensaatiopistettä</a:t>
            </a:r>
            <a:endParaRPr lang="fi-FI" sz="2000" b="1" dirty="0">
              <a:solidFill>
                <a:srgbClr val="C00000"/>
              </a:solidFill>
            </a:endParaRPr>
          </a:p>
        </p:txBody>
      </p:sp>
      <p:sp>
        <p:nvSpPr>
          <p:cNvPr id="21" name="Vuokaaviosymboli: Tallennettu tieto 20">
            <a:extLst>
              <a:ext uri="{FF2B5EF4-FFF2-40B4-BE49-F238E27FC236}">
                <a16:creationId xmlns:a16="http://schemas.microsoft.com/office/drawing/2014/main" id="{309058C4-17B6-4C68-8E01-5EC002D47588}"/>
              </a:ext>
            </a:extLst>
          </p:cNvPr>
          <p:cNvSpPr/>
          <p:nvPr/>
        </p:nvSpPr>
        <p:spPr>
          <a:xfrm>
            <a:off x="1775520" y="2630978"/>
            <a:ext cx="2055918" cy="457137"/>
          </a:xfrm>
          <a:prstGeom prst="flowChartOnlineStorage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i-FI" b="1" dirty="0">
              <a:solidFill>
                <a:schemeClr val="bg1"/>
              </a:solidFill>
            </a:endParaRPr>
          </a:p>
        </p:txBody>
      </p:sp>
      <p:sp>
        <p:nvSpPr>
          <p:cNvPr id="22" name="Vuokaaviosymboli: Tallennettu tieto 21">
            <a:extLst>
              <a:ext uri="{FF2B5EF4-FFF2-40B4-BE49-F238E27FC236}">
                <a16:creationId xmlns:a16="http://schemas.microsoft.com/office/drawing/2014/main" id="{4A446C18-644F-490A-951B-E56269361893}"/>
              </a:ext>
            </a:extLst>
          </p:cNvPr>
          <p:cNvSpPr/>
          <p:nvPr/>
        </p:nvSpPr>
        <p:spPr>
          <a:xfrm>
            <a:off x="1775521" y="3140969"/>
            <a:ext cx="2110021" cy="457137"/>
          </a:xfrm>
          <a:prstGeom prst="flowChartOnlineStorage">
            <a:avLst/>
          </a:prstGeom>
          <a:solidFill>
            <a:srgbClr val="7030A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i-FI" b="1" dirty="0">
              <a:solidFill>
                <a:schemeClr val="bg1"/>
              </a:solidFill>
            </a:endParaRPr>
          </a:p>
        </p:txBody>
      </p:sp>
      <p:sp>
        <p:nvSpPr>
          <p:cNvPr id="23" name="Vuokaaviosymboli: Tallennettu tieto 22">
            <a:extLst>
              <a:ext uri="{FF2B5EF4-FFF2-40B4-BE49-F238E27FC236}">
                <a16:creationId xmlns:a16="http://schemas.microsoft.com/office/drawing/2014/main" id="{331584CC-4123-4593-A092-3FCCF5A8CE3A}"/>
              </a:ext>
            </a:extLst>
          </p:cNvPr>
          <p:cNvSpPr/>
          <p:nvPr/>
        </p:nvSpPr>
        <p:spPr>
          <a:xfrm>
            <a:off x="4643579" y="2613990"/>
            <a:ext cx="2110021" cy="457137"/>
          </a:xfrm>
          <a:prstGeom prst="flowChartOnlineStorag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i-FI" b="1" dirty="0">
              <a:solidFill>
                <a:schemeClr val="bg1"/>
              </a:solidFill>
            </a:endParaRPr>
          </a:p>
        </p:txBody>
      </p:sp>
      <p:sp>
        <p:nvSpPr>
          <p:cNvPr id="24" name="Vuokaaviosymboli: Tallennettu tieto 23">
            <a:extLst>
              <a:ext uri="{FF2B5EF4-FFF2-40B4-BE49-F238E27FC236}">
                <a16:creationId xmlns:a16="http://schemas.microsoft.com/office/drawing/2014/main" id="{866FD579-CB3D-4D2C-8BD6-7878E5B4EA80}"/>
              </a:ext>
            </a:extLst>
          </p:cNvPr>
          <p:cNvSpPr/>
          <p:nvPr/>
        </p:nvSpPr>
        <p:spPr>
          <a:xfrm>
            <a:off x="7714913" y="3154413"/>
            <a:ext cx="2110021" cy="457137"/>
          </a:xfrm>
          <a:prstGeom prst="flowChartOnlineStorag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i-FI" b="1" dirty="0">
              <a:solidFill>
                <a:schemeClr val="bg1"/>
              </a:solidFill>
            </a:endParaRPr>
          </a:p>
        </p:txBody>
      </p:sp>
      <p:sp>
        <p:nvSpPr>
          <p:cNvPr id="25" name="Vuokaaviosymboli: Tallennettu tieto 24">
            <a:extLst>
              <a:ext uri="{FF2B5EF4-FFF2-40B4-BE49-F238E27FC236}">
                <a16:creationId xmlns:a16="http://schemas.microsoft.com/office/drawing/2014/main" id="{B94A3E5D-F4E5-49EC-BB51-D943920DE9F4}"/>
              </a:ext>
            </a:extLst>
          </p:cNvPr>
          <p:cNvSpPr/>
          <p:nvPr/>
        </p:nvSpPr>
        <p:spPr>
          <a:xfrm>
            <a:off x="4643579" y="3184871"/>
            <a:ext cx="2110021" cy="457137"/>
          </a:xfrm>
          <a:prstGeom prst="flowChartOnlineStorage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i-FI" b="1" dirty="0">
              <a:solidFill>
                <a:schemeClr val="bg1"/>
              </a:solidFill>
            </a:endParaRPr>
          </a:p>
        </p:txBody>
      </p:sp>
      <p:sp>
        <p:nvSpPr>
          <p:cNvPr id="26" name="Vuokaaviosymboli: Tallennettu tieto 25">
            <a:extLst>
              <a:ext uri="{FF2B5EF4-FFF2-40B4-BE49-F238E27FC236}">
                <a16:creationId xmlns:a16="http://schemas.microsoft.com/office/drawing/2014/main" id="{0B47ACE0-1421-472F-B47B-6E4205D72741}"/>
              </a:ext>
            </a:extLst>
          </p:cNvPr>
          <p:cNvSpPr/>
          <p:nvPr/>
        </p:nvSpPr>
        <p:spPr>
          <a:xfrm>
            <a:off x="7714913" y="2614959"/>
            <a:ext cx="2110021" cy="457137"/>
          </a:xfrm>
          <a:prstGeom prst="flowChartOnlineStorage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i-FI" b="1" dirty="0">
              <a:solidFill>
                <a:schemeClr val="bg1"/>
              </a:solidFill>
            </a:endParaRPr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BB03933F-417D-44B5-AF0F-04E53C91E7CC}"/>
              </a:ext>
            </a:extLst>
          </p:cNvPr>
          <p:cNvSpPr txBox="1"/>
          <p:nvPr/>
        </p:nvSpPr>
        <p:spPr>
          <a:xfrm>
            <a:off x="2061050" y="2614469"/>
            <a:ext cx="15368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 dirty="0">
                <a:solidFill>
                  <a:schemeClr val="bg1"/>
                </a:solidFill>
              </a:rPr>
              <a:t>laudatur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7E5C5798-3B01-4583-A25B-DA167DAA2632}"/>
              </a:ext>
            </a:extLst>
          </p:cNvPr>
          <p:cNvSpPr txBox="1"/>
          <p:nvPr/>
        </p:nvSpPr>
        <p:spPr>
          <a:xfrm>
            <a:off x="3503712" y="265760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7 </a:t>
            </a:r>
            <a:r>
              <a:rPr lang="fi-FI" b="1" dirty="0" err="1"/>
              <a:t>pist</a:t>
            </a:r>
            <a:r>
              <a:rPr lang="fi-FI" b="1" dirty="0"/>
              <a:t>.</a:t>
            </a:r>
          </a:p>
        </p:txBody>
      </p:sp>
      <p:sp>
        <p:nvSpPr>
          <p:cNvPr id="46" name="Tekstiruutu 45">
            <a:extLst>
              <a:ext uri="{FF2B5EF4-FFF2-40B4-BE49-F238E27FC236}">
                <a16:creationId xmlns:a16="http://schemas.microsoft.com/office/drawing/2014/main" id="{B86ED298-4E2B-4D02-8DD7-C3F30C3BEB13}"/>
              </a:ext>
            </a:extLst>
          </p:cNvPr>
          <p:cNvSpPr txBox="1"/>
          <p:nvPr/>
        </p:nvSpPr>
        <p:spPr>
          <a:xfrm>
            <a:off x="2023450" y="3184870"/>
            <a:ext cx="14802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b="1" dirty="0" err="1">
                <a:solidFill>
                  <a:schemeClr val="bg1"/>
                </a:solidFill>
              </a:rPr>
              <a:t>eximia</a:t>
            </a:r>
            <a:r>
              <a:rPr lang="fi-FI" b="1" dirty="0">
                <a:solidFill>
                  <a:schemeClr val="bg1"/>
                </a:solidFill>
              </a:rPr>
              <a:t> </a:t>
            </a:r>
            <a:r>
              <a:rPr lang="fi-FI" b="1" dirty="0" err="1">
                <a:solidFill>
                  <a:schemeClr val="bg1"/>
                </a:solidFill>
              </a:rPr>
              <a:t>cum</a:t>
            </a:r>
            <a:r>
              <a:rPr lang="fi-FI" b="1" dirty="0">
                <a:solidFill>
                  <a:schemeClr val="bg1"/>
                </a:solidFill>
              </a:rPr>
              <a:t>..</a:t>
            </a:r>
          </a:p>
        </p:txBody>
      </p:sp>
      <p:sp>
        <p:nvSpPr>
          <p:cNvPr id="47" name="Tekstiruutu 46">
            <a:extLst>
              <a:ext uri="{FF2B5EF4-FFF2-40B4-BE49-F238E27FC236}">
                <a16:creationId xmlns:a16="http://schemas.microsoft.com/office/drawing/2014/main" id="{5AEEDE3D-9499-4053-BD28-485FB22D2725}"/>
              </a:ext>
            </a:extLst>
          </p:cNvPr>
          <p:cNvSpPr txBox="1"/>
          <p:nvPr/>
        </p:nvSpPr>
        <p:spPr>
          <a:xfrm>
            <a:off x="4891508" y="2614217"/>
            <a:ext cx="14802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b="1" dirty="0">
                <a:solidFill>
                  <a:schemeClr val="bg1"/>
                </a:solidFill>
              </a:rPr>
              <a:t>magna </a:t>
            </a:r>
            <a:r>
              <a:rPr lang="fi-FI" b="1" dirty="0" err="1">
                <a:solidFill>
                  <a:schemeClr val="bg1"/>
                </a:solidFill>
              </a:rPr>
              <a:t>cum</a:t>
            </a:r>
            <a:r>
              <a:rPr lang="fi-FI" b="1" dirty="0">
                <a:solidFill>
                  <a:schemeClr val="bg1"/>
                </a:solidFill>
              </a:rPr>
              <a:t>..</a:t>
            </a:r>
          </a:p>
        </p:txBody>
      </p:sp>
      <p:sp>
        <p:nvSpPr>
          <p:cNvPr id="48" name="Tekstiruutu 47">
            <a:extLst>
              <a:ext uri="{FF2B5EF4-FFF2-40B4-BE49-F238E27FC236}">
                <a16:creationId xmlns:a16="http://schemas.microsoft.com/office/drawing/2014/main" id="{71E9D1FC-8028-42CF-B952-C39A8BD2DC29}"/>
              </a:ext>
            </a:extLst>
          </p:cNvPr>
          <p:cNvSpPr txBox="1"/>
          <p:nvPr/>
        </p:nvSpPr>
        <p:spPr>
          <a:xfrm>
            <a:off x="4891507" y="3184870"/>
            <a:ext cx="13362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b="1" dirty="0" err="1">
                <a:solidFill>
                  <a:schemeClr val="bg1"/>
                </a:solidFill>
              </a:rPr>
              <a:t>cum</a:t>
            </a:r>
            <a:r>
              <a:rPr lang="fi-FI" b="1" dirty="0">
                <a:solidFill>
                  <a:schemeClr val="bg1"/>
                </a:solidFill>
              </a:rPr>
              <a:t> laude..</a:t>
            </a:r>
          </a:p>
        </p:txBody>
      </p:sp>
      <p:sp>
        <p:nvSpPr>
          <p:cNvPr id="49" name="Tekstiruutu 48">
            <a:extLst>
              <a:ext uri="{FF2B5EF4-FFF2-40B4-BE49-F238E27FC236}">
                <a16:creationId xmlns:a16="http://schemas.microsoft.com/office/drawing/2014/main" id="{2E062C1F-30EC-4142-8DF7-BF2BACA45D21}"/>
              </a:ext>
            </a:extLst>
          </p:cNvPr>
          <p:cNvSpPr txBox="1"/>
          <p:nvPr/>
        </p:nvSpPr>
        <p:spPr>
          <a:xfrm>
            <a:off x="7955981" y="2629991"/>
            <a:ext cx="13362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b="1" dirty="0" err="1">
                <a:solidFill>
                  <a:schemeClr val="bg1"/>
                </a:solidFill>
              </a:rPr>
              <a:t>lubenter</a:t>
            </a:r>
            <a:r>
              <a:rPr lang="fi-FI" b="1" dirty="0">
                <a:solidFill>
                  <a:schemeClr val="bg1"/>
                </a:solidFill>
              </a:rPr>
              <a:t>..</a:t>
            </a:r>
          </a:p>
        </p:txBody>
      </p:sp>
      <p:sp>
        <p:nvSpPr>
          <p:cNvPr id="50" name="Tekstiruutu 49">
            <a:extLst>
              <a:ext uri="{FF2B5EF4-FFF2-40B4-BE49-F238E27FC236}">
                <a16:creationId xmlns:a16="http://schemas.microsoft.com/office/drawing/2014/main" id="{89178E46-C805-4937-8AB0-44AB658E4387}"/>
              </a:ext>
            </a:extLst>
          </p:cNvPr>
          <p:cNvSpPr txBox="1"/>
          <p:nvPr/>
        </p:nvSpPr>
        <p:spPr>
          <a:xfrm>
            <a:off x="7930937" y="3179383"/>
            <a:ext cx="13362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b="1" dirty="0">
                <a:solidFill>
                  <a:schemeClr val="bg1"/>
                </a:solidFill>
              </a:rPr>
              <a:t>approbatur</a:t>
            </a:r>
          </a:p>
        </p:txBody>
      </p:sp>
      <p:sp>
        <p:nvSpPr>
          <p:cNvPr id="51" name="Tekstiruutu 50">
            <a:extLst>
              <a:ext uri="{FF2B5EF4-FFF2-40B4-BE49-F238E27FC236}">
                <a16:creationId xmlns:a16="http://schemas.microsoft.com/office/drawing/2014/main" id="{F64E08BE-0260-4329-9CA7-811199AB9E9A}"/>
              </a:ext>
            </a:extLst>
          </p:cNvPr>
          <p:cNvSpPr txBox="1"/>
          <p:nvPr/>
        </p:nvSpPr>
        <p:spPr>
          <a:xfrm>
            <a:off x="3503712" y="318822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6 </a:t>
            </a:r>
            <a:r>
              <a:rPr lang="fi-FI" b="1" dirty="0" err="1"/>
              <a:t>pist</a:t>
            </a:r>
            <a:r>
              <a:rPr lang="fi-FI" b="1" dirty="0"/>
              <a:t>.</a:t>
            </a:r>
          </a:p>
        </p:txBody>
      </p:sp>
      <p:sp>
        <p:nvSpPr>
          <p:cNvPr id="52" name="Tekstiruutu 51">
            <a:extLst>
              <a:ext uri="{FF2B5EF4-FFF2-40B4-BE49-F238E27FC236}">
                <a16:creationId xmlns:a16="http://schemas.microsoft.com/office/drawing/2014/main" id="{628EA62A-30DF-4854-9AE0-1239C63A8746}"/>
              </a:ext>
            </a:extLst>
          </p:cNvPr>
          <p:cNvSpPr txBox="1"/>
          <p:nvPr/>
        </p:nvSpPr>
        <p:spPr>
          <a:xfrm>
            <a:off x="6371770" y="261124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5 </a:t>
            </a:r>
            <a:r>
              <a:rPr lang="fi-FI" b="1" dirty="0" err="1"/>
              <a:t>pist</a:t>
            </a:r>
            <a:r>
              <a:rPr lang="fi-FI" b="1" dirty="0"/>
              <a:t>.</a:t>
            </a:r>
          </a:p>
        </p:txBody>
      </p:sp>
      <p:sp>
        <p:nvSpPr>
          <p:cNvPr id="53" name="Tekstiruutu 52">
            <a:extLst>
              <a:ext uri="{FF2B5EF4-FFF2-40B4-BE49-F238E27FC236}">
                <a16:creationId xmlns:a16="http://schemas.microsoft.com/office/drawing/2014/main" id="{4B644C08-AD14-444F-A817-3EE29A73290C}"/>
              </a:ext>
            </a:extLst>
          </p:cNvPr>
          <p:cNvSpPr txBox="1"/>
          <p:nvPr/>
        </p:nvSpPr>
        <p:spPr>
          <a:xfrm>
            <a:off x="6371770" y="3242217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4 </a:t>
            </a:r>
            <a:r>
              <a:rPr lang="fi-FI" b="1" dirty="0" err="1"/>
              <a:t>pist</a:t>
            </a:r>
            <a:r>
              <a:rPr lang="fi-FI" b="1" dirty="0"/>
              <a:t>.</a:t>
            </a:r>
          </a:p>
        </p:txBody>
      </p:sp>
      <p:sp>
        <p:nvSpPr>
          <p:cNvPr id="54" name="Tekstiruutu 53">
            <a:extLst>
              <a:ext uri="{FF2B5EF4-FFF2-40B4-BE49-F238E27FC236}">
                <a16:creationId xmlns:a16="http://schemas.microsoft.com/office/drawing/2014/main" id="{EA32E6CD-AF67-4F74-A0AC-88208CE20D38}"/>
              </a:ext>
            </a:extLst>
          </p:cNvPr>
          <p:cNvSpPr txBox="1"/>
          <p:nvPr/>
        </p:nvSpPr>
        <p:spPr>
          <a:xfrm>
            <a:off x="9478811" y="2656099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3 </a:t>
            </a:r>
            <a:r>
              <a:rPr lang="fi-FI" b="1" dirty="0" err="1"/>
              <a:t>pist</a:t>
            </a:r>
            <a:r>
              <a:rPr lang="fi-FI" b="1" dirty="0"/>
              <a:t>.</a:t>
            </a:r>
          </a:p>
        </p:txBody>
      </p:sp>
      <p:sp>
        <p:nvSpPr>
          <p:cNvPr id="55" name="Tekstiruutu 54">
            <a:extLst>
              <a:ext uri="{FF2B5EF4-FFF2-40B4-BE49-F238E27FC236}">
                <a16:creationId xmlns:a16="http://schemas.microsoft.com/office/drawing/2014/main" id="{9869A0C8-C2A8-4D9B-9008-54F2E202FC7F}"/>
              </a:ext>
            </a:extLst>
          </p:cNvPr>
          <p:cNvSpPr txBox="1"/>
          <p:nvPr/>
        </p:nvSpPr>
        <p:spPr>
          <a:xfrm>
            <a:off x="9478811" y="317938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2 </a:t>
            </a:r>
            <a:r>
              <a:rPr lang="fi-FI" b="1" dirty="0" err="1"/>
              <a:t>pist</a:t>
            </a:r>
            <a:r>
              <a:rPr lang="fi-FI" b="1" dirty="0"/>
              <a:t>.</a:t>
            </a:r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588B6ECA-B36A-4437-B2D0-8EB1AD42249B}"/>
              </a:ext>
            </a:extLst>
          </p:cNvPr>
          <p:cNvGrpSpPr/>
          <p:nvPr/>
        </p:nvGrpSpPr>
        <p:grpSpPr>
          <a:xfrm>
            <a:off x="2001561" y="4202576"/>
            <a:ext cx="7823373" cy="2466784"/>
            <a:chOff x="477560" y="4055111"/>
            <a:chExt cx="7823373" cy="2466784"/>
          </a:xfrm>
        </p:grpSpPr>
        <p:sp>
          <p:nvSpPr>
            <p:cNvPr id="15" name="Tekstiruutu 14">
              <a:extLst>
                <a:ext uri="{FF2B5EF4-FFF2-40B4-BE49-F238E27FC236}">
                  <a16:creationId xmlns:a16="http://schemas.microsoft.com/office/drawing/2014/main" id="{75011FB7-1B84-432E-8977-2C7CFDCF3996}"/>
                </a:ext>
              </a:extLst>
            </p:cNvPr>
            <p:cNvSpPr txBox="1"/>
            <p:nvPr/>
          </p:nvSpPr>
          <p:spPr>
            <a:xfrm>
              <a:off x="477560" y="4055111"/>
              <a:ext cx="7823373" cy="1754326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b="1" dirty="0"/>
                <a:t>kompensaatiota et voi saada, jos kokeesi on hylätty järjestyksen rikkomisen tai vilpillisen menettelyn vuoksi tai jos et ole saapunut kokeeseen tai et ole jättänyt koesuoritusta arvosteltavaksi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b="1" dirty="0"/>
                <a:t>ellet halua kompensaatiota suoritettavan, on siitä kirjallisesti ilmoitettava lukion ohjeiden mukaisesti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b="1" u="sng" dirty="0">
                  <a:solidFill>
                    <a:srgbClr val="C00000"/>
                  </a:solidFill>
                </a:rPr>
                <a:t>ylimääräisistä kokeista ei anneta kompensaatiopisteitä</a:t>
              </a:r>
            </a:p>
          </p:txBody>
        </p:sp>
        <p:grpSp>
          <p:nvGrpSpPr>
            <p:cNvPr id="57" name="Ryhmä 56">
              <a:extLst>
                <a:ext uri="{FF2B5EF4-FFF2-40B4-BE49-F238E27FC236}">
                  <a16:creationId xmlns:a16="http://schemas.microsoft.com/office/drawing/2014/main" id="{557B88D0-0721-49D8-BF69-FEA5B7A7ED16}"/>
                </a:ext>
              </a:extLst>
            </p:cNvPr>
            <p:cNvGrpSpPr/>
            <p:nvPr/>
          </p:nvGrpSpPr>
          <p:grpSpPr>
            <a:xfrm>
              <a:off x="6797569" y="5386174"/>
              <a:ext cx="1126257" cy="1135721"/>
              <a:chOff x="7902055" y="1472917"/>
              <a:chExt cx="1126257" cy="1135721"/>
            </a:xfrm>
          </p:grpSpPr>
          <p:pic>
            <p:nvPicPr>
              <p:cNvPr id="58" name="Kuva 57" descr="Kuva, joka sisältää kohteen peili, objekti&#10;&#10;Kuvaus luotu automaattisesti">
                <a:extLst>
                  <a:ext uri="{FF2B5EF4-FFF2-40B4-BE49-F238E27FC236}">
                    <a16:creationId xmlns:a16="http://schemas.microsoft.com/office/drawing/2014/main" id="{65340DC0-AFCB-4BE1-AED2-027B025B0E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837473B0-CC2E-450A-ABE3-18F120FF3D39}">
                    <a1611:picAttrSrcUrl xmlns:a1611="http://schemas.microsoft.com/office/drawing/2016/11/main" r:id="rId3"/>
                  </a:ext>
                </a:extLst>
              </a:blip>
              <a:stretch>
                <a:fillRect/>
              </a:stretch>
            </p:blipFill>
            <p:spPr>
              <a:xfrm rot="3993095">
                <a:off x="7897323" y="1477649"/>
                <a:ext cx="1135721" cy="1126257"/>
              </a:xfrm>
              <a:prstGeom prst="rect">
                <a:avLst/>
              </a:prstGeom>
            </p:spPr>
          </p:pic>
          <p:sp>
            <p:nvSpPr>
              <p:cNvPr id="59" name="Tekstiruutu 58">
                <a:hlinkClick r:id="rId4" tooltip="Katso lisää"/>
                <a:extLst>
                  <a:ext uri="{FF2B5EF4-FFF2-40B4-BE49-F238E27FC236}">
                    <a16:creationId xmlns:a16="http://schemas.microsoft.com/office/drawing/2014/main" id="{51492133-CDB4-4745-9ABD-BC5425F06C3E}"/>
                  </a:ext>
                </a:extLst>
              </p:cNvPr>
              <p:cNvSpPr txBox="1"/>
              <p:nvPr/>
            </p:nvSpPr>
            <p:spPr>
              <a:xfrm>
                <a:off x="8172400" y="1484784"/>
                <a:ext cx="843388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buNone/>
                </a:pPr>
                <a:r>
                  <a:rPr lang="fi-FI" sz="1400" b="1" dirty="0"/>
                  <a:t>Katso YTL</a:t>
                </a:r>
              </a:p>
              <a:p>
                <a:pPr algn="ctr">
                  <a:buNone/>
                </a:pPr>
                <a:endParaRPr lang="fi-FI" sz="14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6889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3160FA-33E2-44C4-8B83-B24DF8EDF03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719736" y="94256"/>
            <a:ext cx="6192688" cy="62068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fi-FI" dirty="0"/>
              <a:t>Kokeiden uusiminen</a:t>
            </a:r>
          </a:p>
        </p:txBody>
      </p:sp>
      <p:sp>
        <p:nvSpPr>
          <p:cNvPr id="3" name="Suorakulmio: Vastakkaiset kulmat pyöristetty 2">
            <a:extLst>
              <a:ext uri="{FF2B5EF4-FFF2-40B4-BE49-F238E27FC236}">
                <a16:creationId xmlns:a16="http://schemas.microsoft.com/office/drawing/2014/main" id="{D38D04A1-308D-4EF9-B2B4-C436703A5051}"/>
              </a:ext>
            </a:extLst>
          </p:cNvPr>
          <p:cNvSpPr/>
          <p:nvPr/>
        </p:nvSpPr>
        <p:spPr>
          <a:xfrm>
            <a:off x="1847528" y="1268760"/>
            <a:ext cx="2160240" cy="1440160"/>
          </a:xfrm>
          <a:prstGeom prst="round2Diag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800" b="1" dirty="0"/>
              <a:t>Hyväksytty koe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50B90732-8EC7-4CEF-B2EA-2EF2056DB13D}"/>
              </a:ext>
            </a:extLst>
          </p:cNvPr>
          <p:cNvSpPr txBox="1"/>
          <p:nvPr/>
        </p:nvSpPr>
        <p:spPr>
          <a:xfrm>
            <a:off x="4295800" y="1196752"/>
            <a:ext cx="6120680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dirty="0"/>
              <a:t>saat uusia </a:t>
            </a:r>
            <a:r>
              <a:rPr lang="fi-FI" sz="2000" b="1" u="sng" dirty="0">
                <a:highlight>
                  <a:srgbClr val="FFFF00"/>
                </a:highlight>
              </a:rPr>
              <a:t>niin monta kertaa kuin haluat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dirty="0"/>
              <a:t>todistukseen merkitään parempi arvosana, jos uusit kokeen tutkinnon suorittamisen aikana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dirty="0"/>
              <a:t>ylioppilaana uusitusta kokeesta saat erillisen todistuksen</a:t>
            </a:r>
          </a:p>
        </p:txBody>
      </p:sp>
      <p:sp>
        <p:nvSpPr>
          <p:cNvPr id="10" name="Suorakulmio: Vastakkaiset kulmat pyöristetty 9">
            <a:extLst>
              <a:ext uri="{FF2B5EF4-FFF2-40B4-BE49-F238E27FC236}">
                <a16:creationId xmlns:a16="http://schemas.microsoft.com/office/drawing/2014/main" id="{43108206-5D5B-4968-8889-B9B0F67FE499}"/>
              </a:ext>
            </a:extLst>
          </p:cNvPr>
          <p:cNvSpPr/>
          <p:nvPr/>
        </p:nvSpPr>
        <p:spPr>
          <a:xfrm>
            <a:off x="1847528" y="4005064"/>
            <a:ext cx="2160240" cy="1440160"/>
          </a:xfrm>
          <a:prstGeom prst="round2DiagRect">
            <a:avLst/>
          </a:prstGeom>
          <a:solidFill>
            <a:srgbClr val="C0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800" b="1" dirty="0"/>
              <a:t>Hylätty koe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170DE69E-DF3A-41F4-89D2-1634D5655BDF}"/>
              </a:ext>
            </a:extLst>
          </p:cNvPr>
          <p:cNvSpPr txBox="1"/>
          <p:nvPr/>
        </p:nvSpPr>
        <p:spPr>
          <a:xfrm>
            <a:off x="4295800" y="3814009"/>
            <a:ext cx="6120680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dirty="0"/>
              <a:t>saat uusia </a:t>
            </a:r>
            <a:r>
              <a:rPr lang="fi-FI" sz="2000" b="1" u="sng" dirty="0">
                <a:highlight>
                  <a:srgbClr val="FFFF00"/>
                </a:highlight>
              </a:rPr>
              <a:t>kolme kertaa </a:t>
            </a:r>
            <a:r>
              <a:rPr lang="fi-FI" sz="2000" b="1" dirty="0"/>
              <a:t>välittömästi seuraavien kolmen tutkintokerran aikana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dirty="0"/>
              <a:t>voit vaihtaa pakollisen vaativamman kokeen lyhyemmän oppimäärän kokeeseen edellyttäen, että tutkintoosi  sisältyy yksi pitkän oppimäärän koe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dirty="0"/>
              <a:t>ylioppilaana saat uusia hylätyn kokeen niin monta kertaa kuin haluat</a:t>
            </a:r>
          </a:p>
        </p:txBody>
      </p:sp>
    </p:spTree>
    <p:extLst>
      <p:ext uri="{BB962C8B-B14F-4D97-AF65-F5344CB8AC3E}">
        <p14:creationId xmlns:p14="http://schemas.microsoft.com/office/powerpoint/2010/main" val="4277207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3160FA-33E2-44C4-8B83-B24DF8EDF03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999656" y="188640"/>
            <a:ext cx="6192688" cy="62068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fi-FI" dirty="0"/>
              <a:t>Äidinkielen ja kirjallisuuden koe</a:t>
            </a:r>
          </a:p>
        </p:txBody>
      </p:sp>
      <p:sp>
        <p:nvSpPr>
          <p:cNvPr id="9" name="Tekstikehys 3">
            <a:extLst>
              <a:ext uri="{FF2B5EF4-FFF2-40B4-BE49-F238E27FC236}">
                <a16:creationId xmlns:a16="http://schemas.microsoft.com/office/drawing/2014/main" id="{82367442-CBAC-4AFA-B690-365545C8D4DB}"/>
              </a:ext>
            </a:extLst>
          </p:cNvPr>
          <p:cNvSpPr txBox="1"/>
          <p:nvPr/>
        </p:nvSpPr>
        <p:spPr>
          <a:xfrm>
            <a:off x="2819413" y="951072"/>
            <a:ext cx="6553174" cy="175432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/>
              <a:t> koe on kaksiosainen: </a:t>
            </a:r>
            <a:r>
              <a:rPr lang="fi-FI" b="1" u="sng" dirty="0">
                <a:highlight>
                  <a:srgbClr val="FFFF00"/>
                </a:highlight>
              </a:rPr>
              <a:t>lukutaidon koe</a:t>
            </a:r>
            <a:r>
              <a:rPr lang="fi-FI" b="1" dirty="0">
                <a:highlight>
                  <a:srgbClr val="FFFF00"/>
                </a:highlight>
              </a:rPr>
              <a:t> </a:t>
            </a:r>
            <a:r>
              <a:rPr lang="fi-FI" b="1" dirty="0"/>
              <a:t>ja </a:t>
            </a:r>
            <a:r>
              <a:rPr lang="fi-FI" b="1" u="sng" dirty="0">
                <a:highlight>
                  <a:srgbClr val="FFFF00"/>
                </a:highlight>
              </a:rPr>
              <a:t>kirjoitustaidon koe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/>
              <a:t> kokeet järjestetään eri koepäivinä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/>
              <a:t>molemmat kokeet tulee tehdä samalla tutkintokerralla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/>
              <a:t> molempien kokeiden kesto on 6 tuntia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/>
              <a:t> arvosana määräytyy näissä kokeissa saadun pistesumman perusteella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40D95894-BA59-4CDC-B90A-7B96B0F4135D}"/>
              </a:ext>
            </a:extLst>
          </p:cNvPr>
          <p:cNvSpPr txBox="1"/>
          <p:nvPr/>
        </p:nvSpPr>
        <p:spPr>
          <a:xfrm>
            <a:off x="1524001" y="2760204"/>
            <a:ext cx="79571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fi-FI" sz="2000" b="1" dirty="0"/>
              <a:t>Kokeen aineistona hyödynnetään monimuotoisia autenttisia aineistoja:</a:t>
            </a:r>
          </a:p>
        </p:txBody>
      </p:sp>
      <p:grpSp>
        <p:nvGrpSpPr>
          <p:cNvPr id="43" name="Ryhmä 42">
            <a:extLst>
              <a:ext uri="{FF2B5EF4-FFF2-40B4-BE49-F238E27FC236}">
                <a16:creationId xmlns:a16="http://schemas.microsoft.com/office/drawing/2014/main" id="{B7E2BD5D-CCD2-4B2E-89D6-57EB5EA24196}"/>
              </a:ext>
            </a:extLst>
          </p:cNvPr>
          <p:cNvGrpSpPr/>
          <p:nvPr/>
        </p:nvGrpSpPr>
        <p:grpSpPr>
          <a:xfrm>
            <a:off x="1631504" y="3248921"/>
            <a:ext cx="4248472" cy="1394856"/>
            <a:chOff x="35496" y="3248921"/>
            <a:chExt cx="4248472" cy="1394856"/>
          </a:xfrm>
        </p:grpSpPr>
        <p:sp>
          <p:nvSpPr>
            <p:cNvPr id="24" name="Suorakulmio: Pyöristetyt kulmat 23">
              <a:extLst>
                <a:ext uri="{FF2B5EF4-FFF2-40B4-BE49-F238E27FC236}">
                  <a16:creationId xmlns:a16="http://schemas.microsoft.com/office/drawing/2014/main" id="{7C16C3B7-5565-4332-A0ED-78D991D41BDC}"/>
                </a:ext>
              </a:extLst>
            </p:cNvPr>
            <p:cNvSpPr/>
            <p:nvPr/>
          </p:nvSpPr>
          <p:spPr bwMode="auto">
            <a:xfrm rot="10800000">
              <a:off x="1231929" y="3721405"/>
              <a:ext cx="3052039" cy="461665"/>
            </a:xfrm>
            <a:prstGeom prst="flowChartOnlineStorage">
              <a:avLst/>
            </a:prstGeom>
            <a:solidFill>
              <a:srgbClr val="C00000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269875" indent="-269875" fontAlgn="base">
                <a:spcBef>
                  <a:spcPct val="50000"/>
                </a:spcBef>
                <a:spcAft>
                  <a:spcPct val="0"/>
                </a:spcAft>
                <a:buSzPct val="150000"/>
                <a:buFontTx/>
                <a:buChar char="•"/>
              </a:pPr>
              <a:endParaRPr lang="fi-FI" sz="2400" b="1">
                <a:latin typeface="Arial" charset="0"/>
              </a:endParaRPr>
            </a:p>
          </p:txBody>
        </p:sp>
        <p:sp>
          <p:nvSpPr>
            <p:cNvPr id="25" name="Tekstiruutu 24">
              <a:extLst>
                <a:ext uri="{FF2B5EF4-FFF2-40B4-BE49-F238E27FC236}">
                  <a16:creationId xmlns:a16="http://schemas.microsoft.com/office/drawing/2014/main" id="{A4996EA4-7CD4-4155-9DCE-15F8F64A389B}"/>
                </a:ext>
              </a:extLst>
            </p:cNvPr>
            <p:cNvSpPr txBox="1"/>
            <p:nvPr/>
          </p:nvSpPr>
          <p:spPr>
            <a:xfrm>
              <a:off x="1469526" y="3320338"/>
              <a:ext cx="2814442" cy="1323439"/>
            </a:xfrm>
            <a:prstGeom prst="flowChartOnlineStorage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i-FI" sz="1600" b="1" dirty="0"/>
                <a:t>tieto- ja kaunokirjallisuus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i-FI" sz="1600" b="1" dirty="0"/>
                <a:t>mediatekstit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i-FI" sz="1600" b="1" dirty="0"/>
                <a:t>verkkosivustot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i-FI" sz="1600" b="1" dirty="0">
                  <a:solidFill>
                    <a:schemeClr val="bg1"/>
                  </a:solidFill>
                </a:rPr>
                <a:t>…</a:t>
              </a:r>
            </a:p>
          </p:txBody>
        </p:sp>
        <p:sp>
          <p:nvSpPr>
            <p:cNvPr id="5" name="Ellipsi 4">
              <a:extLst>
                <a:ext uri="{FF2B5EF4-FFF2-40B4-BE49-F238E27FC236}">
                  <a16:creationId xmlns:a16="http://schemas.microsoft.com/office/drawing/2014/main" id="{7A546167-4538-4AFB-81E4-AA7F9EFADAD2}"/>
                </a:ext>
              </a:extLst>
            </p:cNvPr>
            <p:cNvSpPr/>
            <p:nvPr/>
          </p:nvSpPr>
          <p:spPr>
            <a:xfrm>
              <a:off x="35496" y="3248921"/>
              <a:ext cx="1590688" cy="138375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2" name="Tekstiruutu 21">
              <a:extLst>
                <a:ext uri="{FF2B5EF4-FFF2-40B4-BE49-F238E27FC236}">
                  <a16:creationId xmlns:a16="http://schemas.microsoft.com/office/drawing/2014/main" id="{4D2BD30D-5FAE-4E87-A31C-8328C581489F}"/>
                </a:ext>
              </a:extLst>
            </p:cNvPr>
            <p:cNvSpPr txBox="1"/>
            <p:nvPr/>
          </p:nvSpPr>
          <p:spPr>
            <a:xfrm>
              <a:off x="190407" y="3383512"/>
              <a:ext cx="1404378" cy="120032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fi-FI" b="1" dirty="0">
                  <a:solidFill>
                    <a:schemeClr val="bg1"/>
                  </a:solidFill>
                </a:rPr>
                <a:t>Kirjoitetut, kuvalliset ja graafiset tekstit</a:t>
              </a:r>
            </a:p>
          </p:txBody>
        </p:sp>
      </p:grpSp>
      <p:grpSp>
        <p:nvGrpSpPr>
          <p:cNvPr id="42" name="Ryhmä 41">
            <a:extLst>
              <a:ext uri="{FF2B5EF4-FFF2-40B4-BE49-F238E27FC236}">
                <a16:creationId xmlns:a16="http://schemas.microsoft.com/office/drawing/2014/main" id="{699A17EB-C513-485A-B1F5-0C8153E50002}"/>
              </a:ext>
            </a:extLst>
          </p:cNvPr>
          <p:cNvGrpSpPr/>
          <p:nvPr/>
        </p:nvGrpSpPr>
        <p:grpSpPr>
          <a:xfrm>
            <a:off x="3423498" y="5064318"/>
            <a:ext cx="5120775" cy="1569660"/>
            <a:chOff x="1899497" y="5064318"/>
            <a:chExt cx="5120775" cy="1569660"/>
          </a:xfrm>
        </p:grpSpPr>
        <p:sp>
          <p:nvSpPr>
            <p:cNvPr id="40" name="Suorakulmio: Pyöristetyt kulmat 23">
              <a:extLst>
                <a:ext uri="{FF2B5EF4-FFF2-40B4-BE49-F238E27FC236}">
                  <a16:creationId xmlns:a16="http://schemas.microsoft.com/office/drawing/2014/main" id="{2ABDA15A-80A2-4078-9B2F-BB2D28511F54}"/>
                </a:ext>
              </a:extLst>
            </p:cNvPr>
            <p:cNvSpPr/>
            <p:nvPr/>
          </p:nvSpPr>
          <p:spPr bwMode="auto">
            <a:xfrm rot="10800000">
              <a:off x="2774242" y="5549657"/>
              <a:ext cx="4102014" cy="461665"/>
            </a:xfrm>
            <a:prstGeom prst="flowChartOnlineStorage">
              <a:avLst/>
            </a:prstGeom>
            <a:solidFill>
              <a:srgbClr val="C00000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269875" indent="-269875" fontAlgn="base">
                <a:spcBef>
                  <a:spcPct val="50000"/>
                </a:spcBef>
                <a:spcAft>
                  <a:spcPct val="0"/>
                </a:spcAft>
                <a:buSzPct val="150000"/>
                <a:buFontTx/>
                <a:buChar char="•"/>
              </a:pPr>
              <a:endParaRPr lang="fi-FI" sz="2400" b="1">
                <a:latin typeface="Arial" charset="0"/>
              </a:endParaRPr>
            </a:p>
          </p:txBody>
        </p:sp>
        <p:sp>
          <p:nvSpPr>
            <p:cNvPr id="30" name="Tekstiruutu 29">
              <a:extLst>
                <a:ext uri="{FF2B5EF4-FFF2-40B4-BE49-F238E27FC236}">
                  <a16:creationId xmlns:a16="http://schemas.microsoft.com/office/drawing/2014/main" id="{07FDD20B-192E-4565-9FA9-A6E03F147710}"/>
                </a:ext>
              </a:extLst>
            </p:cNvPr>
            <p:cNvSpPr txBox="1"/>
            <p:nvPr/>
          </p:nvSpPr>
          <p:spPr>
            <a:xfrm>
              <a:off x="3476172" y="5064318"/>
              <a:ext cx="3544100" cy="1569660"/>
            </a:xfrm>
            <a:prstGeom prst="homePlate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i-FI" sz="1600" b="1" dirty="0"/>
                <a:t>mainoksia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i-FI" sz="1600" b="1" dirty="0"/>
                <a:t>katkelmia tv-ohjelmista, elokuvista tai näytelmistä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i-FI" sz="1600" b="1" dirty="0"/>
                <a:t>videoita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i-FI" sz="1600" b="1" dirty="0"/>
                <a:t>animaatioita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fi-FI" sz="1600" b="1" dirty="0">
                <a:solidFill>
                  <a:schemeClr val="bg1"/>
                </a:solidFill>
              </a:endParaRPr>
            </a:p>
          </p:txBody>
        </p:sp>
        <p:grpSp>
          <p:nvGrpSpPr>
            <p:cNvPr id="31" name="Ryhmä 30">
              <a:extLst>
                <a:ext uri="{FF2B5EF4-FFF2-40B4-BE49-F238E27FC236}">
                  <a16:creationId xmlns:a16="http://schemas.microsoft.com/office/drawing/2014/main" id="{1E9F873A-C425-417F-B075-A909F55AAB64}"/>
                </a:ext>
              </a:extLst>
            </p:cNvPr>
            <p:cNvGrpSpPr/>
            <p:nvPr/>
          </p:nvGrpSpPr>
          <p:grpSpPr>
            <a:xfrm>
              <a:off x="1899497" y="5064318"/>
              <a:ext cx="1448259" cy="1432345"/>
              <a:chOff x="107505" y="3804008"/>
              <a:chExt cx="1512168" cy="1584353"/>
            </a:xfrm>
            <a:solidFill>
              <a:schemeClr val="accent2">
                <a:lumMod val="60000"/>
                <a:lumOff val="40000"/>
              </a:schemeClr>
            </a:solidFill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</p:grpSpPr>
          <p:sp>
            <p:nvSpPr>
              <p:cNvPr id="32" name="Ellipsi 31">
                <a:extLst>
                  <a:ext uri="{FF2B5EF4-FFF2-40B4-BE49-F238E27FC236}">
                    <a16:creationId xmlns:a16="http://schemas.microsoft.com/office/drawing/2014/main" id="{BFC33963-86C9-4BD0-A20B-20A3B0362A07}"/>
                  </a:ext>
                </a:extLst>
              </p:cNvPr>
              <p:cNvSpPr/>
              <p:nvPr/>
            </p:nvSpPr>
            <p:spPr>
              <a:xfrm>
                <a:off x="107505" y="3804008"/>
                <a:ext cx="1512168" cy="1584353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sp>
            <p:nvSpPr>
              <p:cNvPr id="33" name="Tekstiruutu 32">
                <a:extLst>
                  <a:ext uri="{FF2B5EF4-FFF2-40B4-BE49-F238E27FC236}">
                    <a16:creationId xmlns:a16="http://schemas.microsoft.com/office/drawing/2014/main" id="{D2C4B98D-9129-4A14-8D4A-9DEE9F03E7C1}"/>
                  </a:ext>
                </a:extLst>
              </p:cNvPr>
              <p:cNvSpPr txBox="1"/>
              <p:nvPr/>
            </p:nvSpPr>
            <p:spPr>
              <a:xfrm>
                <a:off x="164638" y="4135619"/>
                <a:ext cx="1404378" cy="1021319"/>
              </a:xfrm>
              <a:prstGeom prst="rect">
                <a:avLst/>
              </a:prstGeom>
              <a:noFill/>
              <a:ln>
                <a:noFill/>
              </a:ln>
              <a:effectLst/>
              <a:sp3d prstMaterial="softEdge">
                <a:bevelT w="127000" prst="artDeco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i-FI" b="1" dirty="0">
                    <a:solidFill>
                      <a:schemeClr val="bg1"/>
                    </a:solidFill>
                  </a:rPr>
                  <a:t>Audio-visuaaliset tekstit</a:t>
                </a:r>
              </a:p>
            </p:txBody>
          </p:sp>
        </p:grpSp>
      </p:grpSp>
      <p:grpSp>
        <p:nvGrpSpPr>
          <p:cNvPr id="44" name="Ryhmä 43">
            <a:extLst>
              <a:ext uri="{FF2B5EF4-FFF2-40B4-BE49-F238E27FC236}">
                <a16:creationId xmlns:a16="http://schemas.microsoft.com/office/drawing/2014/main" id="{C0F90D2E-1797-4D9D-8B8A-62A95662D617}"/>
              </a:ext>
            </a:extLst>
          </p:cNvPr>
          <p:cNvGrpSpPr/>
          <p:nvPr/>
        </p:nvGrpSpPr>
        <p:grpSpPr>
          <a:xfrm>
            <a:off x="6075308" y="3236066"/>
            <a:ext cx="4464480" cy="1407711"/>
            <a:chOff x="4551308" y="3236065"/>
            <a:chExt cx="4464480" cy="1407711"/>
          </a:xfrm>
        </p:grpSpPr>
        <p:sp>
          <p:nvSpPr>
            <p:cNvPr id="41" name="Suorakulmio: Pyöristetyt kulmat 23">
              <a:extLst>
                <a:ext uri="{FF2B5EF4-FFF2-40B4-BE49-F238E27FC236}">
                  <a16:creationId xmlns:a16="http://schemas.microsoft.com/office/drawing/2014/main" id="{D8E14274-29F2-4317-8004-F18661A9EBA5}"/>
                </a:ext>
              </a:extLst>
            </p:cNvPr>
            <p:cNvSpPr/>
            <p:nvPr/>
          </p:nvSpPr>
          <p:spPr bwMode="auto">
            <a:xfrm rot="10800000">
              <a:off x="5832124" y="3731720"/>
              <a:ext cx="2844332" cy="461665"/>
            </a:xfrm>
            <a:prstGeom prst="flowChartOnlineStorage">
              <a:avLst/>
            </a:prstGeom>
            <a:solidFill>
              <a:srgbClr val="C00000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269875" indent="-269875" fontAlgn="base">
                <a:spcBef>
                  <a:spcPct val="50000"/>
                </a:spcBef>
                <a:spcAft>
                  <a:spcPct val="0"/>
                </a:spcAft>
                <a:buSzPct val="150000"/>
                <a:buFontTx/>
                <a:buChar char="•"/>
              </a:pPr>
              <a:endParaRPr lang="fi-FI" sz="2400" b="1">
                <a:latin typeface="Arial" charset="0"/>
              </a:endParaRPr>
            </a:p>
          </p:txBody>
        </p:sp>
        <p:sp>
          <p:nvSpPr>
            <p:cNvPr id="36" name="Tekstiruutu 35">
              <a:extLst>
                <a:ext uri="{FF2B5EF4-FFF2-40B4-BE49-F238E27FC236}">
                  <a16:creationId xmlns:a16="http://schemas.microsoft.com/office/drawing/2014/main" id="{BDA2DBAB-5204-480A-95BD-4C55615D5A4F}"/>
                </a:ext>
              </a:extLst>
            </p:cNvPr>
            <p:cNvSpPr txBox="1"/>
            <p:nvPr/>
          </p:nvSpPr>
          <p:spPr>
            <a:xfrm>
              <a:off x="6441352" y="3306753"/>
              <a:ext cx="2574436" cy="1323439"/>
            </a:xfrm>
            <a:prstGeom prst="homePlate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i-FI" sz="1600" b="1" dirty="0"/>
                <a:t>katkelma radio-haastattelusta, uutislähetyksestä tai kuunnelmasta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i-FI" sz="1600" b="1" dirty="0">
                  <a:solidFill>
                    <a:schemeClr val="bg1"/>
                  </a:solidFill>
                </a:rPr>
                <a:t>…</a:t>
              </a:r>
            </a:p>
          </p:txBody>
        </p:sp>
        <p:grpSp>
          <p:nvGrpSpPr>
            <p:cNvPr id="37" name="Ryhmä 36">
              <a:extLst>
                <a:ext uri="{FF2B5EF4-FFF2-40B4-BE49-F238E27FC236}">
                  <a16:creationId xmlns:a16="http://schemas.microsoft.com/office/drawing/2014/main" id="{8767211F-ED7A-4E88-B4B0-913A5C09B0B3}"/>
                </a:ext>
              </a:extLst>
            </p:cNvPr>
            <p:cNvGrpSpPr/>
            <p:nvPr/>
          </p:nvGrpSpPr>
          <p:grpSpPr>
            <a:xfrm>
              <a:off x="4551308" y="3236065"/>
              <a:ext cx="1676876" cy="1407711"/>
              <a:chOff x="104774" y="3789040"/>
              <a:chExt cx="1514899" cy="1449304"/>
            </a:xfrm>
            <a:solidFill>
              <a:schemeClr val="accent2">
                <a:lumMod val="60000"/>
                <a:lumOff val="40000"/>
              </a:schemeClr>
            </a:solidFill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</p:grpSpPr>
          <p:sp>
            <p:nvSpPr>
              <p:cNvPr id="38" name="Ellipsi 37">
                <a:extLst>
                  <a:ext uri="{FF2B5EF4-FFF2-40B4-BE49-F238E27FC236}">
                    <a16:creationId xmlns:a16="http://schemas.microsoft.com/office/drawing/2014/main" id="{A07DBFC0-1B0C-4ADC-8B8E-7ABCFC80622D}"/>
                  </a:ext>
                </a:extLst>
              </p:cNvPr>
              <p:cNvSpPr/>
              <p:nvPr/>
            </p:nvSpPr>
            <p:spPr>
              <a:xfrm>
                <a:off x="107505" y="3789040"/>
                <a:ext cx="1512168" cy="1449304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 dirty="0"/>
              </a:p>
            </p:txBody>
          </p:sp>
          <p:sp>
            <p:nvSpPr>
              <p:cNvPr id="39" name="Tekstiruutu 38">
                <a:extLst>
                  <a:ext uri="{FF2B5EF4-FFF2-40B4-BE49-F238E27FC236}">
                    <a16:creationId xmlns:a16="http://schemas.microsoft.com/office/drawing/2014/main" id="{00265AEA-FC18-4284-A34C-8BC530BD54E5}"/>
                  </a:ext>
                </a:extLst>
              </p:cNvPr>
              <p:cNvSpPr txBox="1"/>
              <p:nvPr/>
            </p:nvSpPr>
            <p:spPr>
              <a:xfrm>
                <a:off x="104774" y="4268153"/>
                <a:ext cx="1512168" cy="380244"/>
              </a:xfrm>
              <a:prstGeom prst="rect">
                <a:avLst/>
              </a:prstGeom>
              <a:noFill/>
              <a:ln>
                <a:noFill/>
              </a:ln>
              <a:effectLst/>
              <a:sp3d prstMaterial="softEdge">
                <a:bevelT w="127000" prst="artDeco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i-FI" b="1" dirty="0">
                    <a:solidFill>
                      <a:schemeClr val="bg1"/>
                    </a:solidFill>
                  </a:rPr>
                  <a:t>Äänitiedostot</a:t>
                </a:r>
              </a:p>
            </p:txBody>
          </p:sp>
        </p:grpSp>
      </p:grpSp>
      <p:grpSp>
        <p:nvGrpSpPr>
          <p:cNvPr id="47" name="Ryhmä 46">
            <a:extLst>
              <a:ext uri="{FF2B5EF4-FFF2-40B4-BE49-F238E27FC236}">
                <a16:creationId xmlns:a16="http://schemas.microsoft.com/office/drawing/2014/main" id="{2CF0F226-91A0-4C4E-A86E-BF88BD699F48}"/>
              </a:ext>
            </a:extLst>
          </p:cNvPr>
          <p:cNvGrpSpPr/>
          <p:nvPr/>
        </p:nvGrpSpPr>
        <p:grpSpPr>
          <a:xfrm>
            <a:off x="9426056" y="1472918"/>
            <a:ext cx="1126257" cy="1135721"/>
            <a:chOff x="7902055" y="1472917"/>
            <a:chExt cx="1126257" cy="1135721"/>
          </a:xfrm>
        </p:grpSpPr>
        <p:pic>
          <p:nvPicPr>
            <p:cNvPr id="45" name="Kuva 44" descr="Kuva, joka sisältää kohteen peili, objekti&#10;&#10;Kuvaus luotu automaattisesti">
              <a:extLst>
                <a:ext uri="{FF2B5EF4-FFF2-40B4-BE49-F238E27FC236}">
                  <a16:creationId xmlns:a16="http://schemas.microsoft.com/office/drawing/2014/main" id="{B6B8C24B-A285-436C-A03D-B79889393A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tretch>
              <a:fillRect/>
            </a:stretch>
          </p:blipFill>
          <p:spPr>
            <a:xfrm rot="3993095">
              <a:off x="7897323" y="1477649"/>
              <a:ext cx="1135721" cy="1126257"/>
            </a:xfrm>
            <a:prstGeom prst="rect">
              <a:avLst/>
            </a:prstGeom>
          </p:spPr>
        </p:pic>
        <p:sp>
          <p:nvSpPr>
            <p:cNvPr id="46" name="Tekstiruutu 45">
              <a:hlinkClick r:id="rId4" tooltip="Katso lisää"/>
              <a:extLst>
                <a:ext uri="{FF2B5EF4-FFF2-40B4-BE49-F238E27FC236}">
                  <a16:creationId xmlns:a16="http://schemas.microsoft.com/office/drawing/2014/main" id="{BCCBCC4D-DFB8-40EF-99FB-C4933C6BE3E2}"/>
                </a:ext>
              </a:extLst>
            </p:cNvPr>
            <p:cNvSpPr txBox="1"/>
            <p:nvPr/>
          </p:nvSpPr>
          <p:spPr>
            <a:xfrm>
              <a:off x="8172400" y="1484784"/>
              <a:ext cx="84338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fi-FI" sz="1400" b="1" dirty="0"/>
                <a:t>Katso YTL</a:t>
              </a:r>
            </a:p>
            <a:p>
              <a:pPr algn="ctr">
                <a:buNone/>
              </a:pPr>
              <a:endParaRPr lang="fi-FI" sz="1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595769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3160FA-33E2-44C4-8B83-B24DF8EDF03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647728" y="133584"/>
            <a:ext cx="6192688" cy="62068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fi-FI" dirty="0"/>
              <a:t>Matematiikan tehtävät</a:t>
            </a:r>
          </a:p>
        </p:txBody>
      </p:sp>
      <p:sp>
        <p:nvSpPr>
          <p:cNvPr id="6" name="Tekstikehys 3">
            <a:extLst>
              <a:ext uri="{FF2B5EF4-FFF2-40B4-BE49-F238E27FC236}">
                <a16:creationId xmlns:a16="http://schemas.microsoft.com/office/drawing/2014/main" id="{9F5070EF-5CC0-4AAB-8C68-AF98499D2DA4}"/>
              </a:ext>
            </a:extLst>
          </p:cNvPr>
          <p:cNvSpPr txBox="1"/>
          <p:nvPr/>
        </p:nvSpPr>
        <p:spPr>
          <a:xfrm>
            <a:off x="1775520" y="1196752"/>
            <a:ext cx="8640960" cy="92333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/>
              <a:t>Sekä pitkän että lyhyen matematiikan kokeessa on kaksi osaa: A-osa ja B-osa. B-osa jakautuu edelleen kahteen osaan, jotka merkitään tunnuksin B1 ja B2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u="sng" dirty="0">
                <a:highlight>
                  <a:srgbClr val="FFFF00"/>
                </a:highlight>
              </a:rPr>
              <a:t>A-osan palautukselle ei ole aikarajaa, mutta niihin ei voi enää palata B-osia tehtäessä</a:t>
            </a:r>
          </a:p>
        </p:txBody>
      </p:sp>
      <p:graphicFrame>
        <p:nvGraphicFramePr>
          <p:cNvPr id="11" name="Taulukko 10">
            <a:extLst>
              <a:ext uri="{FF2B5EF4-FFF2-40B4-BE49-F238E27FC236}">
                <a16:creationId xmlns:a16="http://schemas.microsoft.com/office/drawing/2014/main" id="{3B5D068D-700D-4823-8494-F7CAF7DFA1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6484973"/>
              </p:ext>
            </p:extLst>
          </p:nvPr>
        </p:nvGraphicFramePr>
        <p:xfrm>
          <a:off x="1703512" y="3116560"/>
          <a:ext cx="8784976" cy="22961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48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326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i-FI" dirty="0"/>
                        <a:t>Osa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Tehtäviä annetaan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Kokelas vastaa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Apuvälineet ja ohjeet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i-FI" b="1" dirty="0"/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b="1" dirty="0"/>
                        <a:t>4-9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b="1" dirty="0"/>
                        <a:t>3-6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b="1" dirty="0"/>
                        <a:t>Vain osa koejärjestelmän ohjelmista käytössä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i-FI" b="1" dirty="0"/>
                        <a:t>B1 ja B2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b="1" dirty="0"/>
                        <a:t>4-9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b="1" dirty="0"/>
                        <a:t>3-6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b="1" dirty="0"/>
                        <a:t>Kaikki koejärjestelmään sisältyvät ohjelmat on käytössä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i-FI" b="1" dirty="0"/>
                        <a:t>Yht.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b="1" dirty="0"/>
                        <a:t>8-13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b="1" dirty="0"/>
                        <a:t>6-10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8" name="Ryhmä 17">
            <a:extLst>
              <a:ext uri="{FF2B5EF4-FFF2-40B4-BE49-F238E27FC236}">
                <a16:creationId xmlns:a16="http://schemas.microsoft.com/office/drawing/2014/main" id="{9158EF99-E287-4CFE-9CCE-244CE234AF6E}"/>
              </a:ext>
            </a:extLst>
          </p:cNvPr>
          <p:cNvGrpSpPr/>
          <p:nvPr/>
        </p:nvGrpSpPr>
        <p:grpSpPr>
          <a:xfrm>
            <a:off x="9429938" y="2307667"/>
            <a:ext cx="1126257" cy="1135721"/>
            <a:chOff x="7902055" y="1472917"/>
            <a:chExt cx="1126257" cy="1135721"/>
          </a:xfrm>
        </p:grpSpPr>
        <p:pic>
          <p:nvPicPr>
            <p:cNvPr id="19" name="Kuva 18" descr="Kuva, joka sisältää kohteen peili, objekti&#10;&#10;Kuvaus luotu automaattisesti">
              <a:extLst>
                <a:ext uri="{FF2B5EF4-FFF2-40B4-BE49-F238E27FC236}">
                  <a16:creationId xmlns:a16="http://schemas.microsoft.com/office/drawing/2014/main" id="{CADB4858-7DE7-4481-A648-5B088A8909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tretch>
              <a:fillRect/>
            </a:stretch>
          </p:blipFill>
          <p:spPr>
            <a:xfrm rot="3993095">
              <a:off x="7897323" y="1477649"/>
              <a:ext cx="1135721" cy="1126257"/>
            </a:xfrm>
            <a:prstGeom prst="rect">
              <a:avLst/>
            </a:prstGeom>
          </p:spPr>
        </p:pic>
        <p:sp>
          <p:nvSpPr>
            <p:cNvPr id="20" name="Tekstiruutu 19">
              <a:hlinkClick r:id="rId4" tooltip="Katso lisää"/>
              <a:extLst>
                <a:ext uri="{FF2B5EF4-FFF2-40B4-BE49-F238E27FC236}">
                  <a16:creationId xmlns:a16="http://schemas.microsoft.com/office/drawing/2014/main" id="{8B9641D6-A8B6-4200-97FE-D4284A312AD3}"/>
                </a:ext>
              </a:extLst>
            </p:cNvPr>
            <p:cNvSpPr txBox="1"/>
            <p:nvPr/>
          </p:nvSpPr>
          <p:spPr>
            <a:xfrm>
              <a:off x="8172400" y="1484784"/>
              <a:ext cx="84338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fi-FI" sz="1400" b="1" dirty="0"/>
                <a:t>Katso YTL</a:t>
              </a:r>
            </a:p>
            <a:p>
              <a:pPr algn="ctr">
                <a:buNone/>
              </a:pPr>
              <a:endParaRPr lang="fi-FI" sz="1400" b="1" dirty="0"/>
            </a:p>
          </p:txBody>
        </p:sp>
      </p:grpSp>
      <p:sp>
        <p:nvSpPr>
          <p:cNvPr id="21" name="Tekstiruutu 20">
            <a:extLst>
              <a:ext uri="{FF2B5EF4-FFF2-40B4-BE49-F238E27FC236}">
                <a16:creationId xmlns:a16="http://schemas.microsoft.com/office/drawing/2014/main" id="{D6B88462-3849-4623-8808-BCC701B58477}"/>
              </a:ext>
            </a:extLst>
          </p:cNvPr>
          <p:cNvSpPr txBox="1"/>
          <p:nvPr/>
        </p:nvSpPr>
        <p:spPr>
          <a:xfrm>
            <a:off x="2711625" y="5527895"/>
            <a:ext cx="6912767" cy="707886"/>
          </a:xfrm>
          <a:prstGeom prst="rect">
            <a:avLst/>
          </a:prstGeom>
          <a:noFill/>
          <a:ln>
            <a:solidFill>
              <a:srgbClr val="C0000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fi-FI" sz="2000" b="1" dirty="0"/>
              <a:t>Omaa laskinta ja taulukkokirjaa ei saa tuoda kokeeseen. Tarvittavat ohjelmat löytyvät koemateriaalista.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ECB450C8-9E3B-4A3E-8D5C-EEF01C62F717}"/>
              </a:ext>
            </a:extLst>
          </p:cNvPr>
          <p:cNvSpPr txBox="1"/>
          <p:nvPr/>
        </p:nvSpPr>
        <p:spPr>
          <a:xfrm rot="20122697">
            <a:off x="1864475" y="5439610"/>
            <a:ext cx="1083951" cy="338554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fi-FI" sz="1600" b="1" dirty="0">
                <a:solidFill>
                  <a:schemeClr val="bg1"/>
                </a:solidFill>
              </a:rPr>
              <a:t>HUOMIOI!</a:t>
            </a:r>
          </a:p>
        </p:txBody>
      </p:sp>
    </p:spTree>
    <p:extLst>
      <p:ext uri="{BB962C8B-B14F-4D97-AF65-F5344CB8AC3E}">
        <p14:creationId xmlns:p14="http://schemas.microsoft.com/office/powerpoint/2010/main" val="3648280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orakulmio: Pyöristetyt kulmat 15">
            <a:extLst>
              <a:ext uri="{FF2B5EF4-FFF2-40B4-BE49-F238E27FC236}">
                <a16:creationId xmlns:a16="http://schemas.microsoft.com/office/drawing/2014/main" id="{B37ABD6A-E63D-4DA4-89F1-709441E2EA82}"/>
              </a:ext>
            </a:extLst>
          </p:cNvPr>
          <p:cNvSpPr/>
          <p:nvPr/>
        </p:nvSpPr>
        <p:spPr>
          <a:xfrm>
            <a:off x="6096000" y="5348908"/>
            <a:ext cx="2088232" cy="1130840"/>
          </a:xfrm>
          <a:prstGeom prst="roundRect">
            <a:avLst>
              <a:gd name="adj" fmla="val 338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600" b="1" dirty="0">
                <a:solidFill>
                  <a:schemeClr val="tx1"/>
                </a:solidFill>
              </a:rPr>
              <a:t>suullinen tuottaminen</a:t>
            </a:r>
          </a:p>
          <a:p>
            <a:pPr algn="ctr"/>
            <a:r>
              <a:rPr lang="fi-FI" sz="1400" b="1" dirty="0">
                <a:solidFill>
                  <a:schemeClr val="tx1"/>
                </a:solidFill>
              </a:rPr>
              <a:t>(aikaisintaan 2022)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43160FA-33E2-44C4-8B83-B24DF8EDF03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813069" y="119486"/>
            <a:ext cx="6192688" cy="62068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fi-FI" dirty="0"/>
              <a:t>Kielten kokeet</a:t>
            </a:r>
          </a:p>
        </p:txBody>
      </p:sp>
      <p:sp>
        <p:nvSpPr>
          <p:cNvPr id="11" name="Tekstikehys 8">
            <a:extLst>
              <a:ext uri="{FF2B5EF4-FFF2-40B4-BE49-F238E27FC236}">
                <a16:creationId xmlns:a16="http://schemas.microsoft.com/office/drawing/2014/main" id="{D8B546AB-5AE9-412F-BCB5-1F1B2D959DCD}"/>
              </a:ext>
            </a:extLst>
          </p:cNvPr>
          <p:cNvSpPr txBox="1"/>
          <p:nvPr/>
        </p:nvSpPr>
        <p:spPr>
          <a:xfrm>
            <a:off x="1746826" y="1335992"/>
            <a:ext cx="8698348" cy="121648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88900">
            <a:solidFill>
              <a:srgbClr val="7030A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lIns="180000" tIns="0" rIns="180000" bIns="144000" rtlCol="0">
            <a:spAutoFit/>
          </a:bodyPr>
          <a:lstStyle/>
          <a:p>
            <a:endParaRPr lang="fi-FI" sz="800" b="1" u="sng" dirty="0"/>
          </a:p>
          <a:p>
            <a:pPr>
              <a:buNone/>
            </a:pPr>
            <a:r>
              <a:rPr lang="fi-FI" b="1" u="sng" dirty="0"/>
              <a:t>Pitkä:</a:t>
            </a:r>
            <a:r>
              <a:rPr lang="fi-FI" b="1" dirty="0"/>
              <a:t> englanti, espanja, ranska, saksa, venäjä</a:t>
            </a:r>
          </a:p>
          <a:p>
            <a:r>
              <a:rPr lang="fi-FI" b="1" u="sng" dirty="0"/>
              <a:t>Lyhyt:</a:t>
            </a:r>
            <a:r>
              <a:rPr lang="fi-FI" b="1" dirty="0"/>
              <a:t> englanti, espanja, ranska, saksa, venäjä, italia, portugali, saame, latina (2 tasoa)</a:t>
            </a:r>
          </a:p>
          <a:p>
            <a:r>
              <a:rPr lang="fi-FI" b="1" u="sng" dirty="0"/>
              <a:t>Pitkä tai keskipitkä:</a:t>
            </a:r>
            <a:r>
              <a:rPr lang="fi-FI" b="1" dirty="0"/>
              <a:t> toinen kotimainen (suomi tai ruotsi):</a:t>
            </a:r>
            <a:endParaRPr lang="fi-FI" b="1" u="sng" dirty="0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469CA3DA-D5F1-4572-935C-32188560D8DF}"/>
              </a:ext>
            </a:extLst>
          </p:cNvPr>
          <p:cNvSpPr txBox="1"/>
          <p:nvPr/>
        </p:nvSpPr>
        <p:spPr>
          <a:xfrm>
            <a:off x="1746827" y="3001480"/>
            <a:ext cx="5850047" cy="338554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i-FI" sz="1600" b="1" dirty="0"/>
              <a:t>Kielikokeeseen sisältyy kielitaidon osa-alueita mittaavia tehtäviä:</a:t>
            </a:r>
          </a:p>
        </p:txBody>
      </p:sp>
      <p:sp>
        <p:nvSpPr>
          <p:cNvPr id="10" name="Suorakulmio: Pyöristetyt kulmat 9">
            <a:extLst>
              <a:ext uri="{FF2B5EF4-FFF2-40B4-BE49-F238E27FC236}">
                <a16:creationId xmlns:a16="http://schemas.microsoft.com/office/drawing/2014/main" id="{3BA6C31E-40CF-4625-858B-E513A82A0F46}"/>
              </a:ext>
            </a:extLst>
          </p:cNvPr>
          <p:cNvSpPr/>
          <p:nvPr/>
        </p:nvSpPr>
        <p:spPr>
          <a:xfrm>
            <a:off x="1839144" y="3789040"/>
            <a:ext cx="1952600" cy="1273346"/>
          </a:xfrm>
          <a:prstGeom prst="roundRect">
            <a:avLst>
              <a:gd name="adj" fmla="val 33800"/>
            </a:avLst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 dirty="0">
                <a:solidFill>
                  <a:schemeClr val="bg1"/>
                </a:solidFill>
              </a:rPr>
              <a:t>kuullun ymmärtäminen</a:t>
            </a:r>
          </a:p>
          <a:p>
            <a:pPr algn="ctr"/>
            <a:r>
              <a:rPr lang="fi-FI" b="1" dirty="0">
                <a:solidFill>
                  <a:schemeClr val="bg1"/>
                </a:solidFill>
              </a:rPr>
              <a:t>80-90 pist.</a:t>
            </a:r>
          </a:p>
        </p:txBody>
      </p:sp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2EF5571C-6C63-4B22-99AF-F75994AF8FD8}"/>
              </a:ext>
            </a:extLst>
          </p:cNvPr>
          <p:cNvSpPr/>
          <p:nvPr/>
        </p:nvSpPr>
        <p:spPr>
          <a:xfrm>
            <a:off x="8103840" y="3789040"/>
            <a:ext cx="1952600" cy="1273346"/>
          </a:xfrm>
          <a:prstGeom prst="roundRect">
            <a:avLst>
              <a:gd name="adj" fmla="val 33800"/>
            </a:avLst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600" b="1" dirty="0">
                <a:solidFill>
                  <a:schemeClr val="bg1"/>
                </a:solidFill>
              </a:rPr>
              <a:t>sanaston ja rakenteiden ymmärtäminen</a:t>
            </a:r>
          </a:p>
          <a:p>
            <a:pPr algn="ctr"/>
            <a:r>
              <a:rPr lang="fi-FI" sz="1600" b="1" dirty="0">
                <a:solidFill>
                  <a:schemeClr val="bg1"/>
                </a:solidFill>
              </a:rPr>
              <a:t>20-40 pist.</a:t>
            </a:r>
          </a:p>
        </p:txBody>
      </p:sp>
      <p:sp>
        <p:nvSpPr>
          <p:cNvPr id="14" name="Suorakulmio: Pyöristetyt kulmat 13">
            <a:extLst>
              <a:ext uri="{FF2B5EF4-FFF2-40B4-BE49-F238E27FC236}">
                <a16:creationId xmlns:a16="http://schemas.microsoft.com/office/drawing/2014/main" id="{4A589FC2-46B6-4E57-AEA8-AC6019712CDC}"/>
              </a:ext>
            </a:extLst>
          </p:cNvPr>
          <p:cNvSpPr/>
          <p:nvPr/>
        </p:nvSpPr>
        <p:spPr>
          <a:xfrm>
            <a:off x="6015608" y="3789040"/>
            <a:ext cx="1952600" cy="1273346"/>
          </a:xfrm>
          <a:prstGeom prst="roundRect">
            <a:avLst>
              <a:gd name="adj" fmla="val 33800"/>
            </a:avLst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 dirty="0">
                <a:solidFill>
                  <a:schemeClr val="bg1"/>
                </a:solidFill>
              </a:rPr>
              <a:t>kirjallinen tuottaminen</a:t>
            </a:r>
          </a:p>
          <a:p>
            <a:pPr algn="ctr"/>
            <a:r>
              <a:rPr lang="fi-FI" b="1" dirty="0">
                <a:solidFill>
                  <a:schemeClr val="bg1"/>
                </a:solidFill>
              </a:rPr>
              <a:t>99 pist.</a:t>
            </a:r>
          </a:p>
        </p:txBody>
      </p:sp>
      <p:sp>
        <p:nvSpPr>
          <p:cNvPr id="15" name="Suorakulmio: Pyöristetyt kulmat 14">
            <a:extLst>
              <a:ext uri="{FF2B5EF4-FFF2-40B4-BE49-F238E27FC236}">
                <a16:creationId xmlns:a16="http://schemas.microsoft.com/office/drawing/2014/main" id="{791FD2F1-A933-4559-91A2-CDD4AD7CB3D8}"/>
              </a:ext>
            </a:extLst>
          </p:cNvPr>
          <p:cNvSpPr/>
          <p:nvPr/>
        </p:nvSpPr>
        <p:spPr>
          <a:xfrm>
            <a:off x="3938767" y="3789040"/>
            <a:ext cx="1952600" cy="1273346"/>
          </a:xfrm>
          <a:prstGeom prst="roundRect">
            <a:avLst>
              <a:gd name="adj" fmla="val 33800"/>
            </a:avLst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 dirty="0">
                <a:solidFill>
                  <a:schemeClr val="bg1"/>
                </a:solidFill>
              </a:rPr>
              <a:t>luetun ymmärtäminen</a:t>
            </a:r>
          </a:p>
          <a:p>
            <a:pPr algn="ctr"/>
            <a:r>
              <a:rPr lang="fi-FI" b="1" dirty="0">
                <a:solidFill>
                  <a:schemeClr val="bg1"/>
                </a:solidFill>
              </a:rPr>
              <a:t>70-90 pist.</a:t>
            </a:r>
          </a:p>
        </p:txBody>
      </p:sp>
      <p:sp>
        <p:nvSpPr>
          <p:cNvPr id="6" name="Kuvaselite: Nuoli ylös 5">
            <a:extLst>
              <a:ext uri="{FF2B5EF4-FFF2-40B4-BE49-F238E27FC236}">
                <a16:creationId xmlns:a16="http://schemas.microsoft.com/office/drawing/2014/main" id="{071A1138-80CB-4F9C-BCF9-755E2D342CC4}"/>
              </a:ext>
            </a:extLst>
          </p:cNvPr>
          <p:cNvSpPr/>
          <p:nvPr/>
        </p:nvSpPr>
        <p:spPr>
          <a:xfrm>
            <a:off x="1577008" y="5218845"/>
            <a:ext cx="2476872" cy="1131570"/>
          </a:xfrm>
          <a:prstGeom prst="upArrowCallout">
            <a:avLst>
              <a:gd name="adj1" fmla="val 25000"/>
              <a:gd name="adj2" fmla="val 21152"/>
              <a:gd name="adj3" fmla="val 25000"/>
              <a:gd name="adj4" fmla="val 64977"/>
            </a:avLst>
          </a:prstGeom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fi-FI" sz="1400" b="1" dirty="0"/>
              <a:t>Portugalin, latinan, saamen lyhyen oppimäärän kokeissa ei mitata kuullun ymmärtämistä.</a:t>
            </a:r>
          </a:p>
        </p:txBody>
      </p:sp>
      <p:grpSp>
        <p:nvGrpSpPr>
          <p:cNvPr id="23" name="Ryhmä 22">
            <a:extLst>
              <a:ext uri="{FF2B5EF4-FFF2-40B4-BE49-F238E27FC236}">
                <a16:creationId xmlns:a16="http://schemas.microsoft.com/office/drawing/2014/main" id="{272B1369-A91B-46A8-91BF-A7F1745F8A6B}"/>
              </a:ext>
            </a:extLst>
          </p:cNvPr>
          <p:cNvGrpSpPr/>
          <p:nvPr/>
        </p:nvGrpSpPr>
        <p:grpSpPr>
          <a:xfrm>
            <a:off x="8832305" y="5367296"/>
            <a:ext cx="1126257" cy="1135721"/>
            <a:chOff x="7902055" y="1472917"/>
            <a:chExt cx="1126257" cy="1135721"/>
          </a:xfrm>
        </p:grpSpPr>
        <p:pic>
          <p:nvPicPr>
            <p:cNvPr id="24" name="Kuva 23" descr="Kuva, joka sisältää kohteen peili, objekti&#10;&#10;Kuvaus luotu automaattisesti">
              <a:extLst>
                <a:ext uri="{FF2B5EF4-FFF2-40B4-BE49-F238E27FC236}">
                  <a16:creationId xmlns:a16="http://schemas.microsoft.com/office/drawing/2014/main" id="{88628BC8-27CF-4697-B9E8-42B1DD6D95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tretch>
              <a:fillRect/>
            </a:stretch>
          </p:blipFill>
          <p:spPr>
            <a:xfrm rot="3993095">
              <a:off x="7897323" y="1477649"/>
              <a:ext cx="1135721" cy="1126257"/>
            </a:xfrm>
            <a:prstGeom prst="rect">
              <a:avLst/>
            </a:prstGeom>
          </p:spPr>
        </p:pic>
        <p:sp>
          <p:nvSpPr>
            <p:cNvPr id="25" name="Tekstiruutu 24">
              <a:hlinkClick r:id="rId4" tooltip="Katso lisää"/>
              <a:extLst>
                <a:ext uri="{FF2B5EF4-FFF2-40B4-BE49-F238E27FC236}">
                  <a16:creationId xmlns:a16="http://schemas.microsoft.com/office/drawing/2014/main" id="{CF1D0183-72EF-4730-BFE1-1B3C2E89DE49}"/>
                </a:ext>
              </a:extLst>
            </p:cNvPr>
            <p:cNvSpPr txBox="1"/>
            <p:nvPr/>
          </p:nvSpPr>
          <p:spPr>
            <a:xfrm>
              <a:off x="8172400" y="1484784"/>
              <a:ext cx="84338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fi-FI" sz="1400" b="1" dirty="0"/>
                <a:t>Katso YTL</a:t>
              </a:r>
            </a:p>
            <a:p>
              <a:pPr algn="ctr">
                <a:buNone/>
              </a:pPr>
              <a:endParaRPr lang="fi-FI" sz="1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1347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0" grpId="0" animBg="1"/>
      <p:bldP spid="13" grpId="0" animBg="1"/>
      <p:bldP spid="14" grpId="0" animBg="1"/>
      <p:bldP spid="1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3160FA-33E2-44C4-8B83-B24DF8EDF03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18714" y="141362"/>
            <a:ext cx="6192688" cy="62068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fi-FI" dirty="0"/>
              <a:t>Reaaliaineiden koepäivät</a:t>
            </a:r>
          </a:p>
        </p:txBody>
      </p:sp>
      <p:sp>
        <p:nvSpPr>
          <p:cNvPr id="14" name="Text Box 19">
            <a:extLst>
              <a:ext uri="{FF2B5EF4-FFF2-40B4-BE49-F238E27FC236}">
                <a16:creationId xmlns:a16="http://schemas.microsoft.com/office/drawing/2014/main" id="{EF8C4C21-20B1-4B19-98C8-9771A6639A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3255" y="1243240"/>
            <a:ext cx="8287200" cy="646331"/>
          </a:xfrm>
          <a:prstGeom prst="rect">
            <a:avLst/>
          </a:prstGeom>
          <a:noFill/>
          <a:ln w="38100" algn="ctr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fi-FI" b="1" dirty="0"/>
              <a:t>Reaalikokeessa on </a:t>
            </a:r>
            <a:r>
              <a:rPr lang="fi-FI" b="1" u="sng" dirty="0">
                <a:highlight>
                  <a:srgbClr val="FFFF00"/>
                </a:highlight>
              </a:rPr>
              <a:t>kaksi koepäivää</a:t>
            </a:r>
            <a:r>
              <a:rPr lang="fi-FI" b="1" dirty="0">
                <a:highlight>
                  <a:srgbClr val="FFFF00"/>
                </a:highlight>
              </a:rPr>
              <a:t> </a:t>
            </a:r>
            <a:r>
              <a:rPr lang="fi-FI" b="1" dirty="0"/>
              <a:t>ja kummastakin aineryhmästä voit valita yhden kirjoitusaineen/tutkintokerta </a:t>
            </a:r>
          </a:p>
        </p:txBody>
      </p:sp>
      <p:grpSp>
        <p:nvGrpSpPr>
          <p:cNvPr id="5" name="Ryhmä 4">
            <a:extLst>
              <a:ext uri="{FF2B5EF4-FFF2-40B4-BE49-F238E27FC236}">
                <a16:creationId xmlns:a16="http://schemas.microsoft.com/office/drawing/2014/main" id="{360615CC-75EC-4494-A590-52D137335A3B}"/>
              </a:ext>
            </a:extLst>
          </p:cNvPr>
          <p:cNvGrpSpPr/>
          <p:nvPr/>
        </p:nvGrpSpPr>
        <p:grpSpPr>
          <a:xfrm>
            <a:off x="1631504" y="2064471"/>
            <a:ext cx="9001000" cy="1564481"/>
            <a:chOff x="107504" y="2064470"/>
            <a:chExt cx="9001000" cy="1564481"/>
          </a:xfrm>
        </p:grpSpPr>
        <p:sp>
          <p:nvSpPr>
            <p:cNvPr id="9" name="Nuoli oikealle 7">
              <a:extLst>
                <a:ext uri="{FF2B5EF4-FFF2-40B4-BE49-F238E27FC236}">
                  <a16:creationId xmlns:a16="http://schemas.microsoft.com/office/drawing/2014/main" id="{9ACC8BF8-A226-4422-83F3-46C0E295C616}"/>
                </a:ext>
              </a:extLst>
            </p:cNvPr>
            <p:cNvSpPr/>
            <p:nvPr/>
          </p:nvSpPr>
          <p:spPr bwMode="auto">
            <a:xfrm>
              <a:off x="1600786" y="2064470"/>
              <a:ext cx="6499606" cy="1564481"/>
            </a:xfrm>
            <a:prstGeom prst="rightArrow">
              <a:avLst>
                <a:gd name="adj1" fmla="val 29306"/>
                <a:gd name="adj2" fmla="val 45929"/>
              </a:avLst>
            </a:prstGeom>
            <a:solidFill>
              <a:schemeClr val="bg1">
                <a:lumMod val="75000"/>
              </a:schemeClr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269875" indent="-269875" fontAlgn="base">
                <a:spcBef>
                  <a:spcPct val="50000"/>
                </a:spcBef>
                <a:spcAft>
                  <a:spcPct val="0"/>
                </a:spcAft>
                <a:buSzPct val="150000"/>
                <a:buFontTx/>
                <a:buChar char="•"/>
              </a:pPr>
              <a:endParaRPr lang="fi-FI" sz="2400" b="1" dirty="0">
                <a:latin typeface="Arial" charset="0"/>
              </a:endParaRPr>
            </a:p>
          </p:txBody>
        </p:sp>
        <p:sp>
          <p:nvSpPr>
            <p:cNvPr id="11" name="Puolivapaa piirto 14">
              <a:extLst>
                <a:ext uri="{FF2B5EF4-FFF2-40B4-BE49-F238E27FC236}">
                  <a16:creationId xmlns:a16="http://schemas.microsoft.com/office/drawing/2014/main" id="{6462D96F-6457-45F4-8AFE-B40D9576441C}"/>
                </a:ext>
              </a:extLst>
            </p:cNvPr>
            <p:cNvSpPr/>
            <p:nvPr/>
          </p:nvSpPr>
          <p:spPr>
            <a:xfrm>
              <a:off x="107504" y="2327762"/>
              <a:ext cx="1584175" cy="1101238"/>
            </a:xfrm>
            <a:custGeom>
              <a:avLst/>
              <a:gdLst>
                <a:gd name="connsiteX0" fmla="*/ 0 w 2217128"/>
                <a:gd name="connsiteY0" fmla="*/ 209644 h 1257836"/>
                <a:gd name="connsiteX1" fmla="*/ 61404 w 2217128"/>
                <a:gd name="connsiteY1" fmla="*/ 61403 h 1257836"/>
                <a:gd name="connsiteX2" fmla="*/ 209645 w 2217128"/>
                <a:gd name="connsiteY2" fmla="*/ 0 h 1257836"/>
                <a:gd name="connsiteX3" fmla="*/ 2007484 w 2217128"/>
                <a:gd name="connsiteY3" fmla="*/ 0 h 1257836"/>
                <a:gd name="connsiteX4" fmla="*/ 2155725 w 2217128"/>
                <a:gd name="connsiteY4" fmla="*/ 61404 h 1257836"/>
                <a:gd name="connsiteX5" fmla="*/ 2217128 w 2217128"/>
                <a:gd name="connsiteY5" fmla="*/ 209645 h 1257836"/>
                <a:gd name="connsiteX6" fmla="*/ 2217128 w 2217128"/>
                <a:gd name="connsiteY6" fmla="*/ 1048192 h 1257836"/>
                <a:gd name="connsiteX7" fmla="*/ 2155725 w 2217128"/>
                <a:gd name="connsiteY7" fmla="*/ 1196433 h 1257836"/>
                <a:gd name="connsiteX8" fmla="*/ 2007484 w 2217128"/>
                <a:gd name="connsiteY8" fmla="*/ 1257836 h 1257836"/>
                <a:gd name="connsiteX9" fmla="*/ 209644 w 2217128"/>
                <a:gd name="connsiteY9" fmla="*/ 1257836 h 1257836"/>
                <a:gd name="connsiteX10" fmla="*/ 61403 w 2217128"/>
                <a:gd name="connsiteY10" fmla="*/ 1196433 h 1257836"/>
                <a:gd name="connsiteX11" fmla="*/ 0 w 2217128"/>
                <a:gd name="connsiteY11" fmla="*/ 1048192 h 1257836"/>
                <a:gd name="connsiteX12" fmla="*/ 0 w 2217128"/>
                <a:gd name="connsiteY12" fmla="*/ 209644 h 1257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17128" h="1257836">
                  <a:moveTo>
                    <a:pt x="0" y="209644"/>
                  </a:moveTo>
                  <a:cubicBezTo>
                    <a:pt x="0" y="154043"/>
                    <a:pt x="22088" y="100719"/>
                    <a:pt x="61404" y="61403"/>
                  </a:cubicBezTo>
                  <a:cubicBezTo>
                    <a:pt x="100720" y="22087"/>
                    <a:pt x="154044" y="0"/>
                    <a:pt x="209645" y="0"/>
                  </a:cubicBezTo>
                  <a:lnTo>
                    <a:pt x="2007484" y="0"/>
                  </a:lnTo>
                  <a:cubicBezTo>
                    <a:pt x="2063085" y="0"/>
                    <a:pt x="2116409" y="22088"/>
                    <a:pt x="2155725" y="61404"/>
                  </a:cubicBezTo>
                  <a:cubicBezTo>
                    <a:pt x="2195041" y="100720"/>
                    <a:pt x="2217128" y="154044"/>
                    <a:pt x="2217128" y="209645"/>
                  </a:cubicBezTo>
                  <a:lnTo>
                    <a:pt x="2217128" y="1048192"/>
                  </a:lnTo>
                  <a:cubicBezTo>
                    <a:pt x="2217128" y="1103793"/>
                    <a:pt x="2195041" y="1157117"/>
                    <a:pt x="2155725" y="1196433"/>
                  </a:cubicBezTo>
                  <a:cubicBezTo>
                    <a:pt x="2116409" y="1235749"/>
                    <a:pt x="2063085" y="1257836"/>
                    <a:pt x="2007484" y="1257836"/>
                  </a:cubicBezTo>
                  <a:lnTo>
                    <a:pt x="209644" y="1257836"/>
                  </a:lnTo>
                  <a:cubicBezTo>
                    <a:pt x="154043" y="1257836"/>
                    <a:pt x="100719" y="1235748"/>
                    <a:pt x="61403" y="1196433"/>
                  </a:cubicBezTo>
                  <a:cubicBezTo>
                    <a:pt x="22087" y="1157117"/>
                    <a:pt x="0" y="1103793"/>
                    <a:pt x="0" y="1048192"/>
                  </a:cubicBezTo>
                  <a:lnTo>
                    <a:pt x="0" y="209644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83322" tIns="122362" rIns="183322" bIns="122362" numCol="1" spcCol="1270" anchor="ctr" anchorCtr="0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i-FI" sz="2400" b="1" dirty="0">
                  <a:solidFill>
                    <a:schemeClr val="tx1"/>
                  </a:solidFill>
                </a:rPr>
                <a:t>Reaalin koepäivä</a:t>
              </a:r>
            </a:p>
          </p:txBody>
        </p:sp>
        <p:sp>
          <p:nvSpPr>
            <p:cNvPr id="3" name="Suorakulmio: Pyöristetyt kulmat 2">
              <a:extLst>
                <a:ext uri="{FF2B5EF4-FFF2-40B4-BE49-F238E27FC236}">
                  <a16:creationId xmlns:a16="http://schemas.microsoft.com/office/drawing/2014/main" id="{5ED33731-F115-4524-B22C-A6DA3DDBE14F}"/>
                </a:ext>
              </a:extLst>
            </p:cNvPr>
            <p:cNvSpPr/>
            <p:nvPr/>
          </p:nvSpPr>
          <p:spPr>
            <a:xfrm>
              <a:off x="1799515" y="2587359"/>
              <a:ext cx="1260317" cy="544775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b="1" dirty="0">
                  <a:solidFill>
                    <a:schemeClr val="bg1"/>
                  </a:solidFill>
                </a:rPr>
                <a:t>psykologia</a:t>
              </a:r>
            </a:p>
          </p:txBody>
        </p:sp>
        <p:sp>
          <p:nvSpPr>
            <p:cNvPr id="18" name="Suorakulmio: Pyöristetyt kulmat 17">
              <a:extLst>
                <a:ext uri="{FF2B5EF4-FFF2-40B4-BE49-F238E27FC236}">
                  <a16:creationId xmlns:a16="http://schemas.microsoft.com/office/drawing/2014/main" id="{49E8B0E5-9A18-45CE-887F-36A4F3542BB3}"/>
                </a:ext>
              </a:extLst>
            </p:cNvPr>
            <p:cNvSpPr/>
            <p:nvPr/>
          </p:nvSpPr>
          <p:spPr>
            <a:xfrm>
              <a:off x="3154818" y="2587359"/>
              <a:ext cx="1129150" cy="544775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b="1" dirty="0">
                  <a:solidFill>
                    <a:schemeClr val="bg1"/>
                  </a:solidFill>
                </a:rPr>
                <a:t>filosofia</a:t>
              </a:r>
            </a:p>
          </p:txBody>
        </p:sp>
        <p:sp>
          <p:nvSpPr>
            <p:cNvPr id="19" name="Suorakulmio: Pyöristetyt kulmat 18">
              <a:extLst>
                <a:ext uri="{FF2B5EF4-FFF2-40B4-BE49-F238E27FC236}">
                  <a16:creationId xmlns:a16="http://schemas.microsoft.com/office/drawing/2014/main" id="{E66594BB-B351-4B34-B8B0-EC9707797249}"/>
                </a:ext>
              </a:extLst>
            </p:cNvPr>
            <p:cNvSpPr/>
            <p:nvPr/>
          </p:nvSpPr>
          <p:spPr>
            <a:xfrm>
              <a:off x="4344964" y="2587359"/>
              <a:ext cx="1019124" cy="544775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b="1" dirty="0">
                  <a:solidFill>
                    <a:schemeClr val="bg1"/>
                  </a:solidFill>
                </a:rPr>
                <a:t>historia</a:t>
              </a:r>
            </a:p>
          </p:txBody>
        </p:sp>
        <p:sp>
          <p:nvSpPr>
            <p:cNvPr id="20" name="Suorakulmio: Pyöristetyt kulmat 19">
              <a:extLst>
                <a:ext uri="{FF2B5EF4-FFF2-40B4-BE49-F238E27FC236}">
                  <a16:creationId xmlns:a16="http://schemas.microsoft.com/office/drawing/2014/main" id="{FC86051B-23A2-49CD-BF89-0DBFAC57C9AC}"/>
                </a:ext>
              </a:extLst>
            </p:cNvPr>
            <p:cNvSpPr/>
            <p:nvPr/>
          </p:nvSpPr>
          <p:spPr>
            <a:xfrm>
              <a:off x="6556759" y="2587359"/>
              <a:ext cx="1111585" cy="544775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b="1" dirty="0">
                  <a:solidFill>
                    <a:schemeClr val="bg1"/>
                  </a:solidFill>
                </a:rPr>
                <a:t>biologia</a:t>
              </a:r>
            </a:p>
          </p:txBody>
        </p:sp>
        <p:sp>
          <p:nvSpPr>
            <p:cNvPr id="21" name="Suorakulmio: Pyöristetyt kulmat 20">
              <a:extLst>
                <a:ext uri="{FF2B5EF4-FFF2-40B4-BE49-F238E27FC236}">
                  <a16:creationId xmlns:a16="http://schemas.microsoft.com/office/drawing/2014/main" id="{457654B2-D8DE-40A5-BDD9-306AE4AD892C}"/>
                </a:ext>
              </a:extLst>
            </p:cNvPr>
            <p:cNvSpPr/>
            <p:nvPr/>
          </p:nvSpPr>
          <p:spPr>
            <a:xfrm>
              <a:off x="5436096" y="2587359"/>
              <a:ext cx="1019124" cy="544775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b="1" dirty="0">
                  <a:solidFill>
                    <a:schemeClr val="bg1"/>
                  </a:solidFill>
                </a:rPr>
                <a:t>fysiikka</a:t>
              </a:r>
            </a:p>
          </p:txBody>
        </p:sp>
        <p:sp>
          <p:nvSpPr>
            <p:cNvPr id="28" name="Tekstikehys 10">
              <a:extLst>
                <a:ext uri="{FF2B5EF4-FFF2-40B4-BE49-F238E27FC236}">
                  <a16:creationId xmlns:a16="http://schemas.microsoft.com/office/drawing/2014/main" id="{AD410AF7-1C90-4E2B-BA8F-502EE12B307D}"/>
                </a:ext>
              </a:extLst>
            </p:cNvPr>
            <p:cNvSpPr txBox="1"/>
            <p:nvPr/>
          </p:nvSpPr>
          <p:spPr>
            <a:xfrm>
              <a:off x="8172400" y="2486380"/>
              <a:ext cx="936104" cy="64918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fi-FI" sz="1200" b="1" dirty="0">
                  <a:solidFill>
                    <a:schemeClr val="bg1"/>
                  </a:solidFill>
                </a:rPr>
                <a:t>valitse yksi</a:t>
              </a:r>
            </a:p>
          </p:txBody>
        </p:sp>
      </p:grpSp>
      <p:grpSp>
        <p:nvGrpSpPr>
          <p:cNvPr id="31" name="Ryhmä 30">
            <a:extLst>
              <a:ext uri="{FF2B5EF4-FFF2-40B4-BE49-F238E27FC236}">
                <a16:creationId xmlns:a16="http://schemas.microsoft.com/office/drawing/2014/main" id="{ED0CAC01-3942-4B6D-88D2-8C024584D0E1}"/>
              </a:ext>
            </a:extLst>
          </p:cNvPr>
          <p:cNvGrpSpPr/>
          <p:nvPr/>
        </p:nvGrpSpPr>
        <p:grpSpPr>
          <a:xfrm>
            <a:off x="1640000" y="3932305"/>
            <a:ext cx="8992505" cy="2302157"/>
            <a:chOff x="115999" y="3932304"/>
            <a:chExt cx="8992505" cy="2302157"/>
          </a:xfrm>
        </p:grpSpPr>
        <p:sp>
          <p:nvSpPr>
            <p:cNvPr id="29" name="Nuoli oikealle 7">
              <a:extLst>
                <a:ext uri="{FF2B5EF4-FFF2-40B4-BE49-F238E27FC236}">
                  <a16:creationId xmlns:a16="http://schemas.microsoft.com/office/drawing/2014/main" id="{CC57E46B-6118-4E53-B2CE-9327F4C83751}"/>
                </a:ext>
              </a:extLst>
            </p:cNvPr>
            <p:cNvSpPr/>
            <p:nvPr/>
          </p:nvSpPr>
          <p:spPr bwMode="auto">
            <a:xfrm>
              <a:off x="1600786" y="3932304"/>
              <a:ext cx="6499606" cy="1564481"/>
            </a:xfrm>
            <a:prstGeom prst="rightArrow">
              <a:avLst>
                <a:gd name="adj1" fmla="val 29306"/>
                <a:gd name="adj2" fmla="val 45929"/>
              </a:avLst>
            </a:prstGeom>
            <a:solidFill>
              <a:schemeClr val="bg1">
                <a:lumMod val="75000"/>
              </a:schemeClr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269875" indent="-269875" fontAlgn="base">
                <a:spcBef>
                  <a:spcPct val="50000"/>
                </a:spcBef>
                <a:spcAft>
                  <a:spcPct val="0"/>
                </a:spcAft>
                <a:buSzPct val="150000"/>
                <a:buFontTx/>
                <a:buChar char="•"/>
              </a:pPr>
              <a:endParaRPr lang="fi-FI" sz="2400" b="1" dirty="0">
                <a:latin typeface="Arial" charset="0"/>
              </a:endParaRPr>
            </a:p>
          </p:txBody>
        </p:sp>
        <p:sp>
          <p:nvSpPr>
            <p:cNvPr id="13" name="Puolivapaa piirto 16">
              <a:extLst>
                <a:ext uri="{FF2B5EF4-FFF2-40B4-BE49-F238E27FC236}">
                  <a16:creationId xmlns:a16="http://schemas.microsoft.com/office/drawing/2014/main" id="{5EE6F612-AF74-421D-B990-8EEDC60713A8}"/>
                </a:ext>
              </a:extLst>
            </p:cNvPr>
            <p:cNvSpPr/>
            <p:nvPr/>
          </p:nvSpPr>
          <p:spPr>
            <a:xfrm>
              <a:off x="115999" y="4167701"/>
              <a:ext cx="1575682" cy="1012754"/>
            </a:xfrm>
            <a:custGeom>
              <a:avLst/>
              <a:gdLst>
                <a:gd name="connsiteX0" fmla="*/ 0 w 2403360"/>
                <a:gd name="connsiteY0" fmla="*/ 192799 h 1156770"/>
                <a:gd name="connsiteX1" fmla="*/ 56470 w 2403360"/>
                <a:gd name="connsiteY1" fmla="*/ 56470 h 1156770"/>
                <a:gd name="connsiteX2" fmla="*/ 192800 w 2403360"/>
                <a:gd name="connsiteY2" fmla="*/ 1 h 1156770"/>
                <a:gd name="connsiteX3" fmla="*/ 2210561 w 2403360"/>
                <a:gd name="connsiteY3" fmla="*/ 0 h 1156770"/>
                <a:gd name="connsiteX4" fmla="*/ 2346890 w 2403360"/>
                <a:gd name="connsiteY4" fmla="*/ 56470 h 1156770"/>
                <a:gd name="connsiteX5" fmla="*/ 2403359 w 2403360"/>
                <a:gd name="connsiteY5" fmla="*/ 192800 h 1156770"/>
                <a:gd name="connsiteX6" fmla="*/ 2403360 w 2403360"/>
                <a:gd name="connsiteY6" fmla="*/ 963971 h 1156770"/>
                <a:gd name="connsiteX7" fmla="*/ 2346890 w 2403360"/>
                <a:gd name="connsiteY7" fmla="*/ 1100301 h 1156770"/>
                <a:gd name="connsiteX8" fmla="*/ 2210560 w 2403360"/>
                <a:gd name="connsiteY8" fmla="*/ 1156770 h 1156770"/>
                <a:gd name="connsiteX9" fmla="*/ 192799 w 2403360"/>
                <a:gd name="connsiteY9" fmla="*/ 1156770 h 1156770"/>
                <a:gd name="connsiteX10" fmla="*/ 56470 w 2403360"/>
                <a:gd name="connsiteY10" fmla="*/ 1100300 h 1156770"/>
                <a:gd name="connsiteX11" fmla="*/ 1 w 2403360"/>
                <a:gd name="connsiteY11" fmla="*/ 963970 h 1156770"/>
                <a:gd name="connsiteX12" fmla="*/ 0 w 2403360"/>
                <a:gd name="connsiteY12" fmla="*/ 192799 h 1156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03360" h="1156770">
                  <a:moveTo>
                    <a:pt x="0" y="192799"/>
                  </a:moveTo>
                  <a:cubicBezTo>
                    <a:pt x="0" y="141666"/>
                    <a:pt x="20313" y="92626"/>
                    <a:pt x="56470" y="56470"/>
                  </a:cubicBezTo>
                  <a:cubicBezTo>
                    <a:pt x="92627" y="20313"/>
                    <a:pt x="141666" y="1"/>
                    <a:pt x="192800" y="1"/>
                  </a:cubicBezTo>
                  <a:lnTo>
                    <a:pt x="2210561" y="0"/>
                  </a:lnTo>
                  <a:cubicBezTo>
                    <a:pt x="2261694" y="0"/>
                    <a:pt x="2310734" y="20313"/>
                    <a:pt x="2346890" y="56470"/>
                  </a:cubicBezTo>
                  <a:cubicBezTo>
                    <a:pt x="2383047" y="92627"/>
                    <a:pt x="2403359" y="141666"/>
                    <a:pt x="2403359" y="192800"/>
                  </a:cubicBezTo>
                  <a:cubicBezTo>
                    <a:pt x="2403359" y="449857"/>
                    <a:pt x="2403360" y="706914"/>
                    <a:pt x="2403360" y="963971"/>
                  </a:cubicBezTo>
                  <a:cubicBezTo>
                    <a:pt x="2403360" y="1015104"/>
                    <a:pt x="2383047" y="1064144"/>
                    <a:pt x="2346890" y="1100301"/>
                  </a:cubicBezTo>
                  <a:cubicBezTo>
                    <a:pt x="2310733" y="1136458"/>
                    <a:pt x="2261694" y="1156771"/>
                    <a:pt x="2210560" y="1156770"/>
                  </a:cubicBezTo>
                  <a:lnTo>
                    <a:pt x="192799" y="1156770"/>
                  </a:lnTo>
                  <a:cubicBezTo>
                    <a:pt x="141666" y="1156770"/>
                    <a:pt x="92626" y="1136457"/>
                    <a:pt x="56470" y="1100300"/>
                  </a:cubicBezTo>
                  <a:cubicBezTo>
                    <a:pt x="20313" y="1064143"/>
                    <a:pt x="1" y="1015104"/>
                    <a:pt x="1" y="963970"/>
                  </a:cubicBezTo>
                  <a:cubicBezTo>
                    <a:pt x="1" y="706913"/>
                    <a:pt x="0" y="449856"/>
                    <a:pt x="0" y="192799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78389" tIns="117429" rIns="178389" bIns="117429" numCol="1" spcCol="1270" anchor="ctr" anchorCtr="0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i-FI" sz="2400" b="1" dirty="0">
                  <a:solidFill>
                    <a:schemeClr val="tx1"/>
                  </a:solidFill>
                </a:rPr>
                <a:t>Reaalin koepäivä</a:t>
              </a:r>
            </a:p>
          </p:txBody>
        </p:sp>
        <p:sp>
          <p:nvSpPr>
            <p:cNvPr id="15" name="Text Box 34">
              <a:extLst>
                <a:ext uri="{FF2B5EF4-FFF2-40B4-BE49-F238E27FC236}">
                  <a16:creationId xmlns:a16="http://schemas.microsoft.com/office/drawing/2014/main" id="{E7C3C00C-CB9F-41FB-8A9D-4E73C88590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5861" y="5708575"/>
              <a:ext cx="7704856" cy="525886"/>
            </a:xfrm>
            <a:prstGeom prst="rect">
              <a:avLst/>
            </a:prstGeom>
            <a:noFill/>
            <a:ln w="76200" algn="ctr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 wrap="square" lIns="144000" tIns="108000" bIns="108000">
              <a:spAutoFit/>
            </a:bodyPr>
            <a:lstStyle/>
            <a:p>
              <a:pPr marL="269875" indent="-269875"/>
              <a:r>
                <a:rPr lang="fi-FI" sz="2000" b="1" dirty="0"/>
                <a:t>hajauttamalla tutkinnon kolmeen kertaan </a:t>
              </a:r>
              <a:r>
                <a:rPr lang="fi-FI" sz="2000" b="1" u="sng" dirty="0">
                  <a:highlight>
                    <a:srgbClr val="FFFF00"/>
                  </a:highlight>
                </a:rPr>
                <a:t>voit suorittaa 6 reaalikoetta</a:t>
              </a:r>
            </a:p>
          </p:txBody>
        </p:sp>
        <p:sp>
          <p:nvSpPr>
            <p:cNvPr id="22" name="Suorakulmio: Pyöristetyt kulmat 21">
              <a:extLst>
                <a:ext uri="{FF2B5EF4-FFF2-40B4-BE49-F238E27FC236}">
                  <a16:creationId xmlns:a16="http://schemas.microsoft.com/office/drawing/2014/main" id="{9F8685A3-98F6-4C69-A54A-E200F8620B3B}"/>
                </a:ext>
              </a:extLst>
            </p:cNvPr>
            <p:cNvSpPr/>
            <p:nvPr/>
          </p:nvSpPr>
          <p:spPr>
            <a:xfrm>
              <a:off x="1763689" y="4437112"/>
              <a:ext cx="1008112" cy="542366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sz="1600" b="1" dirty="0">
                  <a:solidFill>
                    <a:schemeClr val="bg1"/>
                  </a:solidFill>
                </a:rPr>
                <a:t>uskonto</a:t>
              </a:r>
            </a:p>
            <a:p>
              <a:pPr algn="ctr"/>
              <a:r>
                <a:rPr lang="fi-FI" sz="1200" dirty="0">
                  <a:solidFill>
                    <a:schemeClr val="bg1"/>
                  </a:solidFill>
                </a:rPr>
                <a:t>(ev.lut./</a:t>
              </a:r>
              <a:r>
                <a:rPr lang="fi-FI" sz="1200" dirty="0" err="1">
                  <a:solidFill>
                    <a:schemeClr val="bg1"/>
                  </a:solidFill>
                </a:rPr>
                <a:t>ort</a:t>
              </a:r>
              <a:r>
                <a:rPr lang="fi-FI" sz="1200" dirty="0">
                  <a:solidFill>
                    <a:schemeClr val="bg1"/>
                  </a:solidFill>
                </a:rPr>
                <a:t>.)</a:t>
              </a:r>
            </a:p>
          </p:txBody>
        </p:sp>
        <p:sp>
          <p:nvSpPr>
            <p:cNvPr id="23" name="Suorakulmio: Pyöristetyt kulmat 22">
              <a:extLst>
                <a:ext uri="{FF2B5EF4-FFF2-40B4-BE49-F238E27FC236}">
                  <a16:creationId xmlns:a16="http://schemas.microsoft.com/office/drawing/2014/main" id="{8FF5CB50-0980-42D8-ADF8-FEDBB565C30A}"/>
                </a:ext>
              </a:extLst>
            </p:cNvPr>
            <p:cNvSpPr/>
            <p:nvPr/>
          </p:nvSpPr>
          <p:spPr>
            <a:xfrm>
              <a:off x="2843808" y="4437112"/>
              <a:ext cx="525059" cy="542366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b="1" dirty="0">
                  <a:solidFill>
                    <a:schemeClr val="bg1"/>
                  </a:solidFill>
                </a:rPr>
                <a:t>et</a:t>
              </a:r>
            </a:p>
          </p:txBody>
        </p:sp>
        <p:sp>
          <p:nvSpPr>
            <p:cNvPr id="24" name="Suorakulmio: Pyöristetyt kulmat 23">
              <a:extLst>
                <a:ext uri="{FF2B5EF4-FFF2-40B4-BE49-F238E27FC236}">
                  <a16:creationId xmlns:a16="http://schemas.microsoft.com/office/drawing/2014/main" id="{08F11475-9721-4247-A6DA-EBB36D10310D}"/>
                </a:ext>
              </a:extLst>
            </p:cNvPr>
            <p:cNvSpPr/>
            <p:nvPr/>
          </p:nvSpPr>
          <p:spPr>
            <a:xfrm>
              <a:off x="3440877" y="4437112"/>
              <a:ext cx="1266755" cy="542366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b="1" dirty="0">
                  <a:solidFill>
                    <a:schemeClr val="bg1"/>
                  </a:solidFill>
                </a:rPr>
                <a:t>yhteis-kuntaoppi</a:t>
              </a:r>
            </a:p>
          </p:txBody>
        </p:sp>
        <p:sp>
          <p:nvSpPr>
            <p:cNvPr id="25" name="Suorakulmio: Pyöristetyt kulmat 24">
              <a:extLst>
                <a:ext uri="{FF2B5EF4-FFF2-40B4-BE49-F238E27FC236}">
                  <a16:creationId xmlns:a16="http://schemas.microsoft.com/office/drawing/2014/main" id="{A5FB7636-E0D9-4058-91B1-CDE9A4B53AD9}"/>
                </a:ext>
              </a:extLst>
            </p:cNvPr>
            <p:cNvSpPr/>
            <p:nvPr/>
          </p:nvSpPr>
          <p:spPr>
            <a:xfrm>
              <a:off x="5748002" y="4437112"/>
              <a:ext cx="899326" cy="542366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b="1" dirty="0">
                  <a:solidFill>
                    <a:schemeClr val="bg1"/>
                  </a:solidFill>
                </a:rPr>
                <a:t>maan-tiede</a:t>
              </a:r>
            </a:p>
          </p:txBody>
        </p:sp>
        <p:sp>
          <p:nvSpPr>
            <p:cNvPr id="26" name="Suorakulmio: Pyöristetyt kulmat 25">
              <a:extLst>
                <a:ext uri="{FF2B5EF4-FFF2-40B4-BE49-F238E27FC236}">
                  <a16:creationId xmlns:a16="http://schemas.microsoft.com/office/drawing/2014/main" id="{7B44AD4C-8237-4C08-BA13-84CB76426026}"/>
                </a:ext>
              </a:extLst>
            </p:cNvPr>
            <p:cNvSpPr/>
            <p:nvPr/>
          </p:nvSpPr>
          <p:spPr>
            <a:xfrm>
              <a:off x="4792980" y="4437112"/>
              <a:ext cx="880143" cy="542366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b="1" dirty="0">
                  <a:solidFill>
                    <a:schemeClr val="bg1"/>
                  </a:solidFill>
                </a:rPr>
                <a:t>kemia</a:t>
              </a:r>
            </a:p>
          </p:txBody>
        </p:sp>
        <p:sp>
          <p:nvSpPr>
            <p:cNvPr id="27" name="Suorakulmio: Pyöristetyt kulmat 26">
              <a:extLst>
                <a:ext uri="{FF2B5EF4-FFF2-40B4-BE49-F238E27FC236}">
                  <a16:creationId xmlns:a16="http://schemas.microsoft.com/office/drawing/2014/main" id="{15B812A7-09E1-4586-B8F4-725E0F3E6885}"/>
                </a:ext>
              </a:extLst>
            </p:cNvPr>
            <p:cNvSpPr/>
            <p:nvPr/>
          </p:nvSpPr>
          <p:spPr>
            <a:xfrm>
              <a:off x="6712872" y="4437112"/>
              <a:ext cx="1027480" cy="542366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b="1" dirty="0">
                  <a:solidFill>
                    <a:schemeClr val="bg1"/>
                  </a:solidFill>
                </a:rPr>
                <a:t>terveys-tieto</a:t>
              </a:r>
            </a:p>
          </p:txBody>
        </p:sp>
        <p:sp>
          <p:nvSpPr>
            <p:cNvPr id="30" name="Tekstikehys 10">
              <a:extLst>
                <a:ext uri="{FF2B5EF4-FFF2-40B4-BE49-F238E27FC236}">
                  <a16:creationId xmlns:a16="http://schemas.microsoft.com/office/drawing/2014/main" id="{505E5A1F-AECD-4761-A51E-96F25612F145}"/>
                </a:ext>
              </a:extLst>
            </p:cNvPr>
            <p:cNvSpPr txBox="1"/>
            <p:nvPr/>
          </p:nvSpPr>
          <p:spPr>
            <a:xfrm>
              <a:off x="8172400" y="4363988"/>
              <a:ext cx="936104" cy="64918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fi-FI" sz="1200" b="1" dirty="0">
                  <a:solidFill>
                    <a:schemeClr val="bg1"/>
                  </a:solidFill>
                </a:rPr>
                <a:t>valitse yksi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90655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3160FA-33E2-44C4-8B83-B24DF8EDF03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169593" y="150514"/>
            <a:ext cx="6192688" cy="692696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fi-FI" sz="2800" dirty="0"/>
              <a:t>Koesuoritusta heikentävä syy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ECD8DEF3-C9EE-44AB-A4E2-81AFABE3CA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529" y="4149080"/>
            <a:ext cx="8086842" cy="244827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38100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vert="horz" wrap="square" lIns="91440" tIns="45720" rIns="91440" bIns="144000" numCol="1" anchor="t" anchorCtr="0" compatLnSpc="1">
            <a:prstTxWarp prst="textNoShape">
              <a:avLst/>
            </a:prstTxWarp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sz="1800" b="1" u="sng" dirty="0">
                <a:solidFill>
                  <a:srgbClr val="C00000"/>
                </a:solidFill>
              </a:rPr>
              <a:t>Esimerkkejä erityisjärjestelyistä</a:t>
            </a:r>
            <a:r>
              <a:rPr lang="fi-FI" sz="1800" b="1" dirty="0"/>
              <a:t>:</a:t>
            </a:r>
          </a:p>
          <a:p>
            <a:r>
              <a:rPr lang="fi-FI" sz="1800" b="1" dirty="0"/>
              <a:t>lisäaika kokeen suorittamiseen (+2 tuntia)</a:t>
            </a:r>
          </a:p>
          <a:p>
            <a:r>
              <a:rPr lang="fi-FI" sz="1800" b="1" dirty="0"/>
              <a:t>erillinen pienryhmätila tai lepäämiseen tarkoitettu tila</a:t>
            </a:r>
          </a:p>
          <a:p>
            <a:r>
              <a:rPr lang="fi-FI" sz="1800" b="1" dirty="0"/>
              <a:t>oikeus suurentaa kirjasinkokoa tai käyttää suurempaa näyttöä</a:t>
            </a:r>
          </a:p>
          <a:p>
            <a:r>
              <a:rPr lang="fi-FI" sz="1800" b="1" dirty="0"/>
              <a:t>näkövammaisen  apuvälineillä suoritettava tai ääniaineistoltaan rajoitettu koe</a:t>
            </a:r>
          </a:p>
          <a:p>
            <a:r>
              <a:rPr lang="fi-FI" sz="1800" b="1" dirty="0"/>
              <a:t>avustajan käyttö</a:t>
            </a:r>
          </a:p>
          <a:p>
            <a:endParaRPr lang="fi-FI" sz="1800" b="1" dirty="0"/>
          </a:p>
          <a:p>
            <a:endParaRPr lang="fi-FI" sz="1800" dirty="0"/>
          </a:p>
          <a:p>
            <a:endParaRPr lang="fi-FI" sz="1800" dirty="0"/>
          </a:p>
        </p:txBody>
      </p:sp>
      <p:sp>
        <p:nvSpPr>
          <p:cNvPr id="9" name="Tekstikehys 4">
            <a:extLst>
              <a:ext uri="{FF2B5EF4-FFF2-40B4-BE49-F238E27FC236}">
                <a16:creationId xmlns:a16="http://schemas.microsoft.com/office/drawing/2014/main" id="{ACA664C1-19CE-4A18-B237-4494AED8B750}"/>
              </a:ext>
            </a:extLst>
          </p:cNvPr>
          <p:cNvSpPr txBox="1"/>
          <p:nvPr/>
        </p:nvSpPr>
        <p:spPr>
          <a:xfrm>
            <a:off x="1658610" y="2314416"/>
            <a:ext cx="8514692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b="1" dirty="0"/>
              <a:t>neuvoteltava aina etukäteen rehtorin kanssa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b="1" u="sng" dirty="0">
                <a:highlight>
                  <a:srgbClr val="FFFF00"/>
                </a:highlight>
              </a:rPr>
              <a:t>haetaan lautakunnalta kirjallisesti </a:t>
            </a:r>
            <a:r>
              <a:rPr lang="fi-FI" b="1" dirty="0"/>
              <a:t>vaadittavin lausunnoin varustettuna viimeistään silloin, kun ilmoittaudutaan tutkintoon ensimmäisen kerran tai kun tarve havaitaan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b="1" dirty="0"/>
              <a:t>hakemus erityisjärjestelyistä sisältää kokelaan henkilökohtaisen opintosuunnitelman, mahdolliset tukitoimet koetilanteessa tai muun selvityksen haettavista tukitoimista</a:t>
            </a:r>
          </a:p>
        </p:txBody>
      </p:sp>
      <p:sp>
        <p:nvSpPr>
          <p:cNvPr id="10" name="Suorakulmio: Pyöristetyt kulmat 9">
            <a:extLst>
              <a:ext uri="{FF2B5EF4-FFF2-40B4-BE49-F238E27FC236}">
                <a16:creationId xmlns:a16="http://schemas.microsoft.com/office/drawing/2014/main" id="{6B686DEA-9961-4FC1-9370-254D3C0C0B73}"/>
              </a:ext>
            </a:extLst>
          </p:cNvPr>
          <p:cNvSpPr/>
          <p:nvPr/>
        </p:nvSpPr>
        <p:spPr>
          <a:xfrm>
            <a:off x="1695128" y="1218472"/>
            <a:ext cx="1952600" cy="986393"/>
          </a:xfrm>
          <a:prstGeom prst="roundRect">
            <a:avLst>
              <a:gd name="adj" fmla="val 33800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 dirty="0">
                <a:solidFill>
                  <a:schemeClr val="tx1"/>
                </a:solidFill>
              </a:rPr>
              <a:t>sairaus tai vamma</a:t>
            </a:r>
          </a:p>
        </p:txBody>
      </p:sp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A264C85A-09E8-46D2-8F4A-BDB62FFCC149}"/>
              </a:ext>
            </a:extLst>
          </p:cNvPr>
          <p:cNvSpPr/>
          <p:nvPr/>
        </p:nvSpPr>
        <p:spPr>
          <a:xfrm>
            <a:off x="3890560" y="1218472"/>
            <a:ext cx="2205440" cy="986393"/>
          </a:xfrm>
          <a:prstGeom prst="roundRect">
            <a:avLst>
              <a:gd name="adj" fmla="val 33800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 dirty="0">
                <a:solidFill>
                  <a:schemeClr val="tx1"/>
                </a:solidFill>
              </a:rPr>
              <a:t>lukemisen ja kirjoittamisen erityisvaikeus</a:t>
            </a:r>
          </a:p>
        </p:txBody>
      </p:sp>
      <p:sp>
        <p:nvSpPr>
          <p:cNvPr id="14" name="Suorakulmio: Pyöristetyt kulmat 13">
            <a:extLst>
              <a:ext uri="{FF2B5EF4-FFF2-40B4-BE49-F238E27FC236}">
                <a16:creationId xmlns:a16="http://schemas.microsoft.com/office/drawing/2014/main" id="{2FC13942-6351-42C1-B3A7-DB6677E2D689}"/>
              </a:ext>
            </a:extLst>
          </p:cNvPr>
          <p:cNvSpPr/>
          <p:nvPr/>
        </p:nvSpPr>
        <p:spPr>
          <a:xfrm>
            <a:off x="6328792" y="1218472"/>
            <a:ext cx="2071465" cy="986393"/>
          </a:xfrm>
          <a:prstGeom prst="roundRect">
            <a:avLst>
              <a:gd name="adj" fmla="val 33800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 dirty="0">
                <a:solidFill>
                  <a:schemeClr val="tx1"/>
                </a:solidFill>
              </a:rPr>
              <a:t>erityisen vaikea elämäntilanne</a:t>
            </a:r>
          </a:p>
        </p:txBody>
      </p:sp>
      <p:sp>
        <p:nvSpPr>
          <p:cNvPr id="15" name="Suorakulmio: Pyöristetyt kulmat 14">
            <a:extLst>
              <a:ext uri="{FF2B5EF4-FFF2-40B4-BE49-F238E27FC236}">
                <a16:creationId xmlns:a16="http://schemas.microsoft.com/office/drawing/2014/main" id="{C445F409-302E-483E-AA21-CA3FC5AECECB}"/>
              </a:ext>
            </a:extLst>
          </p:cNvPr>
          <p:cNvSpPr/>
          <p:nvPr/>
        </p:nvSpPr>
        <p:spPr>
          <a:xfrm>
            <a:off x="8607896" y="1218472"/>
            <a:ext cx="1880592" cy="986393"/>
          </a:xfrm>
          <a:prstGeom prst="roundRect">
            <a:avLst>
              <a:gd name="adj" fmla="val 33800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 dirty="0">
                <a:solidFill>
                  <a:schemeClr val="tx1"/>
                </a:solidFill>
              </a:rPr>
              <a:t>opetuskielen puutteellinen hallinta</a:t>
            </a:r>
          </a:p>
        </p:txBody>
      </p:sp>
      <p:grpSp>
        <p:nvGrpSpPr>
          <p:cNvPr id="16" name="Ryhmä 15">
            <a:extLst>
              <a:ext uri="{FF2B5EF4-FFF2-40B4-BE49-F238E27FC236}">
                <a16:creationId xmlns:a16="http://schemas.microsoft.com/office/drawing/2014/main" id="{E77BABAC-6D41-4D2B-83A1-45157513BB65}"/>
              </a:ext>
            </a:extLst>
          </p:cNvPr>
          <p:cNvGrpSpPr/>
          <p:nvPr/>
        </p:nvGrpSpPr>
        <p:grpSpPr>
          <a:xfrm>
            <a:off x="9541744" y="3581972"/>
            <a:ext cx="1126257" cy="1135721"/>
            <a:chOff x="7902055" y="1472917"/>
            <a:chExt cx="1126257" cy="1135721"/>
          </a:xfrm>
        </p:grpSpPr>
        <p:pic>
          <p:nvPicPr>
            <p:cNvPr id="17" name="Kuva 16" descr="Kuva, joka sisältää kohteen peili, objekti&#10;&#10;Kuvaus luotu automaattisesti">
              <a:extLst>
                <a:ext uri="{FF2B5EF4-FFF2-40B4-BE49-F238E27FC236}">
                  <a16:creationId xmlns:a16="http://schemas.microsoft.com/office/drawing/2014/main" id="{26292768-00D2-4EF9-B0F0-C5B60D1EF4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tretch>
              <a:fillRect/>
            </a:stretch>
          </p:blipFill>
          <p:spPr>
            <a:xfrm rot="3993095">
              <a:off x="7897323" y="1477649"/>
              <a:ext cx="1135721" cy="1126257"/>
            </a:xfrm>
            <a:prstGeom prst="rect">
              <a:avLst/>
            </a:prstGeom>
          </p:spPr>
        </p:pic>
        <p:sp>
          <p:nvSpPr>
            <p:cNvPr id="18" name="Tekstiruutu 17">
              <a:hlinkClick r:id="rId4" tooltip="Katso lisää"/>
              <a:extLst>
                <a:ext uri="{FF2B5EF4-FFF2-40B4-BE49-F238E27FC236}">
                  <a16:creationId xmlns:a16="http://schemas.microsoft.com/office/drawing/2014/main" id="{3F3D8FEE-B599-4EED-BCBA-32038DB0C4D8}"/>
                </a:ext>
              </a:extLst>
            </p:cNvPr>
            <p:cNvSpPr txBox="1"/>
            <p:nvPr/>
          </p:nvSpPr>
          <p:spPr>
            <a:xfrm>
              <a:off x="8172400" y="1484784"/>
              <a:ext cx="84338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fi-FI" sz="1400" b="1" dirty="0"/>
                <a:t>Katso YTL</a:t>
              </a:r>
            </a:p>
            <a:p>
              <a:pPr algn="ctr">
                <a:buNone/>
              </a:pPr>
              <a:endParaRPr lang="fi-FI" sz="1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30274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3160FA-33E2-44C4-8B83-B24DF8EDF03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809453" y="150534"/>
            <a:ext cx="6192688" cy="62068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fi-FI" dirty="0"/>
              <a:t>Tutkintomaksut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673FD11-2F64-49FE-9BEA-30FCDBA15E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5601" y="980728"/>
            <a:ext cx="6642569" cy="2203418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b="1" dirty="0"/>
              <a:t>koekohtainen maksu 41 €</a:t>
            </a:r>
          </a:p>
          <a:p>
            <a:r>
              <a:rPr lang="fi-FI" b="1" dirty="0"/>
              <a:t>maksu </a:t>
            </a:r>
            <a:r>
              <a:rPr lang="fi-FI" b="1"/>
              <a:t>oikaisuarvostelusta 60 </a:t>
            </a:r>
            <a:r>
              <a:rPr lang="fi-FI" b="1" dirty="0"/>
              <a:t>€ /aine</a:t>
            </a:r>
          </a:p>
          <a:p>
            <a:r>
              <a:rPr lang="fi-FI" b="1" dirty="0"/>
              <a:t>jäljennökset ja käännökset…</a:t>
            </a:r>
          </a:p>
          <a:p>
            <a:pPr marL="0" indent="0">
              <a:buNone/>
            </a:pPr>
            <a:endParaRPr lang="fi-FI" b="1" dirty="0"/>
          </a:p>
        </p:txBody>
      </p:sp>
      <p:grpSp>
        <p:nvGrpSpPr>
          <p:cNvPr id="3" name="Ryhmä 2">
            <a:extLst>
              <a:ext uri="{FF2B5EF4-FFF2-40B4-BE49-F238E27FC236}">
                <a16:creationId xmlns:a16="http://schemas.microsoft.com/office/drawing/2014/main" id="{EC33B03D-9476-46FB-9234-F676CAC6FF66}"/>
              </a:ext>
            </a:extLst>
          </p:cNvPr>
          <p:cNvGrpSpPr/>
          <p:nvPr/>
        </p:nvGrpSpPr>
        <p:grpSpPr>
          <a:xfrm>
            <a:off x="9443815" y="1468020"/>
            <a:ext cx="1126257" cy="1135721"/>
            <a:chOff x="7919814" y="1468019"/>
            <a:chExt cx="1126257" cy="1135721"/>
          </a:xfrm>
        </p:grpSpPr>
        <p:pic>
          <p:nvPicPr>
            <p:cNvPr id="5" name="Kuva 4" descr="Kuva, joka sisältää kohteen peili, objekti&#10;&#10;Kuvaus luotu automaattisesti">
              <a:extLst>
                <a:ext uri="{FF2B5EF4-FFF2-40B4-BE49-F238E27FC236}">
                  <a16:creationId xmlns:a16="http://schemas.microsoft.com/office/drawing/2014/main" id="{4E365795-A5AB-4FDA-A8A7-E6DDF37C7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tretch>
              <a:fillRect/>
            </a:stretch>
          </p:blipFill>
          <p:spPr>
            <a:xfrm rot="3993095">
              <a:off x="7915082" y="1472751"/>
              <a:ext cx="1135721" cy="1126257"/>
            </a:xfrm>
            <a:prstGeom prst="rect">
              <a:avLst/>
            </a:prstGeom>
          </p:spPr>
        </p:pic>
        <p:sp>
          <p:nvSpPr>
            <p:cNvPr id="12" name="Tekstiruutu 11">
              <a:hlinkClick r:id="rId4" tooltip="Katso lisää"/>
              <a:extLst>
                <a:ext uri="{FF2B5EF4-FFF2-40B4-BE49-F238E27FC236}">
                  <a16:creationId xmlns:a16="http://schemas.microsoft.com/office/drawing/2014/main" id="{268AE722-39FF-4466-B321-09205D1F2B34}"/>
                </a:ext>
              </a:extLst>
            </p:cNvPr>
            <p:cNvSpPr txBox="1"/>
            <p:nvPr/>
          </p:nvSpPr>
          <p:spPr>
            <a:xfrm>
              <a:off x="8172400" y="1484784"/>
              <a:ext cx="8597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fi-FI" sz="1200" b="1" dirty="0"/>
                <a:t>Katso hinnasto</a:t>
              </a:r>
            </a:p>
            <a:p>
              <a:pPr algn="ctr">
                <a:buNone/>
              </a:pPr>
              <a:endParaRPr lang="fi-FI" sz="1200" b="1" dirty="0"/>
            </a:p>
          </p:txBody>
        </p:sp>
      </p:grpSp>
      <p:sp>
        <p:nvSpPr>
          <p:cNvPr id="11" name="Tekstiruutu 10">
            <a:extLst>
              <a:ext uri="{FF2B5EF4-FFF2-40B4-BE49-F238E27FC236}">
                <a16:creationId xmlns:a16="http://schemas.microsoft.com/office/drawing/2014/main" id="{A85214A6-2E9D-46EB-A1D3-32FC0331C500}"/>
              </a:ext>
            </a:extLst>
          </p:cNvPr>
          <p:cNvSpPr txBox="1"/>
          <p:nvPr/>
        </p:nvSpPr>
        <p:spPr>
          <a:xfrm>
            <a:off x="2526146" y="3573017"/>
            <a:ext cx="7170254" cy="2554545"/>
          </a:xfrm>
          <a:prstGeom prst="rect">
            <a:avLst/>
          </a:prstGeom>
          <a:noFill/>
          <a:ln>
            <a:solidFill>
              <a:srgbClr val="C0000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fi-FI" sz="2000" b="1" u="sng" dirty="0">
                <a:solidFill>
                  <a:srgbClr val="C00000"/>
                </a:solidFill>
              </a:rPr>
              <a:t>Oppivelvollisuuden laajentuminen vaikuttaa maksuihin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dirty="0"/>
              <a:t>maksuttomasti voi ilmoittautua 5 ensimmäiseen kokeeseen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dirty="0"/>
              <a:t>hyväksytyn kokeen uusimisesta peritään aina maksu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dirty="0"/>
              <a:t>maksuttoman hylätyn kokeen voi uusia ilman maksua eräin poikkeuksin: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i-FI" sz="2000" b="1" dirty="0"/>
              <a:t>hylkäyksen syy on saapumatta jättäminen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i-FI" sz="2000" b="1" dirty="0"/>
              <a:t>kokelas ei ole jättänyt koetta arvosteltavaksi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i-FI" sz="2000" b="1" dirty="0"/>
              <a:t>hylkäyksen syy on vilppi tai koetilaisuuden häiritseminen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79A2A2E6-D353-4C99-87F0-AF0A31A91845}"/>
              </a:ext>
            </a:extLst>
          </p:cNvPr>
          <p:cNvSpPr txBox="1"/>
          <p:nvPr/>
        </p:nvSpPr>
        <p:spPr>
          <a:xfrm rot="20122697">
            <a:off x="1652753" y="3495394"/>
            <a:ext cx="1083951" cy="338554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fi-FI" sz="1600" b="1" dirty="0">
                <a:solidFill>
                  <a:schemeClr val="bg1"/>
                </a:solidFill>
              </a:rPr>
              <a:t>HUOMIOI!</a:t>
            </a:r>
          </a:p>
        </p:txBody>
      </p:sp>
    </p:spTree>
    <p:extLst>
      <p:ext uri="{BB962C8B-B14F-4D97-AF65-F5344CB8AC3E}">
        <p14:creationId xmlns:p14="http://schemas.microsoft.com/office/powerpoint/2010/main" val="1699355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3160FA-33E2-44C4-8B83-B24DF8EDF03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711624" y="164185"/>
            <a:ext cx="6192688" cy="62068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ctr"/>
            <a:r>
              <a:rPr lang="fi-FI" dirty="0"/>
              <a:t>Suunnitellen tavoitteeseesi</a:t>
            </a:r>
          </a:p>
        </p:txBody>
      </p:sp>
      <p:graphicFrame>
        <p:nvGraphicFramePr>
          <p:cNvPr id="21" name="Kaaviokuva 20">
            <a:extLst>
              <a:ext uri="{FF2B5EF4-FFF2-40B4-BE49-F238E27FC236}">
                <a16:creationId xmlns:a16="http://schemas.microsoft.com/office/drawing/2014/main" id="{81180E47-E62E-4DD8-BFDE-EAF01B193452}"/>
              </a:ext>
            </a:extLst>
          </p:cNvPr>
          <p:cNvGraphicFramePr/>
          <p:nvPr/>
        </p:nvGraphicFramePr>
        <p:xfrm>
          <a:off x="3048000" y="1829357"/>
          <a:ext cx="6537158" cy="45064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2" name="Vuokaaviosymboli: Rajoitin 21">
            <a:extLst>
              <a:ext uri="{FF2B5EF4-FFF2-40B4-BE49-F238E27FC236}">
                <a16:creationId xmlns:a16="http://schemas.microsoft.com/office/drawing/2014/main" id="{E6D2EAB9-A3A9-44D0-854B-03171CFC359A}"/>
              </a:ext>
            </a:extLst>
          </p:cNvPr>
          <p:cNvSpPr/>
          <p:nvPr/>
        </p:nvSpPr>
        <p:spPr>
          <a:xfrm>
            <a:off x="2791326" y="1147545"/>
            <a:ext cx="3080084" cy="1362599"/>
          </a:xfrm>
          <a:prstGeom prst="flowChartTerminator">
            <a:avLst/>
          </a:prstGeom>
          <a:solidFill>
            <a:schemeClr val="accent1"/>
          </a:solidFill>
          <a:ln w="28575" cap="flat" cmpd="sng" algn="ctr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hardEdge"/>
          </a:sp3d>
        </p:spPr>
        <p:txBody>
          <a:bodyPr rtlCol="0" anchor="ctr"/>
          <a:lstStyle/>
          <a:p>
            <a:pPr algn="ctr" defTabSz="457200">
              <a:defRPr/>
            </a:pPr>
            <a:r>
              <a:rPr lang="fi-FI" b="1" kern="0" dirty="0">
                <a:solidFill>
                  <a:schemeClr val="bg1"/>
                </a:solidFill>
                <a:latin typeface="Calibri" panose="020F0502020204030204"/>
              </a:rPr>
              <a:t>Pohdi omia vahvuuksiasi hyvissä ajoin</a:t>
            </a:r>
          </a:p>
          <a:p>
            <a:pPr marL="285750" indent="-285750" algn="ctr" defTabSz="457200">
              <a:buFont typeface="Arial" panose="020B0604020202020204" pitchFamily="34" charset="0"/>
              <a:buChar char="•"/>
              <a:defRPr/>
            </a:pPr>
            <a:r>
              <a:rPr lang="fi-FI" sz="1600" b="1" kern="0" dirty="0">
                <a:solidFill>
                  <a:schemeClr val="bg1"/>
                </a:solidFill>
                <a:latin typeface="Calibri" panose="020F0502020204030204"/>
              </a:rPr>
              <a:t>mieti lukion jälkeistä aikaa</a:t>
            </a:r>
          </a:p>
          <a:p>
            <a:pPr marL="285750" indent="-285750" algn="ctr" defTabSz="457200">
              <a:buFont typeface="Arial" panose="020B0604020202020204" pitchFamily="34" charset="0"/>
              <a:buChar char="•"/>
              <a:defRPr/>
            </a:pPr>
            <a:r>
              <a:rPr lang="fi-FI" sz="1600" b="1" kern="0" dirty="0">
                <a:solidFill>
                  <a:schemeClr val="bg1"/>
                </a:solidFill>
                <a:latin typeface="Calibri" panose="020F0502020204030204"/>
              </a:rPr>
              <a:t>tarkista suunnitelmiasi </a:t>
            </a:r>
          </a:p>
        </p:txBody>
      </p:sp>
      <p:sp>
        <p:nvSpPr>
          <p:cNvPr id="23" name="Vuokaaviosymboli: Rajoitin 22">
            <a:extLst>
              <a:ext uri="{FF2B5EF4-FFF2-40B4-BE49-F238E27FC236}">
                <a16:creationId xmlns:a16="http://schemas.microsoft.com/office/drawing/2014/main" id="{929A24D7-4600-40A0-9BA6-613A59E5F4CF}"/>
              </a:ext>
            </a:extLst>
          </p:cNvPr>
          <p:cNvSpPr/>
          <p:nvPr/>
        </p:nvSpPr>
        <p:spPr>
          <a:xfrm>
            <a:off x="2135560" y="5280859"/>
            <a:ext cx="3462184" cy="1249208"/>
          </a:xfrm>
          <a:prstGeom prst="flowChartTerminator">
            <a:avLst/>
          </a:prstGeom>
          <a:solidFill>
            <a:schemeClr val="accent4">
              <a:lumMod val="75000"/>
            </a:schemeClr>
          </a:solidFill>
          <a:ln w="38100" cap="flat" cmpd="sng" algn="ctr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riblet"/>
          </a:sp3d>
        </p:spPr>
        <p:txBody>
          <a:bodyPr rtlCol="0" anchor="ctr"/>
          <a:lstStyle/>
          <a:p>
            <a:pPr algn="ctr" defTabSz="457200">
              <a:defRPr/>
            </a:pPr>
            <a:r>
              <a:rPr lang="fi-FI" b="1" kern="0" dirty="0">
                <a:solidFill>
                  <a:schemeClr val="bg1"/>
                </a:solidFill>
                <a:latin typeface="Calibri" panose="020F0502020204030204"/>
              </a:rPr>
              <a:t>Varaa riittävästi lukuaikaa</a:t>
            </a:r>
          </a:p>
          <a:p>
            <a:pPr marL="285750" indent="-285750" algn="ctr" defTabSz="457200">
              <a:buFont typeface="Arial" panose="020B0604020202020204" pitchFamily="34" charset="0"/>
              <a:buChar char="•"/>
              <a:defRPr/>
            </a:pPr>
            <a:r>
              <a:rPr lang="fi-FI" sz="1600" b="1" kern="0" dirty="0">
                <a:solidFill>
                  <a:schemeClr val="bg1"/>
                </a:solidFill>
                <a:latin typeface="Calibri" panose="020F0502020204030204"/>
              </a:rPr>
              <a:t>järjestä mielekästä vapaa-aikaa</a:t>
            </a:r>
          </a:p>
          <a:p>
            <a:pPr marL="285750" indent="-285750" algn="ctr" defTabSz="457200">
              <a:buFont typeface="Arial" panose="020B0604020202020204" pitchFamily="34" charset="0"/>
              <a:buChar char="•"/>
              <a:defRPr/>
            </a:pPr>
            <a:r>
              <a:rPr lang="fi-FI" sz="1600" b="1" kern="0" dirty="0">
                <a:solidFill>
                  <a:schemeClr val="bg1"/>
                </a:solidFill>
                <a:latin typeface="Calibri" panose="020F0502020204030204"/>
              </a:rPr>
              <a:t>huolehdi yleiskunnostasi ja terveellisestä ravinnosta</a:t>
            </a:r>
            <a:endParaRPr lang="fi-FI" b="1" kern="0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24" name="Vuokaaviosymboli: Rajoitin 23">
            <a:extLst>
              <a:ext uri="{FF2B5EF4-FFF2-40B4-BE49-F238E27FC236}">
                <a16:creationId xmlns:a16="http://schemas.microsoft.com/office/drawing/2014/main" id="{BDE11D39-050A-4B99-BDAB-DA71257BD662}"/>
              </a:ext>
            </a:extLst>
          </p:cNvPr>
          <p:cNvSpPr/>
          <p:nvPr/>
        </p:nvSpPr>
        <p:spPr>
          <a:xfrm>
            <a:off x="1582366" y="3242821"/>
            <a:ext cx="3164305" cy="978422"/>
          </a:xfrm>
          <a:prstGeom prst="flowChartTerminator">
            <a:avLst/>
          </a:prstGeom>
          <a:solidFill>
            <a:schemeClr val="accent4">
              <a:lumMod val="75000"/>
            </a:schemeClr>
          </a:solidFill>
          <a:ln w="38100" cap="flat" cmpd="sng" algn="ctr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riblet"/>
          </a:sp3d>
        </p:spPr>
        <p:txBody>
          <a:bodyPr rtlCol="0" anchor="ctr"/>
          <a:lstStyle/>
          <a:p>
            <a:pPr algn="ctr" defTabSz="457200">
              <a:defRPr/>
            </a:pPr>
            <a:r>
              <a:rPr lang="fi-FI" b="1" kern="0" dirty="0">
                <a:solidFill>
                  <a:schemeClr val="bg1"/>
                </a:solidFill>
                <a:latin typeface="Calibri" panose="020F0502020204030204"/>
              </a:rPr>
              <a:t>Toteuta unelmaasi, luota itseesi ja kykyihisi </a:t>
            </a:r>
          </a:p>
        </p:txBody>
      </p:sp>
      <p:sp>
        <p:nvSpPr>
          <p:cNvPr id="25" name="Vuokaaviosymboli: Rajoitin 24">
            <a:extLst>
              <a:ext uri="{FF2B5EF4-FFF2-40B4-BE49-F238E27FC236}">
                <a16:creationId xmlns:a16="http://schemas.microsoft.com/office/drawing/2014/main" id="{745854BE-7D28-46B8-82C7-CB5EEDAF20D8}"/>
              </a:ext>
            </a:extLst>
          </p:cNvPr>
          <p:cNvSpPr/>
          <p:nvPr/>
        </p:nvSpPr>
        <p:spPr>
          <a:xfrm>
            <a:off x="7880372" y="3596641"/>
            <a:ext cx="2695073" cy="1249207"/>
          </a:xfrm>
          <a:prstGeom prst="flowChartTerminator">
            <a:avLst/>
          </a:prstGeom>
          <a:solidFill>
            <a:schemeClr val="accent4">
              <a:lumMod val="75000"/>
            </a:schemeClr>
          </a:solidFill>
          <a:ln w="38100" cap="flat" cmpd="sng" algn="ctr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riblet"/>
          </a:sp3d>
        </p:spPr>
        <p:txBody>
          <a:bodyPr rtlCol="0" anchor="ctr"/>
          <a:lstStyle/>
          <a:p>
            <a:pPr algn="ctr" defTabSz="457200">
              <a:defRPr/>
            </a:pPr>
            <a:r>
              <a:rPr lang="fi-FI" b="1" kern="0" dirty="0">
                <a:solidFill>
                  <a:schemeClr val="bg1"/>
                </a:solidFill>
                <a:latin typeface="Calibri" panose="020F0502020204030204"/>
              </a:rPr>
              <a:t>Seuraa aktiivisesti mediaa ja uutisia</a:t>
            </a:r>
          </a:p>
          <a:p>
            <a:pPr marL="285750" indent="-285750" algn="ctr" defTabSz="457200">
              <a:buFont typeface="Arial" panose="020B0604020202020204" pitchFamily="34" charset="0"/>
              <a:buChar char="•"/>
              <a:defRPr/>
            </a:pPr>
            <a:r>
              <a:rPr lang="fi-FI" sz="1600" b="1" kern="0" dirty="0">
                <a:solidFill>
                  <a:schemeClr val="bg1"/>
                </a:solidFill>
                <a:latin typeface="Calibri" panose="020F0502020204030204"/>
              </a:rPr>
              <a:t>ole kriittinen pohdiskelija</a:t>
            </a:r>
          </a:p>
        </p:txBody>
      </p:sp>
      <p:sp>
        <p:nvSpPr>
          <p:cNvPr id="26" name="Vuokaaviosymboli: Rajoitin 25">
            <a:extLst>
              <a:ext uri="{FF2B5EF4-FFF2-40B4-BE49-F238E27FC236}">
                <a16:creationId xmlns:a16="http://schemas.microsoft.com/office/drawing/2014/main" id="{769F0B7D-A5DF-48A2-94E2-8A387449E534}"/>
              </a:ext>
            </a:extLst>
          </p:cNvPr>
          <p:cNvSpPr/>
          <p:nvPr/>
        </p:nvSpPr>
        <p:spPr>
          <a:xfrm>
            <a:off x="6962274" y="1138120"/>
            <a:ext cx="3080084" cy="1642808"/>
          </a:xfrm>
          <a:prstGeom prst="flowChartTerminator">
            <a:avLst/>
          </a:prstGeom>
          <a:solidFill>
            <a:schemeClr val="accent1"/>
          </a:solidFill>
          <a:ln w="28575" cap="flat" cmpd="sng" algn="ctr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hardEdge"/>
          </a:sp3d>
        </p:spPr>
        <p:txBody>
          <a:bodyPr rtlCol="0" anchor="ctr"/>
          <a:lstStyle/>
          <a:p>
            <a:pPr algn="ctr" defTabSz="457200">
              <a:defRPr/>
            </a:pPr>
            <a:r>
              <a:rPr lang="fi-FI" b="1" kern="0" dirty="0">
                <a:solidFill>
                  <a:schemeClr val="bg1"/>
                </a:solidFill>
                <a:latin typeface="Calibri" panose="020F0502020204030204"/>
              </a:rPr>
              <a:t>Valitse sinua kiinnostavia oppiaineita</a:t>
            </a:r>
          </a:p>
          <a:p>
            <a:pPr marL="285750" indent="-285750" algn="ctr" defTabSz="457200">
              <a:buFont typeface="Arial" panose="020B0604020202020204" pitchFamily="34" charset="0"/>
              <a:buChar char="•"/>
              <a:defRPr/>
            </a:pPr>
            <a:r>
              <a:rPr lang="fi-FI" sz="1600" b="1" kern="0" dirty="0">
                <a:solidFill>
                  <a:schemeClr val="bg1"/>
                </a:solidFill>
                <a:latin typeface="Calibri" panose="020F0502020204030204"/>
              </a:rPr>
              <a:t>kiinnostus parantaa tuloksiasi </a:t>
            </a:r>
          </a:p>
          <a:p>
            <a:pPr marL="285750" indent="-285750" algn="ctr" defTabSz="457200">
              <a:buFont typeface="Arial" panose="020B0604020202020204" pitchFamily="34" charset="0"/>
              <a:buChar char="•"/>
              <a:defRPr/>
            </a:pPr>
            <a:r>
              <a:rPr lang="fi-FI" sz="1600" b="1" kern="0" dirty="0">
                <a:solidFill>
                  <a:schemeClr val="bg1"/>
                </a:solidFill>
                <a:latin typeface="Calibri" panose="020F0502020204030204"/>
              </a:rPr>
              <a:t>innostut opiskelu</a:t>
            </a:r>
            <a:r>
              <a:rPr lang="fi-FI" b="1" kern="0" dirty="0">
                <a:solidFill>
                  <a:schemeClr val="bg1"/>
                </a:solidFill>
                <a:latin typeface="Calibri" panose="020F0502020204030204"/>
              </a:rPr>
              <a:t>sta</a:t>
            </a:r>
          </a:p>
        </p:txBody>
      </p:sp>
      <p:sp>
        <p:nvSpPr>
          <p:cNvPr id="27" name="Vuokaaviosymboli: Rajoitin 26">
            <a:extLst>
              <a:ext uri="{FF2B5EF4-FFF2-40B4-BE49-F238E27FC236}">
                <a16:creationId xmlns:a16="http://schemas.microsoft.com/office/drawing/2014/main" id="{157844FB-6A98-41AA-9349-FD053986E8F4}"/>
              </a:ext>
            </a:extLst>
          </p:cNvPr>
          <p:cNvSpPr/>
          <p:nvPr/>
        </p:nvSpPr>
        <p:spPr>
          <a:xfrm>
            <a:off x="6722382" y="5401863"/>
            <a:ext cx="3080084" cy="1362598"/>
          </a:xfrm>
          <a:prstGeom prst="flowChartTerminator">
            <a:avLst/>
          </a:prstGeom>
          <a:solidFill>
            <a:schemeClr val="accent1"/>
          </a:solidFill>
          <a:ln w="28575" cap="flat" cmpd="sng" algn="ctr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hardEdge"/>
          </a:sp3d>
        </p:spPr>
        <p:txBody>
          <a:bodyPr rtlCol="0" anchor="ctr"/>
          <a:lstStyle/>
          <a:p>
            <a:pPr algn="ctr" defTabSz="457200">
              <a:defRPr/>
            </a:pPr>
            <a:r>
              <a:rPr lang="fi-FI" b="1" kern="0" dirty="0">
                <a:solidFill>
                  <a:schemeClr val="bg1"/>
                </a:solidFill>
                <a:latin typeface="Calibri" panose="020F0502020204030204"/>
              </a:rPr>
              <a:t>Keskustele suunnitelmistasi opettajien, vanhempiesi ja ystävien kanssa</a:t>
            </a:r>
          </a:p>
        </p:txBody>
      </p:sp>
      <p:pic>
        <p:nvPicPr>
          <p:cNvPr id="28" name="Kuva 27">
            <a:extLst>
              <a:ext uri="{FF2B5EF4-FFF2-40B4-BE49-F238E27FC236}">
                <a16:creationId xmlns:a16="http://schemas.microsoft.com/office/drawing/2014/main" id="{4CEA7034-C417-461F-BC9D-F04C0C88CB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7667" y="2997094"/>
            <a:ext cx="2751709" cy="2016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26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3160FA-33E2-44C4-8B83-B24DF8EDF03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070880" y="155808"/>
            <a:ext cx="6192688" cy="692696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fi-FI" dirty="0"/>
              <a:t>Järjestettävät kokeet </a:t>
            </a:r>
          </a:p>
        </p:txBody>
      </p:sp>
      <p:grpSp>
        <p:nvGrpSpPr>
          <p:cNvPr id="7" name="Ryhmä 6">
            <a:extLst>
              <a:ext uri="{FF2B5EF4-FFF2-40B4-BE49-F238E27FC236}">
                <a16:creationId xmlns:a16="http://schemas.microsoft.com/office/drawing/2014/main" id="{0D36FB58-940E-4850-B129-74C7968A35BF}"/>
              </a:ext>
            </a:extLst>
          </p:cNvPr>
          <p:cNvGrpSpPr/>
          <p:nvPr/>
        </p:nvGrpSpPr>
        <p:grpSpPr>
          <a:xfrm>
            <a:off x="4540333" y="1614042"/>
            <a:ext cx="1656184" cy="1845876"/>
            <a:chOff x="1341766" y="2445"/>
            <a:chExt cx="1605912" cy="1845876"/>
          </a:xfrm>
          <a:solidFill>
            <a:srgbClr val="C0000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8" name="Kuusikulmio 7">
              <a:extLst>
                <a:ext uri="{FF2B5EF4-FFF2-40B4-BE49-F238E27FC236}">
                  <a16:creationId xmlns:a16="http://schemas.microsoft.com/office/drawing/2014/main" id="{BE3FDF8F-7DC8-4904-BD29-4D69B708162E}"/>
                </a:ext>
              </a:extLst>
            </p:cNvPr>
            <p:cNvSpPr/>
            <p:nvPr/>
          </p:nvSpPr>
          <p:spPr>
            <a:xfrm rot="5400000">
              <a:off x="1221784" y="122427"/>
              <a:ext cx="1845876" cy="1605912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9" name="Kuusikulmio 4">
              <a:extLst>
                <a:ext uri="{FF2B5EF4-FFF2-40B4-BE49-F238E27FC236}">
                  <a16:creationId xmlns:a16="http://schemas.microsoft.com/office/drawing/2014/main" id="{E63F208F-6275-4D21-9BD5-B41AA5CE46DA}"/>
                </a:ext>
              </a:extLst>
            </p:cNvPr>
            <p:cNvSpPr txBox="1"/>
            <p:nvPr/>
          </p:nvSpPr>
          <p:spPr>
            <a:xfrm>
              <a:off x="1592021" y="290094"/>
              <a:ext cx="1105402" cy="1270578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i-FI" sz="2000" b="1" dirty="0">
                  <a:solidFill>
                    <a:schemeClr val="bg1"/>
                  </a:solidFill>
                </a:rPr>
                <a:t>Äidinkieli ja kirjallisuus</a:t>
              </a:r>
            </a:p>
          </p:txBody>
        </p:sp>
      </p:grpSp>
      <p:grpSp>
        <p:nvGrpSpPr>
          <p:cNvPr id="10" name="Ryhmä 9">
            <a:extLst>
              <a:ext uri="{FF2B5EF4-FFF2-40B4-BE49-F238E27FC236}">
                <a16:creationId xmlns:a16="http://schemas.microsoft.com/office/drawing/2014/main" id="{5777CA9A-1935-4818-A51A-D49A212869BA}"/>
              </a:ext>
            </a:extLst>
          </p:cNvPr>
          <p:cNvGrpSpPr/>
          <p:nvPr/>
        </p:nvGrpSpPr>
        <p:grpSpPr>
          <a:xfrm>
            <a:off x="6287558" y="1622121"/>
            <a:ext cx="1656183" cy="1845876"/>
            <a:chOff x="1341766" y="2445"/>
            <a:chExt cx="1605912" cy="1845876"/>
          </a:xfrm>
          <a:solidFill>
            <a:schemeClr val="accent2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1" name="Kuusikulmio 10">
              <a:extLst>
                <a:ext uri="{FF2B5EF4-FFF2-40B4-BE49-F238E27FC236}">
                  <a16:creationId xmlns:a16="http://schemas.microsoft.com/office/drawing/2014/main" id="{0146161A-A905-46E6-92B8-96893A4A13CD}"/>
                </a:ext>
              </a:extLst>
            </p:cNvPr>
            <p:cNvSpPr/>
            <p:nvPr/>
          </p:nvSpPr>
          <p:spPr>
            <a:xfrm rot="5400000">
              <a:off x="1221784" y="122427"/>
              <a:ext cx="1845876" cy="1605912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2" name="Kuusikulmio 4">
              <a:extLst>
                <a:ext uri="{FF2B5EF4-FFF2-40B4-BE49-F238E27FC236}">
                  <a16:creationId xmlns:a16="http://schemas.microsoft.com/office/drawing/2014/main" id="{D551905B-341F-42EF-A5CF-70D96F136100}"/>
                </a:ext>
              </a:extLst>
            </p:cNvPr>
            <p:cNvSpPr txBox="1"/>
            <p:nvPr/>
          </p:nvSpPr>
          <p:spPr>
            <a:xfrm>
              <a:off x="1431200" y="369164"/>
              <a:ext cx="1443935" cy="1270578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defTabSz="16002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fi-FI" sz="2000" b="1" dirty="0">
                  <a:solidFill>
                    <a:schemeClr val="bg1"/>
                  </a:solidFill>
                </a:rPr>
                <a:t>Matematiikka</a:t>
              </a:r>
            </a:p>
            <a:p>
              <a:pPr marL="342900" indent="-342900" algn="ctr" defTabSz="16002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fi-FI" sz="1400" b="1" dirty="0">
                  <a:solidFill>
                    <a:schemeClr val="bg1"/>
                  </a:solidFill>
                </a:rPr>
                <a:t>pitkä</a:t>
              </a:r>
            </a:p>
            <a:p>
              <a:pPr marL="342900" indent="-342900" algn="ctr" defTabSz="16002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fi-FI" sz="1400" b="1" dirty="0">
                  <a:solidFill>
                    <a:schemeClr val="bg1"/>
                  </a:solidFill>
                </a:rPr>
                <a:t>lyhyt</a:t>
              </a:r>
            </a:p>
          </p:txBody>
        </p:sp>
      </p:grpSp>
      <p:grpSp>
        <p:nvGrpSpPr>
          <p:cNvPr id="13" name="Ryhmä 12">
            <a:extLst>
              <a:ext uri="{FF2B5EF4-FFF2-40B4-BE49-F238E27FC236}">
                <a16:creationId xmlns:a16="http://schemas.microsoft.com/office/drawing/2014/main" id="{B7377D56-25D4-4E54-A262-D7B16ABCC0D8}"/>
              </a:ext>
            </a:extLst>
          </p:cNvPr>
          <p:cNvGrpSpPr/>
          <p:nvPr/>
        </p:nvGrpSpPr>
        <p:grpSpPr>
          <a:xfrm>
            <a:off x="4487360" y="4735008"/>
            <a:ext cx="1679865" cy="1845876"/>
            <a:chOff x="1318804" y="2445"/>
            <a:chExt cx="1628874" cy="1845876"/>
          </a:xfrm>
          <a:solidFill>
            <a:schemeClr val="accent2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4" name="Kuusikulmio 13">
              <a:extLst>
                <a:ext uri="{FF2B5EF4-FFF2-40B4-BE49-F238E27FC236}">
                  <a16:creationId xmlns:a16="http://schemas.microsoft.com/office/drawing/2014/main" id="{E7E7C5F8-08EF-4B4A-A4DE-DD211C0D5C68}"/>
                </a:ext>
              </a:extLst>
            </p:cNvPr>
            <p:cNvSpPr/>
            <p:nvPr/>
          </p:nvSpPr>
          <p:spPr>
            <a:xfrm rot="5400000">
              <a:off x="1221784" y="122427"/>
              <a:ext cx="1845876" cy="160591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5" name="Kuusikulmio 4">
              <a:extLst>
                <a:ext uri="{FF2B5EF4-FFF2-40B4-BE49-F238E27FC236}">
                  <a16:creationId xmlns:a16="http://schemas.microsoft.com/office/drawing/2014/main" id="{F2DEE7C6-0005-4630-A79D-5ADD0558F9D5}"/>
                </a:ext>
              </a:extLst>
            </p:cNvPr>
            <p:cNvSpPr txBox="1"/>
            <p:nvPr/>
          </p:nvSpPr>
          <p:spPr>
            <a:xfrm>
              <a:off x="1318804" y="439630"/>
              <a:ext cx="1598098" cy="1270578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i-FI" sz="2000" b="1" dirty="0">
                  <a:solidFill>
                    <a:schemeClr val="bg1"/>
                  </a:solidFill>
                </a:rPr>
                <a:t>Reaaliaineiden kokeet</a:t>
              </a:r>
            </a:p>
          </p:txBody>
        </p:sp>
      </p:grpSp>
      <p:grpSp>
        <p:nvGrpSpPr>
          <p:cNvPr id="16" name="Ryhmä 15">
            <a:extLst>
              <a:ext uri="{FF2B5EF4-FFF2-40B4-BE49-F238E27FC236}">
                <a16:creationId xmlns:a16="http://schemas.microsoft.com/office/drawing/2014/main" id="{6E84187A-3E56-47C7-8A46-9EEDB9AB85CA}"/>
              </a:ext>
            </a:extLst>
          </p:cNvPr>
          <p:cNvGrpSpPr/>
          <p:nvPr/>
        </p:nvGrpSpPr>
        <p:grpSpPr>
          <a:xfrm>
            <a:off x="6296267" y="4751476"/>
            <a:ext cx="1656184" cy="1917884"/>
            <a:chOff x="1341766" y="2445"/>
            <a:chExt cx="1605912" cy="1917884"/>
          </a:xfrm>
          <a:solidFill>
            <a:schemeClr val="accent2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7" name="Kuusikulmio 16">
              <a:extLst>
                <a:ext uri="{FF2B5EF4-FFF2-40B4-BE49-F238E27FC236}">
                  <a16:creationId xmlns:a16="http://schemas.microsoft.com/office/drawing/2014/main" id="{445AAFB8-C5E8-4CD1-9069-A52B0ABE0F5A}"/>
                </a:ext>
              </a:extLst>
            </p:cNvPr>
            <p:cNvSpPr/>
            <p:nvPr/>
          </p:nvSpPr>
          <p:spPr>
            <a:xfrm rot="5400000">
              <a:off x="1221784" y="122427"/>
              <a:ext cx="1845876" cy="160591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8" name="Kuusikulmio 4">
              <a:extLst>
                <a:ext uri="{FF2B5EF4-FFF2-40B4-BE49-F238E27FC236}">
                  <a16:creationId xmlns:a16="http://schemas.microsoft.com/office/drawing/2014/main" id="{50EDF8F2-0C41-46BF-939F-86C5B4181D3D}"/>
                </a:ext>
              </a:extLst>
            </p:cNvPr>
            <p:cNvSpPr txBox="1"/>
            <p:nvPr/>
          </p:nvSpPr>
          <p:spPr>
            <a:xfrm>
              <a:off x="1592021" y="649751"/>
              <a:ext cx="1105402" cy="1270578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fi-FI" sz="2000" b="1" dirty="0">
                  <a:solidFill>
                    <a:schemeClr val="bg1"/>
                  </a:solidFill>
                </a:rPr>
                <a:t>Vieraat kielet</a:t>
              </a:r>
            </a:p>
            <a:p>
              <a:pPr marL="342900" indent="-34290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i-FI" sz="1400" b="1" dirty="0">
                  <a:solidFill>
                    <a:schemeClr val="bg1"/>
                  </a:solidFill>
                </a:rPr>
                <a:t>pitkä</a:t>
              </a:r>
            </a:p>
            <a:p>
              <a:pPr marL="342900" indent="-34290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i-FI" sz="1400" b="1" dirty="0">
                  <a:solidFill>
                    <a:schemeClr val="bg1"/>
                  </a:solidFill>
                </a:rPr>
                <a:t>lyhyt</a:t>
              </a:r>
            </a:p>
            <a:p>
              <a:pPr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i-FI" sz="2000" b="1" dirty="0">
                <a:solidFill>
                  <a:schemeClr val="bg1"/>
                </a:solidFill>
              </a:endParaRPr>
            </a:p>
            <a:p>
              <a:pPr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i-FI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Ryhmä 18">
            <a:extLst>
              <a:ext uri="{FF2B5EF4-FFF2-40B4-BE49-F238E27FC236}">
                <a16:creationId xmlns:a16="http://schemas.microsoft.com/office/drawing/2014/main" id="{FEA385EE-64A3-4EB0-961A-53562EA51E38}"/>
              </a:ext>
            </a:extLst>
          </p:cNvPr>
          <p:cNvGrpSpPr/>
          <p:nvPr/>
        </p:nvGrpSpPr>
        <p:grpSpPr>
          <a:xfrm>
            <a:off x="7124359" y="3180348"/>
            <a:ext cx="1656184" cy="1845876"/>
            <a:chOff x="1341766" y="2445"/>
            <a:chExt cx="1605912" cy="1845876"/>
          </a:xfrm>
          <a:solidFill>
            <a:schemeClr val="accent5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0" name="Kuusikulmio 19">
              <a:extLst>
                <a:ext uri="{FF2B5EF4-FFF2-40B4-BE49-F238E27FC236}">
                  <a16:creationId xmlns:a16="http://schemas.microsoft.com/office/drawing/2014/main" id="{4B9B8214-5649-49A0-950E-AB1D0B85ED11}"/>
                </a:ext>
              </a:extLst>
            </p:cNvPr>
            <p:cNvSpPr/>
            <p:nvPr/>
          </p:nvSpPr>
          <p:spPr>
            <a:xfrm rot="5400000">
              <a:off x="1221784" y="122427"/>
              <a:ext cx="1845876" cy="1605912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21" name="Kuusikulmio 4">
              <a:extLst>
                <a:ext uri="{FF2B5EF4-FFF2-40B4-BE49-F238E27FC236}">
                  <a16:creationId xmlns:a16="http://schemas.microsoft.com/office/drawing/2014/main" id="{8652CFE5-4F62-43EA-9179-07F6153A8562}"/>
                </a:ext>
              </a:extLst>
            </p:cNvPr>
            <p:cNvSpPr txBox="1"/>
            <p:nvPr/>
          </p:nvSpPr>
          <p:spPr>
            <a:xfrm>
              <a:off x="1507877" y="290094"/>
              <a:ext cx="1347211" cy="1270578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fi-FI" b="1" dirty="0">
                  <a:solidFill>
                    <a:schemeClr val="bg1"/>
                  </a:solidFill>
                </a:rPr>
                <a:t>Toinen kotimainen kieli</a:t>
              </a:r>
            </a:p>
            <a:p>
              <a:pPr marL="285750" indent="-285750" defTabSz="16002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fi-FI" sz="1400" b="1" dirty="0">
                  <a:solidFill>
                    <a:schemeClr val="bg1"/>
                  </a:solidFill>
                </a:rPr>
                <a:t>pitkä</a:t>
              </a:r>
            </a:p>
            <a:p>
              <a:pPr marL="285750" indent="-285750" defTabSz="16002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fi-FI" sz="1400" b="1" dirty="0">
                  <a:solidFill>
                    <a:schemeClr val="bg1"/>
                  </a:solidFill>
                </a:rPr>
                <a:t>keskipitkä</a:t>
              </a:r>
            </a:p>
          </p:txBody>
        </p:sp>
      </p:grpSp>
      <p:pic>
        <p:nvPicPr>
          <p:cNvPr id="25" name="Kuva 24">
            <a:extLst>
              <a:ext uri="{FF2B5EF4-FFF2-40B4-BE49-F238E27FC236}">
                <a16:creationId xmlns:a16="http://schemas.microsoft.com/office/drawing/2014/main" id="{7838B6D3-7704-4BA1-9CBD-CE4DF53A1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1282" y="3435282"/>
            <a:ext cx="1268760" cy="1268760"/>
          </a:xfrm>
          <a:prstGeom prst="rect">
            <a:avLst/>
          </a:prstGeom>
        </p:spPr>
      </p:pic>
      <p:sp>
        <p:nvSpPr>
          <p:cNvPr id="26" name="Tekstiruutu 25">
            <a:extLst>
              <a:ext uri="{FF2B5EF4-FFF2-40B4-BE49-F238E27FC236}">
                <a16:creationId xmlns:a16="http://schemas.microsoft.com/office/drawing/2014/main" id="{3682B55F-BF47-47D6-8B67-869EFEE05086}"/>
              </a:ext>
            </a:extLst>
          </p:cNvPr>
          <p:cNvSpPr txBox="1"/>
          <p:nvPr/>
        </p:nvSpPr>
        <p:spPr>
          <a:xfrm>
            <a:off x="2970773" y="902337"/>
            <a:ext cx="4736718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i-FI" b="1" dirty="0"/>
              <a:t>Ylioppilastutkintoa suorittavan kokelaan on </a:t>
            </a:r>
            <a:r>
              <a:rPr lang="fi-FI" b="1" u="sng" dirty="0">
                <a:highlight>
                  <a:srgbClr val="FFFF00"/>
                </a:highlight>
              </a:rPr>
              <a:t>suoritettava vähintään viisi koetta:</a:t>
            </a:r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CABEE2EC-A28A-46ED-8C10-D062CCB1B0CF}"/>
              </a:ext>
            </a:extLst>
          </p:cNvPr>
          <p:cNvSpPr txBox="1"/>
          <p:nvPr/>
        </p:nvSpPr>
        <p:spPr>
          <a:xfrm>
            <a:off x="1775520" y="3319176"/>
            <a:ext cx="3223362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b="1" dirty="0"/>
              <a:t>Tutkintoosi on sisällyttävä vähintään </a:t>
            </a:r>
            <a:r>
              <a:rPr lang="fi-FI" b="1" u="sng" dirty="0">
                <a:highlight>
                  <a:srgbClr val="FFFF00"/>
                </a:highlight>
              </a:rPr>
              <a:t>yksi vaativampi koe</a:t>
            </a:r>
            <a:r>
              <a:rPr lang="fi-FI" b="1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/>
              <a:t>pitkä matematiikka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/>
              <a:t>vieras kieli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/>
              <a:t>toinen kotimainen kieli</a:t>
            </a:r>
          </a:p>
        </p:txBody>
      </p:sp>
    </p:spTree>
    <p:extLst>
      <p:ext uri="{BB962C8B-B14F-4D97-AF65-F5344CB8AC3E}">
        <p14:creationId xmlns:p14="http://schemas.microsoft.com/office/powerpoint/2010/main" val="4215971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3160FA-33E2-44C4-8B83-B24DF8EDF03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893" y="134679"/>
            <a:ext cx="6192688" cy="62068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fi-FI" dirty="0"/>
              <a:t>Äidinkieli ja kirjallisuus  </a:t>
            </a:r>
          </a:p>
        </p:txBody>
      </p:sp>
      <p:grpSp>
        <p:nvGrpSpPr>
          <p:cNvPr id="7" name="Ryhmä 6">
            <a:extLst>
              <a:ext uri="{FF2B5EF4-FFF2-40B4-BE49-F238E27FC236}">
                <a16:creationId xmlns:a16="http://schemas.microsoft.com/office/drawing/2014/main" id="{0D36FB58-940E-4850-B129-74C7968A35BF}"/>
              </a:ext>
            </a:extLst>
          </p:cNvPr>
          <p:cNvGrpSpPr/>
          <p:nvPr/>
        </p:nvGrpSpPr>
        <p:grpSpPr>
          <a:xfrm>
            <a:off x="5024142" y="1614042"/>
            <a:ext cx="1656184" cy="1845876"/>
            <a:chOff x="1341766" y="2445"/>
            <a:chExt cx="1605912" cy="1845876"/>
          </a:xfrm>
          <a:solidFill>
            <a:srgbClr val="C0000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8" name="Kuusikulmio 7">
              <a:extLst>
                <a:ext uri="{FF2B5EF4-FFF2-40B4-BE49-F238E27FC236}">
                  <a16:creationId xmlns:a16="http://schemas.microsoft.com/office/drawing/2014/main" id="{BE3FDF8F-7DC8-4904-BD29-4D69B708162E}"/>
                </a:ext>
              </a:extLst>
            </p:cNvPr>
            <p:cNvSpPr/>
            <p:nvPr/>
          </p:nvSpPr>
          <p:spPr>
            <a:xfrm rot="5400000">
              <a:off x="1221784" y="122427"/>
              <a:ext cx="1845876" cy="1605912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9" name="Kuusikulmio 4">
              <a:extLst>
                <a:ext uri="{FF2B5EF4-FFF2-40B4-BE49-F238E27FC236}">
                  <a16:creationId xmlns:a16="http://schemas.microsoft.com/office/drawing/2014/main" id="{E63F208F-6275-4D21-9BD5-B41AA5CE46DA}"/>
                </a:ext>
              </a:extLst>
            </p:cNvPr>
            <p:cNvSpPr txBox="1"/>
            <p:nvPr/>
          </p:nvSpPr>
          <p:spPr>
            <a:xfrm>
              <a:off x="1592021" y="290094"/>
              <a:ext cx="1105402" cy="1270578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i-FI" sz="2000" b="1" dirty="0">
                  <a:solidFill>
                    <a:schemeClr val="bg1"/>
                  </a:solidFill>
                </a:rPr>
                <a:t>Äidinkieli ja kirjallisuus</a:t>
              </a:r>
            </a:p>
          </p:txBody>
        </p:sp>
      </p:grpSp>
      <p:grpSp>
        <p:nvGrpSpPr>
          <p:cNvPr id="10" name="Ryhmä 9">
            <a:extLst>
              <a:ext uri="{FF2B5EF4-FFF2-40B4-BE49-F238E27FC236}">
                <a16:creationId xmlns:a16="http://schemas.microsoft.com/office/drawing/2014/main" id="{5777CA9A-1935-4818-A51A-D49A212869BA}"/>
              </a:ext>
            </a:extLst>
          </p:cNvPr>
          <p:cNvGrpSpPr/>
          <p:nvPr/>
        </p:nvGrpSpPr>
        <p:grpSpPr>
          <a:xfrm>
            <a:off x="6771367" y="1622121"/>
            <a:ext cx="1656183" cy="1845876"/>
            <a:chOff x="1341766" y="2445"/>
            <a:chExt cx="1605912" cy="1845876"/>
          </a:xfrm>
          <a:solidFill>
            <a:schemeClr val="accent2">
              <a:lumMod val="75000"/>
            </a:schemeClr>
          </a:solidFill>
        </p:grpSpPr>
        <p:sp>
          <p:nvSpPr>
            <p:cNvPr id="11" name="Kuusikulmio 10">
              <a:extLst>
                <a:ext uri="{FF2B5EF4-FFF2-40B4-BE49-F238E27FC236}">
                  <a16:creationId xmlns:a16="http://schemas.microsoft.com/office/drawing/2014/main" id="{0146161A-A905-46E6-92B8-96893A4A13CD}"/>
                </a:ext>
              </a:extLst>
            </p:cNvPr>
            <p:cNvSpPr/>
            <p:nvPr/>
          </p:nvSpPr>
          <p:spPr>
            <a:xfrm rot="5400000">
              <a:off x="1221784" y="122427"/>
              <a:ext cx="1845876" cy="1605912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2" name="Kuusikulmio 4">
              <a:extLst>
                <a:ext uri="{FF2B5EF4-FFF2-40B4-BE49-F238E27FC236}">
                  <a16:creationId xmlns:a16="http://schemas.microsoft.com/office/drawing/2014/main" id="{D551905B-341F-42EF-A5CF-70D96F136100}"/>
                </a:ext>
              </a:extLst>
            </p:cNvPr>
            <p:cNvSpPr txBox="1"/>
            <p:nvPr/>
          </p:nvSpPr>
          <p:spPr>
            <a:xfrm>
              <a:off x="1433922" y="225148"/>
              <a:ext cx="1443935" cy="1270578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i-FI" sz="2000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Matematiikka</a:t>
              </a:r>
            </a:p>
          </p:txBody>
        </p:sp>
      </p:grpSp>
      <p:grpSp>
        <p:nvGrpSpPr>
          <p:cNvPr id="13" name="Ryhmä 12">
            <a:extLst>
              <a:ext uri="{FF2B5EF4-FFF2-40B4-BE49-F238E27FC236}">
                <a16:creationId xmlns:a16="http://schemas.microsoft.com/office/drawing/2014/main" id="{B7377D56-25D4-4E54-A262-D7B16ABCC0D8}"/>
              </a:ext>
            </a:extLst>
          </p:cNvPr>
          <p:cNvGrpSpPr/>
          <p:nvPr/>
        </p:nvGrpSpPr>
        <p:grpSpPr>
          <a:xfrm>
            <a:off x="4994849" y="4735008"/>
            <a:ext cx="1656184" cy="1845876"/>
            <a:chOff x="1341766" y="2445"/>
            <a:chExt cx="1605912" cy="1845876"/>
          </a:xfrm>
          <a:solidFill>
            <a:schemeClr val="accent2">
              <a:lumMod val="75000"/>
            </a:schemeClr>
          </a:solidFill>
        </p:grpSpPr>
        <p:sp>
          <p:nvSpPr>
            <p:cNvPr id="14" name="Kuusikulmio 13">
              <a:extLst>
                <a:ext uri="{FF2B5EF4-FFF2-40B4-BE49-F238E27FC236}">
                  <a16:creationId xmlns:a16="http://schemas.microsoft.com/office/drawing/2014/main" id="{E7E7C5F8-08EF-4B4A-A4DE-DD211C0D5C68}"/>
                </a:ext>
              </a:extLst>
            </p:cNvPr>
            <p:cNvSpPr/>
            <p:nvPr/>
          </p:nvSpPr>
          <p:spPr>
            <a:xfrm rot="5400000">
              <a:off x="1221784" y="122427"/>
              <a:ext cx="1845876" cy="160591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5" name="Kuusikulmio 4">
              <a:extLst>
                <a:ext uri="{FF2B5EF4-FFF2-40B4-BE49-F238E27FC236}">
                  <a16:creationId xmlns:a16="http://schemas.microsoft.com/office/drawing/2014/main" id="{F2DEE7C6-0005-4630-A79D-5ADD0558F9D5}"/>
                </a:ext>
              </a:extLst>
            </p:cNvPr>
            <p:cNvSpPr txBox="1"/>
            <p:nvPr/>
          </p:nvSpPr>
          <p:spPr>
            <a:xfrm>
              <a:off x="1356284" y="439630"/>
              <a:ext cx="1568432" cy="1270578"/>
            </a:xfrm>
            <a:prstGeom prst="rect">
              <a:avLst/>
            </a:prstGeom>
            <a:noFill/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i-FI" sz="2000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Reaaliaineiden kokeet</a:t>
              </a:r>
            </a:p>
          </p:txBody>
        </p:sp>
      </p:grpSp>
      <p:grpSp>
        <p:nvGrpSpPr>
          <p:cNvPr id="16" name="Ryhmä 15">
            <a:extLst>
              <a:ext uri="{FF2B5EF4-FFF2-40B4-BE49-F238E27FC236}">
                <a16:creationId xmlns:a16="http://schemas.microsoft.com/office/drawing/2014/main" id="{6E84187A-3E56-47C7-8A46-9EEDB9AB85CA}"/>
              </a:ext>
            </a:extLst>
          </p:cNvPr>
          <p:cNvGrpSpPr/>
          <p:nvPr/>
        </p:nvGrpSpPr>
        <p:grpSpPr>
          <a:xfrm>
            <a:off x="6780076" y="4751476"/>
            <a:ext cx="1656184" cy="1845876"/>
            <a:chOff x="1341766" y="2445"/>
            <a:chExt cx="1605912" cy="1845876"/>
          </a:xfrm>
          <a:solidFill>
            <a:schemeClr val="accent2">
              <a:lumMod val="75000"/>
            </a:schemeClr>
          </a:solidFill>
        </p:grpSpPr>
        <p:sp>
          <p:nvSpPr>
            <p:cNvPr id="17" name="Kuusikulmio 16">
              <a:extLst>
                <a:ext uri="{FF2B5EF4-FFF2-40B4-BE49-F238E27FC236}">
                  <a16:creationId xmlns:a16="http://schemas.microsoft.com/office/drawing/2014/main" id="{445AAFB8-C5E8-4CD1-9069-A52B0ABE0F5A}"/>
                </a:ext>
              </a:extLst>
            </p:cNvPr>
            <p:cNvSpPr/>
            <p:nvPr/>
          </p:nvSpPr>
          <p:spPr>
            <a:xfrm rot="5400000">
              <a:off x="1221784" y="122427"/>
              <a:ext cx="1845876" cy="160591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7030A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8" name="Kuusikulmio 4">
              <a:extLst>
                <a:ext uri="{FF2B5EF4-FFF2-40B4-BE49-F238E27FC236}">
                  <a16:creationId xmlns:a16="http://schemas.microsoft.com/office/drawing/2014/main" id="{50EDF8F2-0C41-46BF-939F-86C5B4181D3D}"/>
                </a:ext>
              </a:extLst>
            </p:cNvPr>
            <p:cNvSpPr txBox="1"/>
            <p:nvPr/>
          </p:nvSpPr>
          <p:spPr>
            <a:xfrm>
              <a:off x="1592021" y="290094"/>
              <a:ext cx="1105402" cy="1270578"/>
            </a:xfrm>
            <a:prstGeom prst="rect">
              <a:avLst/>
            </a:prstGeom>
            <a:noFill/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i-FI" sz="2000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Vieraat kielet</a:t>
              </a:r>
            </a:p>
          </p:txBody>
        </p:sp>
      </p:grpSp>
      <p:grpSp>
        <p:nvGrpSpPr>
          <p:cNvPr id="19" name="Ryhmä 18">
            <a:extLst>
              <a:ext uri="{FF2B5EF4-FFF2-40B4-BE49-F238E27FC236}">
                <a16:creationId xmlns:a16="http://schemas.microsoft.com/office/drawing/2014/main" id="{FEA385EE-64A3-4EB0-961A-53562EA51E38}"/>
              </a:ext>
            </a:extLst>
          </p:cNvPr>
          <p:cNvGrpSpPr/>
          <p:nvPr/>
        </p:nvGrpSpPr>
        <p:grpSpPr>
          <a:xfrm>
            <a:off x="7608168" y="3180348"/>
            <a:ext cx="1656184" cy="1845876"/>
            <a:chOff x="1341766" y="2445"/>
            <a:chExt cx="1605912" cy="1845876"/>
          </a:xfrm>
          <a:solidFill>
            <a:schemeClr val="accent5">
              <a:lumMod val="75000"/>
            </a:schemeClr>
          </a:solidFill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20" name="Kuusikulmio 19">
              <a:extLst>
                <a:ext uri="{FF2B5EF4-FFF2-40B4-BE49-F238E27FC236}">
                  <a16:creationId xmlns:a16="http://schemas.microsoft.com/office/drawing/2014/main" id="{4B9B8214-5649-49A0-950E-AB1D0B85ED11}"/>
                </a:ext>
              </a:extLst>
            </p:cNvPr>
            <p:cNvSpPr/>
            <p:nvPr/>
          </p:nvSpPr>
          <p:spPr>
            <a:xfrm rot="5400000">
              <a:off x="1221784" y="122427"/>
              <a:ext cx="1845876" cy="1605912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ln>
              <a:noFill/>
            </a:ln>
            <a:effectLst/>
            <a:sp3d prstMaterial="clear">
              <a:bevelT h="635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21" name="Kuusikulmio 4">
              <a:extLst>
                <a:ext uri="{FF2B5EF4-FFF2-40B4-BE49-F238E27FC236}">
                  <a16:creationId xmlns:a16="http://schemas.microsoft.com/office/drawing/2014/main" id="{8652CFE5-4F62-43EA-9179-07F6153A8562}"/>
                </a:ext>
              </a:extLst>
            </p:cNvPr>
            <p:cNvSpPr txBox="1"/>
            <p:nvPr/>
          </p:nvSpPr>
          <p:spPr>
            <a:xfrm>
              <a:off x="1507877" y="290094"/>
              <a:ext cx="1347211" cy="1270578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i-FI" sz="2000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Toinen kotimainen kieli</a:t>
              </a:r>
            </a:p>
          </p:txBody>
        </p:sp>
      </p:grpSp>
      <p:pic>
        <p:nvPicPr>
          <p:cNvPr id="25" name="Kuva 24">
            <a:extLst>
              <a:ext uri="{FF2B5EF4-FFF2-40B4-BE49-F238E27FC236}">
                <a16:creationId xmlns:a16="http://schemas.microsoft.com/office/drawing/2014/main" id="{7838B6D3-7704-4BA1-9CBD-CE4DF53A1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5091" y="3435282"/>
            <a:ext cx="1268760" cy="1268760"/>
          </a:xfrm>
          <a:prstGeom prst="rect">
            <a:avLst/>
          </a:prstGeom>
        </p:spPr>
      </p:pic>
      <p:sp>
        <p:nvSpPr>
          <p:cNvPr id="26" name="Tekstiruutu 25">
            <a:extLst>
              <a:ext uri="{FF2B5EF4-FFF2-40B4-BE49-F238E27FC236}">
                <a16:creationId xmlns:a16="http://schemas.microsoft.com/office/drawing/2014/main" id="{3682B55F-BF47-47D6-8B67-869EFEE05086}"/>
              </a:ext>
            </a:extLst>
          </p:cNvPr>
          <p:cNvSpPr txBox="1"/>
          <p:nvPr/>
        </p:nvSpPr>
        <p:spPr>
          <a:xfrm>
            <a:off x="1836367" y="1163935"/>
            <a:ext cx="6171369" cy="120032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i-FI" b="1" dirty="0"/>
              <a:t>Äidinkielen ja kirjallisuuden koe </a:t>
            </a:r>
            <a:r>
              <a:rPr lang="fi-FI" b="1" u="sng" dirty="0">
                <a:highlight>
                  <a:srgbClr val="FFFF00"/>
                </a:highlight>
              </a:rPr>
              <a:t>on aina sisällyttävä tutkintoosi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/>
              <a:t>suomen kieli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/>
              <a:t>ruotsin kieli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/>
              <a:t>saamen kieli</a:t>
            </a:r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3823BBC5-FF7C-4B74-818D-BD5266B51B2D}"/>
              </a:ext>
            </a:extLst>
          </p:cNvPr>
          <p:cNvSpPr txBox="1"/>
          <p:nvPr/>
        </p:nvSpPr>
        <p:spPr>
          <a:xfrm>
            <a:off x="1859543" y="3087623"/>
            <a:ext cx="3194326" cy="196977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b="1" dirty="0"/>
              <a:t>Jos äidinkielesi ei ole suomi, ruotsi tai saame, voit tehdä suomi tai ruotsi toisena kielenä ja kirjallisuus-oppimäärään perustuvan kokeen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b="1" dirty="0"/>
              <a:t>painavasta syystä hakemuksesta oikeus muillakin</a:t>
            </a:r>
          </a:p>
        </p:txBody>
      </p:sp>
    </p:spTree>
    <p:extLst>
      <p:ext uri="{BB962C8B-B14F-4D97-AF65-F5344CB8AC3E}">
        <p14:creationId xmlns:p14="http://schemas.microsoft.com/office/powerpoint/2010/main" val="1470467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Ryhmä 34">
            <a:extLst>
              <a:ext uri="{FF2B5EF4-FFF2-40B4-BE49-F238E27FC236}">
                <a16:creationId xmlns:a16="http://schemas.microsoft.com/office/drawing/2014/main" id="{431944A9-DF8D-413B-A10B-01636A727686}"/>
              </a:ext>
            </a:extLst>
          </p:cNvPr>
          <p:cNvGrpSpPr/>
          <p:nvPr/>
        </p:nvGrpSpPr>
        <p:grpSpPr>
          <a:xfrm>
            <a:off x="7350259" y="4963200"/>
            <a:ext cx="1656184" cy="1845876"/>
            <a:chOff x="1341766" y="2445"/>
            <a:chExt cx="1605912" cy="1845876"/>
          </a:xfrm>
          <a:solidFill>
            <a:schemeClr val="accent2">
              <a:lumMod val="75000"/>
            </a:schemeClr>
          </a:solidFill>
        </p:grpSpPr>
        <p:sp>
          <p:nvSpPr>
            <p:cNvPr id="36" name="Kuusikulmio 35">
              <a:extLst>
                <a:ext uri="{FF2B5EF4-FFF2-40B4-BE49-F238E27FC236}">
                  <a16:creationId xmlns:a16="http://schemas.microsoft.com/office/drawing/2014/main" id="{3FD39E5A-7E23-4340-B63F-B5E0341777B4}"/>
                </a:ext>
              </a:extLst>
            </p:cNvPr>
            <p:cNvSpPr/>
            <p:nvPr/>
          </p:nvSpPr>
          <p:spPr>
            <a:xfrm rot="5400000">
              <a:off x="1221784" y="122427"/>
              <a:ext cx="1845876" cy="160591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37" name="Kuusikulmio 4">
              <a:extLst>
                <a:ext uri="{FF2B5EF4-FFF2-40B4-BE49-F238E27FC236}">
                  <a16:creationId xmlns:a16="http://schemas.microsoft.com/office/drawing/2014/main" id="{BF4A8A6C-06C8-411B-997E-786C939A8C42}"/>
                </a:ext>
              </a:extLst>
            </p:cNvPr>
            <p:cNvSpPr txBox="1"/>
            <p:nvPr/>
          </p:nvSpPr>
          <p:spPr>
            <a:xfrm>
              <a:off x="1592021" y="290094"/>
              <a:ext cx="1105402" cy="1270578"/>
            </a:xfrm>
            <a:prstGeom prst="rect">
              <a:avLst/>
            </a:prstGeom>
            <a:noFill/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i-FI" sz="2000" b="1" dirty="0">
                  <a:solidFill>
                    <a:schemeClr val="bg1"/>
                  </a:solidFill>
                </a:rPr>
                <a:t>Vieras kieli</a:t>
              </a:r>
            </a:p>
          </p:txBody>
        </p:sp>
      </p:grpSp>
      <p:grpSp>
        <p:nvGrpSpPr>
          <p:cNvPr id="29" name="Ryhmä 28">
            <a:extLst>
              <a:ext uri="{FF2B5EF4-FFF2-40B4-BE49-F238E27FC236}">
                <a16:creationId xmlns:a16="http://schemas.microsoft.com/office/drawing/2014/main" id="{5BE96951-0F6F-4ABD-8522-19DEDCFB9543}"/>
              </a:ext>
            </a:extLst>
          </p:cNvPr>
          <p:cNvGrpSpPr/>
          <p:nvPr/>
        </p:nvGrpSpPr>
        <p:grpSpPr>
          <a:xfrm>
            <a:off x="4477627" y="4912142"/>
            <a:ext cx="1656184" cy="1845876"/>
            <a:chOff x="1341766" y="2445"/>
            <a:chExt cx="1605912" cy="1845876"/>
          </a:xfrm>
          <a:solidFill>
            <a:schemeClr val="accent2">
              <a:lumMod val="75000"/>
            </a:schemeClr>
          </a:solidFill>
        </p:grpSpPr>
        <p:sp>
          <p:nvSpPr>
            <p:cNvPr id="30" name="Kuusikulmio 29">
              <a:extLst>
                <a:ext uri="{FF2B5EF4-FFF2-40B4-BE49-F238E27FC236}">
                  <a16:creationId xmlns:a16="http://schemas.microsoft.com/office/drawing/2014/main" id="{6015AD1D-66F6-4C9A-9398-40AB8E9018A8}"/>
                </a:ext>
              </a:extLst>
            </p:cNvPr>
            <p:cNvSpPr/>
            <p:nvPr/>
          </p:nvSpPr>
          <p:spPr>
            <a:xfrm rot="5400000">
              <a:off x="1221784" y="122427"/>
              <a:ext cx="1845876" cy="160591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31" name="Kuusikulmio 4">
              <a:extLst>
                <a:ext uri="{FF2B5EF4-FFF2-40B4-BE49-F238E27FC236}">
                  <a16:creationId xmlns:a16="http://schemas.microsoft.com/office/drawing/2014/main" id="{D799C0C6-5659-452D-A19A-86C001CF8720}"/>
                </a:ext>
              </a:extLst>
            </p:cNvPr>
            <p:cNvSpPr txBox="1"/>
            <p:nvPr/>
          </p:nvSpPr>
          <p:spPr>
            <a:xfrm>
              <a:off x="1457819" y="439630"/>
              <a:ext cx="1327252" cy="1270578"/>
            </a:xfrm>
            <a:prstGeom prst="rect">
              <a:avLst/>
            </a:prstGeom>
            <a:noFill/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i-FI" sz="2000" b="1" dirty="0">
                  <a:solidFill>
                    <a:schemeClr val="bg1"/>
                  </a:solidFill>
                </a:rPr>
                <a:t>Reaaliaineen koe</a:t>
              </a:r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D43160FA-33E2-44C4-8B83-B24DF8EDF03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783632" y="164683"/>
            <a:ext cx="6192688" cy="62068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ctr"/>
            <a:r>
              <a:rPr lang="fi-FI" dirty="0"/>
              <a:t>Valittavissa olevat kokeet</a:t>
            </a:r>
          </a:p>
        </p:txBody>
      </p:sp>
      <p:grpSp>
        <p:nvGrpSpPr>
          <p:cNvPr id="7" name="Ryhmä 6">
            <a:extLst>
              <a:ext uri="{FF2B5EF4-FFF2-40B4-BE49-F238E27FC236}">
                <a16:creationId xmlns:a16="http://schemas.microsoft.com/office/drawing/2014/main" id="{0D36FB58-940E-4850-B129-74C7968A35BF}"/>
              </a:ext>
            </a:extLst>
          </p:cNvPr>
          <p:cNvGrpSpPr/>
          <p:nvPr/>
        </p:nvGrpSpPr>
        <p:grpSpPr>
          <a:xfrm>
            <a:off x="5024142" y="1614042"/>
            <a:ext cx="1656184" cy="1845876"/>
            <a:chOff x="1341766" y="2445"/>
            <a:chExt cx="1605912" cy="1845876"/>
          </a:xfrm>
          <a:solidFill>
            <a:srgbClr val="C00000"/>
          </a:solidFill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8" name="Kuusikulmio 7">
              <a:extLst>
                <a:ext uri="{FF2B5EF4-FFF2-40B4-BE49-F238E27FC236}">
                  <a16:creationId xmlns:a16="http://schemas.microsoft.com/office/drawing/2014/main" id="{BE3FDF8F-7DC8-4904-BD29-4D69B708162E}"/>
                </a:ext>
              </a:extLst>
            </p:cNvPr>
            <p:cNvSpPr/>
            <p:nvPr/>
          </p:nvSpPr>
          <p:spPr>
            <a:xfrm rot="5400000">
              <a:off x="1221784" y="122427"/>
              <a:ext cx="1845876" cy="1605912"/>
            </a:xfrm>
            <a:prstGeom prst="hexagon">
              <a:avLst>
                <a:gd name="adj" fmla="val 25000"/>
                <a:gd name="vf" fmla="val 115470"/>
              </a:avLst>
            </a:prstGeom>
            <a:noFill/>
            <a:ln>
              <a:noFill/>
            </a:ln>
            <a:effectLst/>
            <a:sp3d prstMaterial="clear">
              <a:bevelT h="635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9" name="Kuusikulmio 4">
              <a:extLst>
                <a:ext uri="{FF2B5EF4-FFF2-40B4-BE49-F238E27FC236}">
                  <a16:creationId xmlns:a16="http://schemas.microsoft.com/office/drawing/2014/main" id="{E63F208F-6275-4D21-9BD5-B41AA5CE46DA}"/>
                </a:ext>
              </a:extLst>
            </p:cNvPr>
            <p:cNvSpPr txBox="1"/>
            <p:nvPr/>
          </p:nvSpPr>
          <p:spPr>
            <a:xfrm>
              <a:off x="1624071" y="266484"/>
              <a:ext cx="1105402" cy="1270578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i-FI" sz="2000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Äidinkieli ja kirjallisuus</a:t>
              </a:r>
            </a:p>
          </p:txBody>
        </p:sp>
      </p:grpSp>
      <p:grpSp>
        <p:nvGrpSpPr>
          <p:cNvPr id="10" name="Ryhmä 9">
            <a:extLst>
              <a:ext uri="{FF2B5EF4-FFF2-40B4-BE49-F238E27FC236}">
                <a16:creationId xmlns:a16="http://schemas.microsoft.com/office/drawing/2014/main" id="{5777CA9A-1935-4818-A51A-D49A212869BA}"/>
              </a:ext>
            </a:extLst>
          </p:cNvPr>
          <p:cNvGrpSpPr/>
          <p:nvPr/>
        </p:nvGrpSpPr>
        <p:grpSpPr>
          <a:xfrm>
            <a:off x="6771367" y="1622121"/>
            <a:ext cx="1656183" cy="1845876"/>
            <a:chOff x="1341766" y="2445"/>
            <a:chExt cx="1605912" cy="1845876"/>
          </a:xfrm>
          <a:solidFill>
            <a:schemeClr val="accent2">
              <a:lumMod val="75000"/>
            </a:schemeClr>
          </a:solidFill>
        </p:grpSpPr>
        <p:sp>
          <p:nvSpPr>
            <p:cNvPr id="11" name="Kuusikulmio 10">
              <a:extLst>
                <a:ext uri="{FF2B5EF4-FFF2-40B4-BE49-F238E27FC236}">
                  <a16:creationId xmlns:a16="http://schemas.microsoft.com/office/drawing/2014/main" id="{0146161A-A905-46E6-92B8-96893A4A13CD}"/>
                </a:ext>
              </a:extLst>
            </p:cNvPr>
            <p:cNvSpPr/>
            <p:nvPr/>
          </p:nvSpPr>
          <p:spPr>
            <a:xfrm rot="5400000">
              <a:off x="1221784" y="122427"/>
              <a:ext cx="1845876" cy="1605912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2" name="Kuusikulmio 4">
              <a:extLst>
                <a:ext uri="{FF2B5EF4-FFF2-40B4-BE49-F238E27FC236}">
                  <a16:creationId xmlns:a16="http://schemas.microsoft.com/office/drawing/2014/main" id="{D551905B-341F-42EF-A5CF-70D96F136100}"/>
                </a:ext>
              </a:extLst>
            </p:cNvPr>
            <p:cNvSpPr txBox="1"/>
            <p:nvPr/>
          </p:nvSpPr>
          <p:spPr>
            <a:xfrm>
              <a:off x="1422755" y="178706"/>
              <a:ext cx="1443935" cy="1270578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i-FI" sz="2000" b="1" dirty="0">
                  <a:solidFill>
                    <a:schemeClr val="bg1"/>
                  </a:solidFill>
                </a:rPr>
                <a:t>Matematiikka</a:t>
              </a:r>
            </a:p>
          </p:txBody>
        </p:sp>
      </p:grpSp>
      <p:grpSp>
        <p:nvGrpSpPr>
          <p:cNvPr id="13" name="Ryhmä 12">
            <a:extLst>
              <a:ext uri="{FF2B5EF4-FFF2-40B4-BE49-F238E27FC236}">
                <a16:creationId xmlns:a16="http://schemas.microsoft.com/office/drawing/2014/main" id="{B7377D56-25D4-4E54-A262-D7B16ABCC0D8}"/>
              </a:ext>
            </a:extLst>
          </p:cNvPr>
          <p:cNvGrpSpPr/>
          <p:nvPr/>
        </p:nvGrpSpPr>
        <p:grpSpPr>
          <a:xfrm>
            <a:off x="4994848" y="4735008"/>
            <a:ext cx="1656184" cy="1845876"/>
            <a:chOff x="1341766" y="2445"/>
            <a:chExt cx="1605912" cy="1845876"/>
          </a:xfrm>
          <a:solidFill>
            <a:schemeClr val="accent2">
              <a:lumMod val="75000"/>
            </a:schemeClr>
          </a:solidFill>
        </p:grpSpPr>
        <p:sp>
          <p:nvSpPr>
            <p:cNvPr id="14" name="Kuusikulmio 13">
              <a:extLst>
                <a:ext uri="{FF2B5EF4-FFF2-40B4-BE49-F238E27FC236}">
                  <a16:creationId xmlns:a16="http://schemas.microsoft.com/office/drawing/2014/main" id="{E7E7C5F8-08EF-4B4A-A4DE-DD211C0D5C68}"/>
                </a:ext>
              </a:extLst>
            </p:cNvPr>
            <p:cNvSpPr/>
            <p:nvPr/>
          </p:nvSpPr>
          <p:spPr>
            <a:xfrm rot="5400000">
              <a:off x="1221784" y="122427"/>
              <a:ext cx="1845876" cy="160591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5" name="Kuusikulmio 4">
              <a:extLst>
                <a:ext uri="{FF2B5EF4-FFF2-40B4-BE49-F238E27FC236}">
                  <a16:creationId xmlns:a16="http://schemas.microsoft.com/office/drawing/2014/main" id="{F2DEE7C6-0005-4630-A79D-5ADD0558F9D5}"/>
                </a:ext>
              </a:extLst>
            </p:cNvPr>
            <p:cNvSpPr txBox="1"/>
            <p:nvPr/>
          </p:nvSpPr>
          <p:spPr>
            <a:xfrm>
              <a:off x="1457819" y="439630"/>
              <a:ext cx="1327252" cy="1270578"/>
            </a:xfrm>
            <a:prstGeom prst="rect">
              <a:avLst/>
            </a:prstGeom>
            <a:noFill/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i-FI" sz="2000" b="1" dirty="0">
                  <a:solidFill>
                    <a:schemeClr val="bg1"/>
                  </a:solidFill>
                </a:rPr>
                <a:t>Reaaliaineen koe</a:t>
              </a:r>
            </a:p>
          </p:txBody>
        </p:sp>
      </p:grpSp>
      <p:grpSp>
        <p:nvGrpSpPr>
          <p:cNvPr id="16" name="Ryhmä 15">
            <a:extLst>
              <a:ext uri="{FF2B5EF4-FFF2-40B4-BE49-F238E27FC236}">
                <a16:creationId xmlns:a16="http://schemas.microsoft.com/office/drawing/2014/main" id="{6E84187A-3E56-47C7-8A46-9EEDB9AB85CA}"/>
              </a:ext>
            </a:extLst>
          </p:cNvPr>
          <p:cNvGrpSpPr/>
          <p:nvPr/>
        </p:nvGrpSpPr>
        <p:grpSpPr>
          <a:xfrm>
            <a:off x="6780076" y="4751476"/>
            <a:ext cx="1656184" cy="1845876"/>
            <a:chOff x="1341766" y="2445"/>
            <a:chExt cx="1605912" cy="1845876"/>
          </a:xfrm>
          <a:solidFill>
            <a:schemeClr val="accent2">
              <a:lumMod val="75000"/>
            </a:schemeClr>
          </a:solidFill>
        </p:grpSpPr>
        <p:sp>
          <p:nvSpPr>
            <p:cNvPr id="17" name="Kuusikulmio 16">
              <a:extLst>
                <a:ext uri="{FF2B5EF4-FFF2-40B4-BE49-F238E27FC236}">
                  <a16:creationId xmlns:a16="http://schemas.microsoft.com/office/drawing/2014/main" id="{445AAFB8-C5E8-4CD1-9069-A52B0ABE0F5A}"/>
                </a:ext>
              </a:extLst>
            </p:cNvPr>
            <p:cNvSpPr/>
            <p:nvPr/>
          </p:nvSpPr>
          <p:spPr>
            <a:xfrm rot="5400000">
              <a:off x="1221784" y="122427"/>
              <a:ext cx="1845876" cy="160591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7030A0"/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8" name="Kuusikulmio 4">
              <a:extLst>
                <a:ext uri="{FF2B5EF4-FFF2-40B4-BE49-F238E27FC236}">
                  <a16:creationId xmlns:a16="http://schemas.microsoft.com/office/drawing/2014/main" id="{50EDF8F2-0C41-46BF-939F-86C5B4181D3D}"/>
                </a:ext>
              </a:extLst>
            </p:cNvPr>
            <p:cNvSpPr txBox="1"/>
            <p:nvPr/>
          </p:nvSpPr>
          <p:spPr>
            <a:xfrm>
              <a:off x="1592021" y="290094"/>
              <a:ext cx="1105402" cy="1270578"/>
            </a:xfrm>
            <a:prstGeom prst="rect">
              <a:avLst/>
            </a:prstGeom>
            <a:noFill/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i-FI" sz="2000" b="1" dirty="0">
                  <a:solidFill>
                    <a:schemeClr val="bg1"/>
                  </a:solidFill>
                </a:rPr>
                <a:t>Vieras kieli</a:t>
              </a:r>
            </a:p>
          </p:txBody>
        </p:sp>
      </p:grpSp>
      <p:grpSp>
        <p:nvGrpSpPr>
          <p:cNvPr id="19" name="Ryhmä 18">
            <a:extLst>
              <a:ext uri="{FF2B5EF4-FFF2-40B4-BE49-F238E27FC236}">
                <a16:creationId xmlns:a16="http://schemas.microsoft.com/office/drawing/2014/main" id="{FEA385EE-64A3-4EB0-961A-53562EA51E38}"/>
              </a:ext>
            </a:extLst>
          </p:cNvPr>
          <p:cNvGrpSpPr/>
          <p:nvPr/>
        </p:nvGrpSpPr>
        <p:grpSpPr>
          <a:xfrm>
            <a:off x="7608168" y="3180348"/>
            <a:ext cx="1656184" cy="1845876"/>
            <a:chOff x="1341766" y="2445"/>
            <a:chExt cx="1605912" cy="1845876"/>
          </a:xfrm>
          <a:solidFill>
            <a:schemeClr val="accent5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0" name="Kuusikulmio 19">
              <a:extLst>
                <a:ext uri="{FF2B5EF4-FFF2-40B4-BE49-F238E27FC236}">
                  <a16:creationId xmlns:a16="http://schemas.microsoft.com/office/drawing/2014/main" id="{4B9B8214-5649-49A0-950E-AB1D0B85ED11}"/>
                </a:ext>
              </a:extLst>
            </p:cNvPr>
            <p:cNvSpPr/>
            <p:nvPr/>
          </p:nvSpPr>
          <p:spPr>
            <a:xfrm rot="5400000">
              <a:off x="1221784" y="122427"/>
              <a:ext cx="1845876" cy="1605912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21" name="Kuusikulmio 4">
              <a:extLst>
                <a:ext uri="{FF2B5EF4-FFF2-40B4-BE49-F238E27FC236}">
                  <a16:creationId xmlns:a16="http://schemas.microsoft.com/office/drawing/2014/main" id="{8652CFE5-4F62-43EA-9179-07F6153A8562}"/>
                </a:ext>
              </a:extLst>
            </p:cNvPr>
            <p:cNvSpPr txBox="1"/>
            <p:nvPr/>
          </p:nvSpPr>
          <p:spPr>
            <a:xfrm>
              <a:off x="1507877" y="290094"/>
              <a:ext cx="1347211" cy="1270578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i-FI" sz="2000" b="1" dirty="0">
                  <a:solidFill>
                    <a:schemeClr val="bg1"/>
                  </a:solidFill>
                </a:rPr>
                <a:t>Toinen kotimainen kieli</a:t>
              </a:r>
            </a:p>
          </p:txBody>
        </p:sp>
      </p:grpSp>
      <p:pic>
        <p:nvPicPr>
          <p:cNvPr id="25" name="Kuva 24">
            <a:extLst>
              <a:ext uri="{FF2B5EF4-FFF2-40B4-BE49-F238E27FC236}">
                <a16:creationId xmlns:a16="http://schemas.microsoft.com/office/drawing/2014/main" id="{7838B6D3-7704-4BA1-9CBD-CE4DF53A1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5091" y="3435282"/>
            <a:ext cx="1268760" cy="1268760"/>
          </a:xfrm>
          <a:prstGeom prst="rect">
            <a:avLst/>
          </a:prstGeom>
        </p:spPr>
      </p:pic>
      <p:sp>
        <p:nvSpPr>
          <p:cNvPr id="26" name="Tekstiruutu 25">
            <a:extLst>
              <a:ext uri="{FF2B5EF4-FFF2-40B4-BE49-F238E27FC236}">
                <a16:creationId xmlns:a16="http://schemas.microsoft.com/office/drawing/2014/main" id="{3682B55F-BF47-47D6-8B67-869EFEE05086}"/>
              </a:ext>
            </a:extLst>
          </p:cNvPr>
          <p:cNvSpPr txBox="1"/>
          <p:nvPr/>
        </p:nvSpPr>
        <p:spPr>
          <a:xfrm>
            <a:off x="1623493" y="1137511"/>
            <a:ext cx="9525300" cy="147732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i-FI" b="1" dirty="0"/>
              <a:t>Äidinkielen ja kirjallisuuden kokeen lisäksi tutkintoosi on </a:t>
            </a:r>
            <a:r>
              <a:rPr lang="fi-FI" b="1"/>
              <a:t>sisällyttävä </a:t>
            </a:r>
            <a:r>
              <a:rPr lang="fi-FI" b="1" u="sng">
                <a:highlight>
                  <a:srgbClr val="FFFF00"/>
                </a:highlight>
              </a:rPr>
              <a:t>kolmesta ryhmästä 4 koetta </a:t>
            </a:r>
            <a:r>
              <a:rPr lang="fi-FI" b="1"/>
              <a:t>:</a:t>
            </a:r>
            <a:endParaRPr lang="fi-FI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/>
              <a:t>matematiikka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/>
              <a:t>toinen kotimainen kieli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/>
              <a:t>vieras kieli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/>
              <a:t>reaaliaineen koe</a:t>
            </a:r>
          </a:p>
        </p:txBody>
      </p:sp>
      <p:sp>
        <p:nvSpPr>
          <p:cNvPr id="28" name="Tekstiruutu 27">
            <a:extLst>
              <a:ext uri="{FF2B5EF4-FFF2-40B4-BE49-F238E27FC236}">
                <a16:creationId xmlns:a16="http://schemas.microsoft.com/office/drawing/2014/main" id="{074F0224-1346-4429-8B21-493278ACFEE4}"/>
              </a:ext>
            </a:extLst>
          </p:cNvPr>
          <p:cNvSpPr txBox="1"/>
          <p:nvPr/>
        </p:nvSpPr>
        <p:spPr>
          <a:xfrm>
            <a:off x="1615038" y="3424205"/>
            <a:ext cx="429882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b="1" dirty="0"/>
              <a:t>Sinun on </a:t>
            </a:r>
            <a:r>
              <a:rPr lang="fi-FI" b="1" u="sng" dirty="0">
                <a:highlight>
                  <a:srgbClr val="FFFF00"/>
                </a:highlight>
              </a:rPr>
              <a:t>ylioppilastutkintoosi suoritettava kuitenkin viisi koetta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/>
              <a:t>mikäli jätät matematiikan tai toisen kotimaisen kielen kokeen pois, on sinun suoritettava kaksi reaaliaineen koetta tai kaksi vieraan kielen koetta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/>
              <a:t>viiden kokeen joukossa </a:t>
            </a:r>
          </a:p>
          <a:p>
            <a:r>
              <a:rPr lang="fi-FI" b="1" dirty="0"/>
              <a:t>      voi olla vain yksi koe </a:t>
            </a:r>
          </a:p>
          <a:p>
            <a:r>
              <a:rPr lang="fi-FI" b="1" dirty="0"/>
              <a:t>      samassa  oppiaineessa</a:t>
            </a:r>
          </a:p>
          <a:p>
            <a:endParaRPr lang="fi-FI" b="1" dirty="0"/>
          </a:p>
        </p:txBody>
      </p:sp>
    </p:spTree>
    <p:extLst>
      <p:ext uri="{BB962C8B-B14F-4D97-AF65-F5344CB8AC3E}">
        <p14:creationId xmlns:p14="http://schemas.microsoft.com/office/powerpoint/2010/main" val="2341780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Ryhmä 33">
            <a:extLst>
              <a:ext uri="{FF2B5EF4-FFF2-40B4-BE49-F238E27FC236}">
                <a16:creationId xmlns:a16="http://schemas.microsoft.com/office/drawing/2014/main" id="{853100CA-80A8-4DFC-ABA7-AF84A37E9013}"/>
              </a:ext>
            </a:extLst>
          </p:cNvPr>
          <p:cNvGrpSpPr/>
          <p:nvPr/>
        </p:nvGrpSpPr>
        <p:grpSpPr>
          <a:xfrm>
            <a:off x="6932476" y="4903876"/>
            <a:ext cx="1656184" cy="1845876"/>
            <a:chOff x="1341766" y="2445"/>
            <a:chExt cx="1605912" cy="1845876"/>
          </a:xfrm>
          <a:solidFill>
            <a:schemeClr val="accent2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35" name="Kuusikulmio 34">
              <a:extLst>
                <a:ext uri="{FF2B5EF4-FFF2-40B4-BE49-F238E27FC236}">
                  <a16:creationId xmlns:a16="http://schemas.microsoft.com/office/drawing/2014/main" id="{FB28B4BF-BBF0-48FF-B9C4-EA4A46C551B5}"/>
                </a:ext>
              </a:extLst>
            </p:cNvPr>
            <p:cNvSpPr/>
            <p:nvPr/>
          </p:nvSpPr>
          <p:spPr>
            <a:xfrm rot="5400000">
              <a:off x="1221784" y="122427"/>
              <a:ext cx="1845876" cy="160591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36" name="Kuusikulmio 4">
              <a:extLst>
                <a:ext uri="{FF2B5EF4-FFF2-40B4-BE49-F238E27FC236}">
                  <a16:creationId xmlns:a16="http://schemas.microsoft.com/office/drawing/2014/main" id="{B872055C-C8C7-490B-AB35-37A7CBB35F53}"/>
                </a:ext>
              </a:extLst>
            </p:cNvPr>
            <p:cNvSpPr txBox="1"/>
            <p:nvPr/>
          </p:nvSpPr>
          <p:spPr>
            <a:xfrm>
              <a:off x="1592021" y="290094"/>
              <a:ext cx="1105402" cy="1270578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i-FI" sz="2000" b="1" dirty="0">
                  <a:solidFill>
                    <a:schemeClr val="bg1"/>
                  </a:solidFill>
                </a:rPr>
                <a:t>Vieraat kielet</a:t>
              </a:r>
            </a:p>
          </p:txBody>
        </p:sp>
      </p:grpSp>
      <p:grpSp>
        <p:nvGrpSpPr>
          <p:cNvPr id="31" name="Ryhmä 30">
            <a:extLst>
              <a:ext uri="{FF2B5EF4-FFF2-40B4-BE49-F238E27FC236}">
                <a16:creationId xmlns:a16="http://schemas.microsoft.com/office/drawing/2014/main" id="{4310857A-CE06-489E-B143-2C9D060512AE}"/>
              </a:ext>
            </a:extLst>
          </p:cNvPr>
          <p:cNvGrpSpPr/>
          <p:nvPr/>
        </p:nvGrpSpPr>
        <p:grpSpPr>
          <a:xfrm>
            <a:off x="7007251" y="4998221"/>
            <a:ext cx="1656184" cy="1845876"/>
            <a:chOff x="1341766" y="2445"/>
            <a:chExt cx="1605912" cy="1845876"/>
          </a:xfrm>
          <a:solidFill>
            <a:schemeClr val="accent2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32" name="Kuusikulmio 31">
              <a:extLst>
                <a:ext uri="{FF2B5EF4-FFF2-40B4-BE49-F238E27FC236}">
                  <a16:creationId xmlns:a16="http://schemas.microsoft.com/office/drawing/2014/main" id="{7295F316-549E-4E47-856D-DF25B55637AF}"/>
                </a:ext>
              </a:extLst>
            </p:cNvPr>
            <p:cNvSpPr/>
            <p:nvPr/>
          </p:nvSpPr>
          <p:spPr>
            <a:xfrm rot="5400000">
              <a:off x="1221784" y="122427"/>
              <a:ext cx="1845876" cy="160591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33" name="Kuusikulmio 4">
              <a:extLst>
                <a:ext uri="{FF2B5EF4-FFF2-40B4-BE49-F238E27FC236}">
                  <a16:creationId xmlns:a16="http://schemas.microsoft.com/office/drawing/2014/main" id="{4078A02F-EC19-4B80-B196-94405FB2FABF}"/>
                </a:ext>
              </a:extLst>
            </p:cNvPr>
            <p:cNvSpPr txBox="1"/>
            <p:nvPr/>
          </p:nvSpPr>
          <p:spPr>
            <a:xfrm>
              <a:off x="1592021" y="290094"/>
              <a:ext cx="1105402" cy="1270578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i-FI" sz="2000" b="1" dirty="0">
                  <a:solidFill>
                    <a:schemeClr val="bg1"/>
                  </a:solidFill>
                </a:rPr>
                <a:t>Vieraat kielet</a:t>
              </a:r>
            </a:p>
          </p:txBody>
        </p:sp>
      </p:grpSp>
      <p:grpSp>
        <p:nvGrpSpPr>
          <p:cNvPr id="28" name="Ryhmä 27">
            <a:extLst>
              <a:ext uri="{FF2B5EF4-FFF2-40B4-BE49-F238E27FC236}">
                <a16:creationId xmlns:a16="http://schemas.microsoft.com/office/drawing/2014/main" id="{444A3D67-209A-4476-8C61-0AD7D5097193}"/>
              </a:ext>
            </a:extLst>
          </p:cNvPr>
          <p:cNvGrpSpPr/>
          <p:nvPr/>
        </p:nvGrpSpPr>
        <p:grpSpPr>
          <a:xfrm>
            <a:off x="4731790" y="4769956"/>
            <a:ext cx="1679865" cy="1845876"/>
            <a:chOff x="1318804" y="2445"/>
            <a:chExt cx="1628874" cy="1845876"/>
          </a:xfrm>
          <a:solidFill>
            <a:schemeClr val="accent2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9" name="Kuusikulmio 28">
              <a:extLst>
                <a:ext uri="{FF2B5EF4-FFF2-40B4-BE49-F238E27FC236}">
                  <a16:creationId xmlns:a16="http://schemas.microsoft.com/office/drawing/2014/main" id="{1F9801DA-7A8A-40A0-9432-35F124F8D6EC}"/>
                </a:ext>
              </a:extLst>
            </p:cNvPr>
            <p:cNvSpPr/>
            <p:nvPr/>
          </p:nvSpPr>
          <p:spPr>
            <a:xfrm rot="5400000">
              <a:off x="1221784" y="122427"/>
              <a:ext cx="1845876" cy="160591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30" name="Kuusikulmio 4">
              <a:extLst>
                <a:ext uri="{FF2B5EF4-FFF2-40B4-BE49-F238E27FC236}">
                  <a16:creationId xmlns:a16="http://schemas.microsoft.com/office/drawing/2014/main" id="{E96AA0CD-C243-4057-8E54-DAB8849EA0FC}"/>
                </a:ext>
              </a:extLst>
            </p:cNvPr>
            <p:cNvSpPr txBox="1"/>
            <p:nvPr/>
          </p:nvSpPr>
          <p:spPr>
            <a:xfrm>
              <a:off x="1318804" y="439630"/>
              <a:ext cx="1598098" cy="1270578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i-FI" sz="2000" b="1" dirty="0">
                  <a:solidFill>
                    <a:schemeClr val="bg1"/>
                  </a:solidFill>
                </a:rPr>
                <a:t>Reaaliaineiden kokeet</a:t>
              </a:r>
            </a:p>
          </p:txBody>
        </p:sp>
      </p:grpSp>
      <p:grpSp>
        <p:nvGrpSpPr>
          <p:cNvPr id="22" name="Ryhmä 21">
            <a:extLst>
              <a:ext uri="{FF2B5EF4-FFF2-40B4-BE49-F238E27FC236}">
                <a16:creationId xmlns:a16="http://schemas.microsoft.com/office/drawing/2014/main" id="{87CD2F70-89A9-4663-A2A4-EF40821D3417}"/>
              </a:ext>
            </a:extLst>
          </p:cNvPr>
          <p:cNvGrpSpPr/>
          <p:nvPr/>
        </p:nvGrpSpPr>
        <p:grpSpPr>
          <a:xfrm>
            <a:off x="4571330" y="4920457"/>
            <a:ext cx="1679865" cy="1845876"/>
            <a:chOff x="1318804" y="2445"/>
            <a:chExt cx="1628874" cy="1845876"/>
          </a:xfrm>
          <a:solidFill>
            <a:schemeClr val="accent2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3" name="Kuusikulmio 22">
              <a:extLst>
                <a:ext uri="{FF2B5EF4-FFF2-40B4-BE49-F238E27FC236}">
                  <a16:creationId xmlns:a16="http://schemas.microsoft.com/office/drawing/2014/main" id="{9561222C-67D6-4A69-9009-167DB326ED1E}"/>
                </a:ext>
              </a:extLst>
            </p:cNvPr>
            <p:cNvSpPr/>
            <p:nvPr/>
          </p:nvSpPr>
          <p:spPr>
            <a:xfrm rot="5400000">
              <a:off x="1221784" y="122427"/>
              <a:ext cx="1845876" cy="160591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24" name="Kuusikulmio 4">
              <a:extLst>
                <a:ext uri="{FF2B5EF4-FFF2-40B4-BE49-F238E27FC236}">
                  <a16:creationId xmlns:a16="http://schemas.microsoft.com/office/drawing/2014/main" id="{9845EB7C-B988-45A7-9170-A564CF7AD3D1}"/>
                </a:ext>
              </a:extLst>
            </p:cNvPr>
            <p:cNvSpPr txBox="1"/>
            <p:nvPr/>
          </p:nvSpPr>
          <p:spPr>
            <a:xfrm>
              <a:off x="1318804" y="439630"/>
              <a:ext cx="1598098" cy="1270578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i-FI" sz="2000" b="1" dirty="0">
                  <a:solidFill>
                    <a:schemeClr val="bg1"/>
                  </a:solidFill>
                </a:rPr>
                <a:t>Reaaliaineiden kokeet</a:t>
              </a:r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D43160FA-33E2-44C4-8B83-B24DF8EDF03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861825" y="144869"/>
            <a:ext cx="6192688" cy="62068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ctr"/>
            <a:r>
              <a:rPr lang="fi-FI" dirty="0"/>
              <a:t>Useammat kokeet</a:t>
            </a:r>
          </a:p>
        </p:txBody>
      </p:sp>
      <p:grpSp>
        <p:nvGrpSpPr>
          <p:cNvPr id="7" name="Ryhmä 6">
            <a:extLst>
              <a:ext uri="{FF2B5EF4-FFF2-40B4-BE49-F238E27FC236}">
                <a16:creationId xmlns:a16="http://schemas.microsoft.com/office/drawing/2014/main" id="{0D36FB58-940E-4850-B129-74C7968A35BF}"/>
              </a:ext>
            </a:extLst>
          </p:cNvPr>
          <p:cNvGrpSpPr/>
          <p:nvPr/>
        </p:nvGrpSpPr>
        <p:grpSpPr>
          <a:xfrm>
            <a:off x="5024142" y="1614042"/>
            <a:ext cx="1656184" cy="1845876"/>
            <a:chOff x="1341766" y="2445"/>
            <a:chExt cx="1605912" cy="1845876"/>
          </a:xfrm>
          <a:solidFill>
            <a:srgbClr val="C0000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8" name="Kuusikulmio 7">
              <a:extLst>
                <a:ext uri="{FF2B5EF4-FFF2-40B4-BE49-F238E27FC236}">
                  <a16:creationId xmlns:a16="http://schemas.microsoft.com/office/drawing/2014/main" id="{BE3FDF8F-7DC8-4904-BD29-4D69B708162E}"/>
                </a:ext>
              </a:extLst>
            </p:cNvPr>
            <p:cNvSpPr/>
            <p:nvPr/>
          </p:nvSpPr>
          <p:spPr>
            <a:xfrm rot="5400000">
              <a:off x="1221784" y="122427"/>
              <a:ext cx="1845876" cy="1605912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9" name="Kuusikulmio 4">
              <a:extLst>
                <a:ext uri="{FF2B5EF4-FFF2-40B4-BE49-F238E27FC236}">
                  <a16:creationId xmlns:a16="http://schemas.microsoft.com/office/drawing/2014/main" id="{E63F208F-6275-4D21-9BD5-B41AA5CE46DA}"/>
                </a:ext>
              </a:extLst>
            </p:cNvPr>
            <p:cNvSpPr txBox="1"/>
            <p:nvPr/>
          </p:nvSpPr>
          <p:spPr>
            <a:xfrm>
              <a:off x="1592021" y="290094"/>
              <a:ext cx="1105402" cy="1270578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i-FI" sz="2000" b="1" dirty="0">
                  <a:solidFill>
                    <a:schemeClr val="bg1"/>
                  </a:solidFill>
                </a:rPr>
                <a:t>Äidinkieli ja kirjallisuus</a:t>
              </a:r>
            </a:p>
          </p:txBody>
        </p:sp>
      </p:grpSp>
      <p:grpSp>
        <p:nvGrpSpPr>
          <p:cNvPr id="10" name="Ryhmä 9">
            <a:extLst>
              <a:ext uri="{FF2B5EF4-FFF2-40B4-BE49-F238E27FC236}">
                <a16:creationId xmlns:a16="http://schemas.microsoft.com/office/drawing/2014/main" id="{5777CA9A-1935-4818-A51A-D49A212869BA}"/>
              </a:ext>
            </a:extLst>
          </p:cNvPr>
          <p:cNvGrpSpPr/>
          <p:nvPr/>
        </p:nvGrpSpPr>
        <p:grpSpPr>
          <a:xfrm>
            <a:off x="6771367" y="1622121"/>
            <a:ext cx="1656183" cy="1845876"/>
            <a:chOff x="1341766" y="2445"/>
            <a:chExt cx="1605912" cy="1845876"/>
          </a:xfrm>
          <a:solidFill>
            <a:schemeClr val="accent2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1" name="Kuusikulmio 10">
              <a:extLst>
                <a:ext uri="{FF2B5EF4-FFF2-40B4-BE49-F238E27FC236}">
                  <a16:creationId xmlns:a16="http://schemas.microsoft.com/office/drawing/2014/main" id="{0146161A-A905-46E6-92B8-96893A4A13CD}"/>
                </a:ext>
              </a:extLst>
            </p:cNvPr>
            <p:cNvSpPr/>
            <p:nvPr/>
          </p:nvSpPr>
          <p:spPr>
            <a:xfrm rot="5400000">
              <a:off x="1221784" y="122427"/>
              <a:ext cx="1845876" cy="1605912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2" name="Kuusikulmio 4">
              <a:extLst>
                <a:ext uri="{FF2B5EF4-FFF2-40B4-BE49-F238E27FC236}">
                  <a16:creationId xmlns:a16="http://schemas.microsoft.com/office/drawing/2014/main" id="{D551905B-341F-42EF-A5CF-70D96F136100}"/>
                </a:ext>
              </a:extLst>
            </p:cNvPr>
            <p:cNvSpPr txBox="1"/>
            <p:nvPr/>
          </p:nvSpPr>
          <p:spPr>
            <a:xfrm>
              <a:off x="1433922" y="297156"/>
              <a:ext cx="1443935" cy="1270578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i-FI" sz="2000" b="1" dirty="0">
                  <a:solidFill>
                    <a:schemeClr val="bg1"/>
                  </a:solidFill>
                </a:rPr>
                <a:t>Matematiikka</a:t>
              </a:r>
            </a:p>
          </p:txBody>
        </p:sp>
      </p:grpSp>
      <p:grpSp>
        <p:nvGrpSpPr>
          <p:cNvPr id="13" name="Ryhmä 12">
            <a:extLst>
              <a:ext uri="{FF2B5EF4-FFF2-40B4-BE49-F238E27FC236}">
                <a16:creationId xmlns:a16="http://schemas.microsoft.com/office/drawing/2014/main" id="{B7377D56-25D4-4E54-A262-D7B16ABCC0D8}"/>
              </a:ext>
            </a:extLst>
          </p:cNvPr>
          <p:cNvGrpSpPr/>
          <p:nvPr/>
        </p:nvGrpSpPr>
        <p:grpSpPr>
          <a:xfrm>
            <a:off x="4971169" y="4735008"/>
            <a:ext cx="1679865" cy="1845876"/>
            <a:chOff x="1318804" y="2445"/>
            <a:chExt cx="1628874" cy="1845876"/>
          </a:xfrm>
          <a:solidFill>
            <a:schemeClr val="accent2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4" name="Kuusikulmio 13">
              <a:extLst>
                <a:ext uri="{FF2B5EF4-FFF2-40B4-BE49-F238E27FC236}">
                  <a16:creationId xmlns:a16="http://schemas.microsoft.com/office/drawing/2014/main" id="{E7E7C5F8-08EF-4B4A-A4DE-DD211C0D5C68}"/>
                </a:ext>
              </a:extLst>
            </p:cNvPr>
            <p:cNvSpPr/>
            <p:nvPr/>
          </p:nvSpPr>
          <p:spPr>
            <a:xfrm rot="5400000">
              <a:off x="1221784" y="122427"/>
              <a:ext cx="1845876" cy="160591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5" name="Kuusikulmio 4">
              <a:extLst>
                <a:ext uri="{FF2B5EF4-FFF2-40B4-BE49-F238E27FC236}">
                  <a16:creationId xmlns:a16="http://schemas.microsoft.com/office/drawing/2014/main" id="{F2DEE7C6-0005-4630-A79D-5ADD0558F9D5}"/>
                </a:ext>
              </a:extLst>
            </p:cNvPr>
            <p:cNvSpPr txBox="1"/>
            <p:nvPr/>
          </p:nvSpPr>
          <p:spPr>
            <a:xfrm>
              <a:off x="1318804" y="439630"/>
              <a:ext cx="1598098" cy="1270578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i-FI" sz="2000" b="1" dirty="0">
                  <a:solidFill>
                    <a:schemeClr val="bg1"/>
                  </a:solidFill>
                </a:rPr>
                <a:t>Reaaliaineen koe</a:t>
              </a:r>
            </a:p>
          </p:txBody>
        </p:sp>
      </p:grpSp>
      <p:grpSp>
        <p:nvGrpSpPr>
          <p:cNvPr id="16" name="Ryhmä 15">
            <a:extLst>
              <a:ext uri="{FF2B5EF4-FFF2-40B4-BE49-F238E27FC236}">
                <a16:creationId xmlns:a16="http://schemas.microsoft.com/office/drawing/2014/main" id="{6E84187A-3E56-47C7-8A46-9EEDB9AB85CA}"/>
              </a:ext>
            </a:extLst>
          </p:cNvPr>
          <p:cNvGrpSpPr/>
          <p:nvPr/>
        </p:nvGrpSpPr>
        <p:grpSpPr>
          <a:xfrm>
            <a:off x="6780076" y="4751476"/>
            <a:ext cx="1656184" cy="1845876"/>
            <a:chOff x="1341766" y="2445"/>
            <a:chExt cx="1605912" cy="1845876"/>
          </a:xfrm>
          <a:solidFill>
            <a:schemeClr val="accent2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7" name="Kuusikulmio 16">
              <a:extLst>
                <a:ext uri="{FF2B5EF4-FFF2-40B4-BE49-F238E27FC236}">
                  <a16:creationId xmlns:a16="http://schemas.microsoft.com/office/drawing/2014/main" id="{445AAFB8-C5E8-4CD1-9069-A52B0ABE0F5A}"/>
                </a:ext>
              </a:extLst>
            </p:cNvPr>
            <p:cNvSpPr/>
            <p:nvPr/>
          </p:nvSpPr>
          <p:spPr>
            <a:xfrm rot="5400000">
              <a:off x="1221784" y="122427"/>
              <a:ext cx="1845876" cy="160591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7030A0"/>
            </a:solidFill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8" name="Kuusikulmio 4">
              <a:extLst>
                <a:ext uri="{FF2B5EF4-FFF2-40B4-BE49-F238E27FC236}">
                  <a16:creationId xmlns:a16="http://schemas.microsoft.com/office/drawing/2014/main" id="{50EDF8F2-0C41-46BF-939F-86C5B4181D3D}"/>
                </a:ext>
              </a:extLst>
            </p:cNvPr>
            <p:cNvSpPr txBox="1"/>
            <p:nvPr/>
          </p:nvSpPr>
          <p:spPr>
            <a:xfrm>
              <a:off x="1592021" y="290094"/>
              <a:ext cx="1105402" cy="127057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i-FI" sz="2000" b="1" dirty="0">
                  <a:solidFill>
                    <a:schemeClr val="bg1"/>
                  </a:solidFill>
                </a:rPr>
                <a:t>Vieras kieli</a:t>
              </a:r>
            </a:p>
          </p:txBody>
        </p:sp>
      </p:grpSp>
      <p:grpSp>
        <p:nvGrpSpPr>
          <p:cNvPr id="19" name="Ryhmä 18">
            <a:extLst>
              <a:ext uri="{FF2B5EF4-FFF2-40B4-BE49-F238E27FC236}">
                <a16:creationId xmlns:a16="http://schemas.microsoft.com/office/drawing/2014/main" id="{FEA385EE-64A3-4EB0-961A-53562EA51E38}"/>
              </a:ext>
            </a:extLst>
          </p:cNvPr>
          <p:cNvGrpSpPr/>
          <p:nvPr/>
        </p:nvGrpSpPr>
        <p:grpSpPr>
          <a:xfrm>
            <a:off x="7608168" y="3180348"/>
            <a:ext cx="1656184" cy="1845876"/>
            <a:chOff x="1341766" y="2445"/>
            <a:chExt cx="1605912" cy="1845876"/>
          </a:xfrm>
          <a:solidFill>
            <a:schemeClr val="accent5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0" name="Kuusikulmio 19">
              <a:extLst>
                <a:ext uri="{FF2B5EF4-FFF2-40B4-BE49-F238E27FC236}">
                  <a16:creationId xmlns:a16="http://schemas.microsoft.com/office/drawing/2014/main" id="{4B9B8214-5649-49A0-950E-AB1D0B85ED11}"/>
                </a:ext>
              </a:extLst>
            </p:cNvPr>
            <p:cNvSpPr/>
            <p:nvPr/>
          </p:nvSpPr>
          <p:spPr>
            <a:xfrm rot="5400000">
              <a:off x="1221784" y="122427"/>
              <a:ext cx="1845876" cy="1605912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21" name="Kuusikulmio 4">
              <a:extLst>
                <a:ext uri="{FF2B5EF4-FFF2-40B4-BE49-F238E27FC236}">
                  <a16:creationId xmlns:a16="http://schemas.microsoft.com/office/drawing/2014/main" id="{8652CFE5-4F62-43EA-9179-07F6153A8562}"/>
                </a:ext>
              </a:extLst>
            </p:cNvPr>
            <p:cNvSpPr txBox="1"/>
            <p:nvPr/>
          </p:nvSpPr>
          <p:spPr>
            <a:xfrm>
              <a:off x="1507877" y="290094"/>
              <a:ext cx="1347211" cy="1270578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i-FI" sz="2000" b="1" dirty="0">
                  <a:solidFill>
                    <a:schemeClr val="bg1"/>
                  </a:solidFill>
                </a:rPr>
                <a:t>Toinen kotimainen kieli</a:t>
              </a:r>
            </a:p>
          </p:txBody>
        </p:sp>
      </p:grpSp>
      <p:pic>
        <p:nvPicPr>
          <p:cNvPr id="25" name="Kuva 24">
            <a:extLst>
              <a:ext uri="{FF2B5EF4-FFF2-40B4-BE49-F238E27FC236}">
                <a16:creationId xmlns:a16="http://schemas.microsoft.com/office/drawing/2014/main" id="{7838B6D3-7704-4BA1-9CBD-CE4DF53A1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5091" y="3435282"/>
            <a:ext cx="1268760" cy="1268760"/>
          </a:xfrm>
          <a:prstGeom prst="rect">
            <a:avLst/>
          </a:prstGeom>
        </p:spPr>
      </p:pic>
      <p:sp>
        <p:nvSpPr>
          <p:cNvPr id="27" name="Tekstiruutu 26">
            <a:extLst>
              <a:ext uri="{FF2B5EF4-FFF2-40B4-BE49-F238E27FC236}">
                <a16:creationId xmlns:a16="http://schemas.microsoft.com/office/drawing/2014/main" id="{CABEE2EC-A28A-46ED-8C10-D062CCB1B0CF}"/>
              </a:ext>
            </a:extLst>
          </p:cNvPr>
          <p:cNvSpPr txBox="1"/>
          <p:nvPr/>
        </p:nvSpPr>
        <p:spPr>
          <a:xfrm>
            <a:off x="1808815" y="984150"/>
            <a:ext cx="7599553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b="1" dirty="0"/>
              <a:t>Reaaliaineiden kokeita voit suorittaa useita, koska ne ovat eri oppiaineissa.</a:t>
            </a:r>
          </a:p>
          <a:p>
            <a:r>
              <a:rPr lang="fi-FI" b="1" dirty="0"/>
              <a:t>Vieraan kielen kokeita voit myös suorittaa useassa eri kielessä.</a:t>
            </a:r>
          </a:p>
        </p:txBody>
      </p:sp>
      <p:sp>
        <p:nvSpPr>
          <p:cNvPr id="37" name="Tekstiruutu 36">
            <a:extLst>
              <a:ext uri="{FF2B5EF4-FFF2-40B4-BE49-F238E27FC236}">
                <a16:creationId xmlns:a16="http://schemas.microsoft.com/office/drawing/2014/main" id="{7884BEF7-C8AB-4C3C-A237-F2F8EA33DCFB}"/>
              </a:ext>
            </a:extLst>
          </p:cNvPr>
          <p:cNvSpPr txBox="1"/>
          <p:nvPr/>
        </p:nvSpPr>
        <p:spPr>
          <a:xfrm>
            <a:off x="1832371" y="3408812"/>
            <a:ext cx="4197681" cy="17235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b="1" dirty="0"/>
              <a:t>Tutkintoosi voi kuulua </a:t>
            </a:r>
            <a:r>
              <a:rPr lang="fi-FI" b="1" u="sng" dirty="0">
                <a:highlight>
                  <a:srgbClr val="FFFF00"/>
                </a:highlight>
              </a:rPr>
              <a:t>useampi koe samassa oppiaineessa vuodesta </a:t>
            </a:r>
            <a:r>
              <a:rPr lang="fi-FI" sz="1600" b="1" u="sng" dirty="0">
                <a:highlight>
                  <a:srgbClr val="FFFF00"/>
                </a:highlight>
              </a:rPr>
              <a:t>2022 lähtien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/>
              <a:t>esim. pitkä ja lyhyt matematiikka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/>
              <a:t>esim. englannin pitkän ja lyhyen oppimäärän koe</a:t>
            </a:r>
          </a:p>
        </p:txBody>
      </p:sp>
      <p:sp>
        <p:nvSpPr>
          <p:cNvPr id="41" name="Tekstiruutu 40">
            <a:extLst>
              <a:ext uri="{FF2B5EF4-FFF2-40B4-BE49-F238E27FC236}">
                <a16:creationId xmlns:a16="http://schemas.microsoft.com/office/drawing/2014/main" id="{BFE710BA-034B-4FA4-B2EE-215E34C28D13}"/>
              </a:ext>
            </a:extLst>
          </p:cNvPr>
          <p:cNvSpPr txBox="1"/>
          <p:nvPr/>
        </p:nvSpPr>
        <p:spPr>
          <a:xfrm>
            <a:off x="1808815" y="5313874"/>
            <a:ext cx="2486662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sz="1400" b="1" dirty="0"/>
              <a:t>Saman aineen eri oppimäärien kokeet voidaan laskea suoritukseksi vain kerran viiteen pakolliseen kokeeseen</a:t>
            </a:r>
          </a:p>
        </p:txBody>
      </p:sp>
    </p:spTree>
    <p:extLst>
      <p:ext uri="{BB962C8B-B14F-4D97-AF65-F5344CB8AC3E}">
        <p14:creationId xmlns:p14="http://schemas.microsoft.com/office/powerpoint/2010/main" val="3974803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3160FA-33E2-44C4-8B83-B24DF8EDF03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711624" y="175747"/>
            <a:ext cx="6192688" cy="62068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ctr"/>
            <a:r>
              <a:rPr lang="fi-FI" dirty="0"/>
              <a:t>Osallistumisen edellytykset</a:t>
            </a:r>
          </a:p>
        </p:txBody>
      </p:sp>
      <p:sp>
        <p:nvSpPr>
          <p:cNvPr id="5" name="Vuokaaviosymboli: Rajoitin 4">
            <a:extLst>
              <a:ext uri="{FF2B5EF4-FFF2-40B4-BE49-F238E27FC236}">
                <a16:creationId xmlns:a16="http://schemas.microsoft.com/office/drawing/2014/main" id="{67EF36CD-1330-4190-A0AF-5DE3C9BE8DE5}"/>
              </a:ext>
            </a:extLst>
          </p:cNvPr>
          <p:cNvSpPr/>
          <p:nvPr/>
        </p:nvSpPr>
        <p:spPr>
          <a:xfrm>
            <a:off x="1679873" y="1124744"/>
            <a:ext cx="5184576" cy="792088"/>
          </a:xfrm>
          <a:prstGeom prst="flowChartTerminator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 dirty="0"/>
              <a:t>Lukion oppimäärää suorittava</a:t>
            </a:r>
          </a:p>
        </p:txBody>
      </p:sp>
      <p:sp>
        <p:nvSpPr>
          <p:cNvPr id="45" name="Vuokaaviosymboli: Rajoitin 44">
            <a:extLst>
              <a:ext uri="{FF2B5EF4-FFF2-40B4-BE49-F238E27FC236}">
                <a16:creationId xmlns:a16="http://schemas.microsoft.com/office/drawing/2014/main" id="{B26A78CC-7D16-4136-B81A-9461C2B01FEA}"/>
              </a:ext>
            </a:extLst>
          </p:cNvPr>
          <p:cNvSpPr/>
          <p:nvPr/>
        </p:nvSpPr>
        <p:spPr>
          <a:xfrm>
            <a:off x="1679346" y="5007946"/>
            <a:ext cx="5640790" cy="864096"/>
          </a:xfrm>
          <a:prstGeom prst="flowChartTerminator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 dirty="0"/>
              <a:t>Ammatillista perustutkintoa suorittava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CE5DF108-F80E-4AEF-91AC-66AEF9A1B512}"/>
              </a:ext>
            </a:extLst>
          </p:cNvPr>
          <p:cNvSpPr txBox="1"/>
          <p:nvPr/>
        </p:nvSpPr>
        <p:spPr>
          <a:xfrm>
            <a:off x="1847528" y="2085816"/>
            <a:ext cx="84571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fi-FI" sz="2000" b="1" dirty="0"/>
              <a:t>voit osallistua kokeeseen </a:t>
            </a:r>
            <a:r>
              <a:rPr lang="fi-FI" sz="2000" b="1" u="sng" dirty="0">
                <a:highlight>
                  <a:srgbClr val="FFFF00"/>
                </a:highlight>
              </a:rPr>
              <a:t>opiskeltuasi oppiaineen pakolliset opinnot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fi-FI" sz="2000" b="1" dirty="0"/>
              <a:t>jos vieraassa kielessä ei ole pakollisia opintoja, on opintoja oltava kuusi opintopistettä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fi-FI" sz="2000" b="1" dirty="0"/>
              <a:t>jos reaaliaineessa ei ole pakollisia opintoja, on opiskeltava 4 opintopistettä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fi-FI" sz="2000" b="1" dirty="0"/>
              <a:t>erityisestä syystä rehtorin päätöksellä poikkeukset, jos on riittävät edellytykset kokeesta suoriutumiseen</a:t>
            </a:r>
          </a:p>
        </p:txBody>
      </p:sp>
      <p:sp>
        <p:nvSpPr>
          <p:cNvPr id="46" name="Tekstiruutu 45">
            <a:extLst>
              <a:ext uri="{FF2B5EF4-FFF2-40B4-BE49-F238E27FC236}">
                <a16:creationId xmlns:a16="http://schemas.microsoft.com/office/drawing/2014/main" id="{51DD5F3D-2892-4F8E-8FB0-C9BD7BC7726E}"/>
              </a:ext>
            </a:extLst>
          </p:cNvPr>
          <p:cNvSpPr txBox="1"/>
          <p:nvPr/>
        </p:nvSpPr>
        <p:spPr>
          <a:xfrm>
            <a:off x="1611102" y="5965127"/>
            <a:ext cx="8693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fi-FI" sz="2000" b="1" dirty="0"/>
              <a:t>voit osallistua suoritettuasi vähintään 90 opintopistettä vastaavan osaamisen</a:t>
            </a:r>
          </a:p>
        </p:txBody>
      </p:sp>
      <p:sp>
        <p:nvSpPr>
          <p:cNvPr id="48" name="Tekstiruutu 47">
            <a:extLst>
              <a:ext uri="{FF2B5EF4-FFF2-40B4-BE49-F238E27FC236}">
                <a16:creationId xmlns:a16="http://schemas.microsoft.com/office/drawing/2014/main" id="{70888625-8960-4FDD-82BB-F5740D75C3BC}"/>
              </a:ext>
            </a:extLst>
          </p:cNvPr>
          <p:cNvSpPr txBox="1"/>
          <p:nvPr/>
        </p:nvSpPr>
        <p:spPr>
          <a:xfrm>
            <a:off x="2931951" y="4336473"/>
            <a:ext cx="6692442" cy="400110"/>
          </a:xfrm>
          <a:prstGeom prst="rect">
            <a:avLst/>
          </a:prstGeom>
          <a:noFill/>
          <a:ln w="22225">
            <a:solidFill>
              <a:srgbClr val="C0000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fi-FI" sz="2000" b="1" dirty="0"/>
              <a:t>   Koetehtävät perustuvat pakollisiin ja valinnaisiin opintoihin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E718CC13-09D3-49E5-AC0D-444131173CF7}"/>
              </a:ext>
            </a:extLst>
          </p:cNvPr>
          <p:cNvSpPr txBox="1"/>
          <p:nvPr/>
        </p:nvSpPr>
        <p:spPr>
          <a:xfrm rot="20122697">
            <a:off x="2084801" y="4248188"/>
            <a:ext cx="1083951" cy="338554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fi-FI" sz="1600" b="1" dirty="0">
                <a:solidFill>
                  <a:schemeClr val="bg1"/>
                </a:solidFill>
              </a:rPr>
              <a:t>HUOMIOI!</a:t>
            </a:r>
          </a:p>
        </p:txBody>
      </p:sp>
    </p:spTree>
    <p:extLst>
      <p:ext uri="{BB962C8B-B14F-4D97-AF65-F5344CB8AC3E}">
        <p14:creationId xmlns:p14="http://schemas.microsoft.com/office/powerpoint/2010/main" val="3352695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/>
      <p:bldP spid="48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3160FA-33E2-44C4-8B83-B24DF8EDF03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999656" y="144016"/>
            <a:ext cx="6192688" cy="62068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ctr"/>
            <a:r>
              <a:rPr lang="fi-FI" dirty="0"/>
              <a:t>Kokeisiin ilmoittautuminen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78268E7A-11C1-454A-95BE-BD13EB840083}"/>
              </a:ext>
            </a:extLst>
          </p:cNvPr>
          <p:cNvSpPr txBox="1"/>
          <p:nvPr/>
        </p:nvSpPr>
        <p:spPr>
          <a:xfrm>
            <a:off x="1847528" y="1196752"/>
            <a:ext cx="849264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u="sng" dirty="0">
                <a:highlight>
                  <a:srgbClr val="FFFF00"/>
                </a:highlight>
              </a:rPr>
              <a:t>noudata kokeisiin ilmoittautuessasi lukion antamia ohjeita ja määräaikoja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dirty="0"/>
              <a:t>allekirjoitettu kirjallinen ilmoittautumishakemus jätetään lukion rehtorille</a:t>
            </a:r>
          </a:p>
        </p:txBody>
      </p:sp>
      <p:sp>
        <p:nvSpPr>
          <p:cNvPr id="3" name="Suorakulmio: Pyöristetyt kulmat 2">
            <a:extLst>
              <a:ext uri="{FF2B5EF4-FFF2-40B4-BE49-F238E27FC236}">
                <a16:creationId xmlns:a16="http://schemas.microsoft.com/office/drawing/2014/main" id="{C0684758-1825-4D32-81B6-C52A9797F8DF}"/>
              </a:ext>
            </a:extLst>
          </p:cNvPr>
          <p:cNvSpPr/>
          <p:nvPr/>
        </p:nvSpPr>
        <p:spPr>
          <a:xfrm>
            <a:off x="2063552" y="1916832"/>
            <a:ext cx="3024336" cy="1224136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 u="sng" dirty="0"/>
              <a:t>Syksyn tutkinto:</a:t>
            </a:r>
          </a:p>
          <a:p>
            <a:pPr algn="ctr"/>
            <a:r>
              <a:rPr lang="fi-FI" b="1" dirty="0"/>
              <a:t>kesäkuun alkupäivinä</a:t>
            </a:r>
          </a:p>
        </p:txBody>
      </p:sp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51516174-AE5E-4B7A-9E77-6C9A615BBB37}"/>
              </a:ext>
            </a:extLst>
          </p:cNvPr>
          <p:cNvSpPr/>
          <p:nvPr/>
        </p:nvSpPr>
        <p:spPr>
          <a:xfrm>
            <a:off x="6312024" y="1916832"/>
            <a:ext cx="3024336" cy="1224136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 u="sng" dirty="0"/>
              <a:t>Kevään tutkinto:</a:t>
            </a:r>
          </a:p>
          <a:p>
            <a:pPr algn="ctr"/>
            <a:r>
              <a:rPr lang="fi-FI" b="1" dirty="0"/>
              <a:t>marraskuun loppupäivinä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62F8F596-9FB4-459F-9BAC-EEBB8088DCBD}"/>
              </a:ext>
            </a:extLst>
          </p:cNvPr>
          <p:cNvSpPr txBox="1"/>
          <p:nvPr/>
        </p:nvSpPr>
        <p:spPr>
          <a:xfrm>
            <a:off x="3708538" y="3711650"/>
            <a:ext cx="3323567" cy="400110"/>
          </a:xfrm>
          <a:prstGeom prst="rect">
            <a:avLst/>
          </a:prstGeom>
          <a:noFill/>
          <a:ln w="25400">
            <a:solidFill>
              <a:srgbClr val="C0000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fi-FI" sz="2000" b="1" dirty="0"/>
              <a:t>  Ilmoittautuminen on sitova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E0C92370-892F-484C-B58C-F20341E8981B}"/>
              </a:ext>
            </a:extLst>
          </p:cNvPr>
          <p:cNvSpPr txBox="1"/>
          <p:nvPr/>
        </p:nvSpPr>
        <p:spPr>
          <a:xfrm>
            <a:off x="2207568" y="4363651"/>
            <a:ext cx="7488832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dirty="0"/>
              <a:t>myöhästyneen hakemuksen lautakunta voi hyväksyä vain sairauden tai muun erityisen painavan syyn vuoksi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dirty="0"/>
              <a:t>erityisen painavasta syystä voit hakea muutosta tai peruutusta lautakunnalta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dirty="0"/>
              <a:t>rehtori tarkistaa osallistumisoikeutesi ja sen epäämisestä annetaan perusteltu kirjallinen päätös 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DF8A660E-155D-4142-8BDB-673BABB102D1}"/>
              </a:ext>
            </a:extLst>
          </p:cNvPr>
          <p:cNvSpPr txBox="1"/>
          <p:nvPr/>
        </p:nvSpPr>
        <p:spPr>
          <a:xfrm rot="20122697">
            <a:off x="2876889" y="3522011"/>
            <a:ext cx="1083951" cy="338554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fi-FI" sz="1600" b="1" dirty="0">
                <a:solidFill>
                  <a:schemeClr val="bg1"/>
                </a:solidFill>
              </a:rPr>
              <a:t>HUOMIOI!</a:t>
            </a:r>
          </a:p>
        </p:txBody>
      </p:sp>
    </p:spTree>
    <p:extLst>
      <p:ext uri="{BB962C8B-B14F-4D97-AF65-F5344CB8AC3E}">
        <p14:creationId xmlns:p14="http://schemas.microsoft.com/office/powerpoint/2010/main" val="2812722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3160FA-33E2-44C4-8B83-B24DF8EDF03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251683" y="123896"/>
            <a:ext cx="6192688" cy="62068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fi-FI" dirty="0"/>
              <a:t>Tutkinnon suorittamisaika</a:t>
            </a:r>
          </a:p>
        </p:txBody>
      </p:sp>
      <p:sp>
        <p:nvSpPr>
          <p:cNvPr id="5" name="Suorakulmio: Pyöristetyt kulmat 4">
            <a:extLst>
              <a:ext uri="{FF2B5EF4-FFF2-40B4-BE49-F238E27FC236}">
                <a16:creationId xmlns:a16="http://schemas.microsoft.com/office/drawing/2014/main" id="{B9669ADF-5F6C-45D4-A1EB-832040810398}"/>
              </a:ext>
            </a:extLst>
          </p:cNvPr>
          <p:cNvSpPr/>
          <p:nvPr/>
        </p:nvSpPr>
        <p:spPr>
          <a:xfrm>
            <a:off x="1919536" y="3429000"/>
            <a:ext cx="1512168" cy="864096"/>
          </a:xfrm>
          <a:prstGeom prst="roundRect">
            <a:avLst>
              <a:gd name="adj" fmla="val 33800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 dirty="0">
                <a:solidFill>
                  <a:schemeClr val="tx1"/>
                </a:solidFill>
              </a:rPr>
              <a:t>kevät</a:t>
            </a:r>
          </a:p>
        </p:txBody>
      </p:sp>
      <p:sp>
        <p:nvSpPr>
          <p:cNvPr id="9" name="Suorakulmio: Pyöristetyt kulmat 8">
            <a:extLst>
              <a:ext uri="{FF2B5EF4-FFF2-40B4-BE49-F238E27FC236}">
                <a16:creationId xmlns:a16="http://schemas.microsoft.com/office/drawing/2014/main" id="{58046A8F-800C-4AC4-A40E-EFF263EA8E69}"/>
              </a:ext>
            </a:extLst>
          </p:cNvPr>
          <p:cNvSpPr/>
          <p:nvPr/>
        </p:nvSpPr>
        <p:spPr>
          <a:xfrm>
            <a:off x="5248672" y="3429000"/>
            <a:ext cx="1512168" cy="864096"/>
          </a:xfrm>
          <a:prstGeom prst="roundRect">
            <a:avLst>
              <a:gd name="adj" fmla="val 33800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 dirty="0">
                <a:solidFill>
                  <a:schemeClr val="tx1"/>
                </a:solidFill>
              </a:rPr>
              <a:t>kevät</a:t>
            </a:r>
          </a:p>
        </p:txBody>
      </p:sp>
      <p:sp>
        <p:nvSpPr>
          <p:cNvPr id="10" name="Suorakulmio: Pyöristetyt kulmat 9">
            <a:extLst>
              <a:ext uri="{FF2B5EF4-FFF2-40B4-BE49-F238E27FC236}">
                <a16:creationId xmlns:a16="http://schemas.microsoft.com/office/drawing/2014/main" id="{93596D24-20CD-4541-99A7-DCB00A8CF2CD}"/>
              </a:ext>
            </a:extLst>
          </p:cNvPr>
          <p:cNvSpPr/>
          <p:nvPr/>
        </p:nvSpPr>
        <p:spPr>
          <a:xfrm>
            <a:off x="3584104" y="3429000"/>
            <a:ext cx="1512168" cy="864096"/>
          </a:xfrm>
          <a:prstGeom prst="roundRect">
            <a:avLst>
              <a:gd name="adj" fmla="val 33800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 dirty="0">
                <a:solidFill>
                  <a:schemeClr val="bg1"/>
                </a:solidFill>
              </a:rPr>
              <a:t>syksy</a:t>
            </a:r>
          </a:p>
        </p:txBody>
      </p:sp>
      <p:sp>
        <p:nvSpPr>
          <p:cNvPr id="12" name="Suorakulmio: Pyöristetyt kulmat 11">
            <a:extLst>
              <a:ext uri="{FF2B5EF4-FFF2-40B4-BE49-F238E27FC236}">
                <a16:creationId xmlns:a16="http://schemas.microsoft.com/office/drawing/2014/main" id="{36601353-76E0-46C4-B249-51CA0C3CE131}"/>
              </a:ext>
            </a:extLst>
          </p:cNvPr>
          <p:cNvSpPr/>
          <p:nvPr/>
        </p:nvSpPr>
        <p:spPr>
          <a:xfrm>
            <a:off x="6949832" y="3429000"/>
            <a:ext cx="1512168" cy="864096"/>
          </a:xfrm>
          <a:prstGeom prst="roundRect">
            <a:avLst>
              <a:gd name="adj" fmla="val 33800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 dirty="0">
                <a:solidFill>
                  <a:schemeClr val="bg1"/>
                </a:solidFill>
              </a:rPr>
              <a:t>syksy</a:t>
            </a:r>
          </a:p>
        </p:txBody>
      </p:sp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B936B65E-AECB-4C54-A024-B5DA452B0C63}"/>
              </a:ext>
            </a:extLst>
          </p:cNvPr>
          <p:cNvSpPr/>
          <p:nvPr/>
        </p:nvSpPr>
        <p:spPr>
          <a:xfrm>
            <a:off x="8688287" y="3429000"/>
            <a:ext cx="1512168" cy="864096"/>
          </a:xfrm>
          <a:prstGeom prst="roundRect">
            <a:avLst>
              <a:gd name="adj" fmla="val 33800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 dirty="0">
                <a:solidFill>
                  <a:schemeClr val="tx1"/>
                </a:solidFill>
              </a:rPr>
              <a:t>kevät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C272CF8B-AC23-4084-8469-992D76412881}"/>
              </a:ext>
            </a:extLst>
          </p:cNvPr>
          <p:cNvSpPr txBox="1"/>
          <p:nvPr/>
        </p:nvSpPr>
        <p:spPr>
          <a:xfrm>
            <a:off x="1775520" y="1241466"/>
            <a:ext cx="8731394" cy="1323439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dirty="0"/>
              <a:t>tutkinnon kokeet järjestetään samanaikaisesti kaksi kertaa vuodessa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dirty="0"/>
              <a:t>tutkinto tulee suorittaa </a:t>
            </a:r>
            <a:r>
              <a:rPr lang="fi-FI" sz="2000" b="1" u="sng" dirty="0">
                <a:highlight>
                  <a:srgbClr val="FFFF00"/>
                </a:highlight>
              </a:rPr>
              <a:t>enintään kolmena peräkkäisenä tutkintokertana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dirty="0"/>
              <a:t>hylätyn kokeen voit kuitenkin uusia kolmena välittömästi seuraavana kertana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dirty="0"/>
              <a:t>poikkeus: sairaus, päätoiminen opiskelu ulkomailla, muu painava syy</a:t>
            </a:r>
          </a:p>
        </p:txBody>
      </p:sp>
      <p:sp>
        <p:nvSpPr>
          <p:cNvPr id="16" name="Vuokaaviosymboli: Liitin 15">
            <a:extLst>
              <a:ext uri="{FF2B5EF4-FFF2-40B4-BE49-F238E27FC236}">
                <a16:creationId xmlns:a16="http://schemas.microsoft.com/office/drawing/2014/main" id="{581EC525-F364-474A-8B50-7A77E782DC63}"/>
              </a:ext>
            </a:extLst>
          </p:cNvPr>
          <p:cNvSpPr/>
          <p:nvPr/>
        </p:nvSpPr>
        <p:spPr>
          <a:xfrm>
            <a:off x="1586676" y="3897499"/>
            <a:ext cx="72008" cy="72008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Vuokaaviosymboli: Liitin 16">
            <a:extLst>
              <a:ext uri="{FF2B5EF4-FFF2-40B4-BE49-F238E27FC236}">
                <a16:creationId xmlns:a16="http://schemas.microsoft.com/office/drawing/2014/main" id="{C8DF254A-4F5C-4799-9ECB-FF37CB83E3DA}"/>
              </a:ext>
            </a:extLst>
          </p:cNvPr>
          <p:cNvSpPr/>
          <p:nvPr/>
        </p:nvSpPr>
        <p:spPr>
          <a:xfrm>
            <a:off x="1750442" y="3897499"/>
            <a:ext cx="72008" cy="72008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Vuokaaviosymboli: Liitin 17">
            <a:extLst>
              <a:ext uri="{FF2B5EF4-FFF2-40B4-BE49-F238E27FC236}">
                <a16:creationId xmlns:a16="http://schemas.microsoft.com/office/drawing/2014/main" id="{B3ABEA03-6E33-4D6F-97BD-E9FAD22E57B0}"/>
              </a:ext>
            </a:extLst>
          </p:cNvPr>
          <p:cNvSpPr/>
          <p:nvPr/>
        </p:nvSpPr>
        <p:spPr>
          <a:xfrm>
            <a:off x="10304192" y="3854694"/>
            <a:ext cx="72008" cy="72008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" name="Vuokaaviosymboli: Liitin 18">
            <a:extLst>
              <a:ext uri="{FF2B5EF4-FFF2-40B4-BE49-F238E27FC236}">
                <a16:creationId xmlns:a16="http://schemas.microsoft.com/office/drawing/2014/main" id="{A4E37CF7-84A4-4A86-94F2-6C27FD23AAB4}"/>
              </a:ext>
            </a:extLst>
          </p:cNvPr>
          <p:cNvSpPr/>
          <p:nvPr/>
        </p:nvSpPr>
        <p:spPr>
          <a:xfrm>
            <a:off x="10467958" y="3854694"/>
            <a:ext cx="72008" cy="72008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1" name="Suora yhdysviiva 20">
            <a:extLst>
              <a:ext uri="{FF2B5EF4-FFF2-40B4-BE49-F238E27FC236}">
                <a16:creationId xmlns:a16="http://schemas.microsoft.com/office/drawing/2014/main" id="{5FF4DE75-4EFE-4AC7-8FD2-0AD0D8C40E9B}"/>
              </a:ext>
            </a:extLst>
          </p:cNvPr>
          <p:cNvCxnSpPr/>
          <p:nvPr/>
        </p:nvCxnSpPr>
        <p:spPr>
          <a:xfrm>
            <a:off x="3503712" y="2996953"/>
            <a:ext cx="0" cy="1363649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uora yhdysviiva 21">
            <a:extLst>
              <a:ext uri="{FF2B5EF4-FFF2-40B4-BE49-F238E27FC236}">
                <a16:creationId xmlns:a16="http://schemas.microsoft.com/office/drawing/2014/main" id="{B5E9C3E9-BD46-4896-B6FB-014FA6F87085}"/>
              </a:ext>
            </a:extLst>
          </p:cNvPr>
          <p:cNvCxnSpPr/>
          <p:nvPr/>
        </p:nvCxnSpPr>
        <p:spPr>
          <a:xfrm>
            <a:off x="6816080" y="2996953"/>
            <a:ext cx="0" cy="1363649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kstiruutu 22">
            <a:extLst>
              <a:ext uri="{FF2B5EF4-FFF2-40B4-BE49-F238E27FC236}">
                <a16:creationId xmlns:a16="http://schemas.microsoft.com/office/drawing/2014/main" id="{A42F5495-9658-4A1F-A2F8-74AC3499BCC1}"/>
              </a:ext>
            </a:extLst>
          </p:cNvPr>
          <p:cNvSpPr txBox="1"/>
          <p:nvPr/>
        </p:nvSpPr>
        <p:spPr>
          <a:xfrm>
            <a:off x="1989339" y="3013526"/>
            <a:ext cx="12064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600" b="1" dirty="0"/>
              <a:t>2. lukuvuosi</a:t>
            </a:r>
          </a:p>
        </p:txBody>
      </p:sp>
      <p:sp>
        <p:nvSpPr>
          <p:cNvPr id="24" name="Tekstiruutu 23">
            <a:extLst>
              <a:ext uri="{FF2B5EF4-FFF2-40B4-BE49-F238E27FC236}">
                <a16:creationId xmlns:a16="http://schemas.microsoft.com/office/drawing/2014/main" id="{8D905EB7-DD3C-46A6-BFFB-EB196E0CFE6B}"/>
              </a:ext>
            </a:extLst>
          </p:cNvPr>
          <p:cNvSpPr txBox="1"/>
          <p:nvPr/>
        </p:nvSpPr>
        <p:spPr>
          <a:xfrm>
            <a:off x="4342305" y="3030371"/>
            <a:ext cx="12064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600" b="1" dirty="0"/>
              <a:t>3. lukuvuosi</a:t>
            </a:r>
          </a:p>
        </p:txBody>
      </p:sp>
      <p:sp>
        <p:nvSpPr>
          <p:cNvPr id="26" name="Tekstiruutu 25">
            <a:extLst>
              <a:ext uri="{FF2B5EF4-FFF2-40B4-BE49-F238E27FC236}">
                <a16:creationId xmlns:a16="http://schemas.microsoft.com/office/drawing/2014/main" id="{59BA3929-6C01-4DB6-8687-A8F3581F53A5}"/>
              </a:ext>
            </a:extLst>
          </p:cNvPr>
          <p:cNvSpPr txBox="1"/>
          <p:nvPr/>
        </p:nvSpPr>
        <p:spPr>
          <a:xfrm>
            <a:off x="1847529" y="4889928"/>
            <a:ext cx="8352279" cy="1485567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txBody>
          <a:bodyPr wrap="square" tIns="144000" bIns="108000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dirty="0"/>
              <a:t>mieti tarkkaan oma yo-suunnitelmasi ja tutkinnon aloitus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dirty="0"/>
              <a:t>mikäli lukion opintosi venyvät yli kolmeen vuoteen voi aika loppua kesken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dirty="0"/>
              <a:t>jos määräaika kuluu umpeen tai et selviydy kolmannellakaan uusimiskerralla, sinun on suoritettava tutkinto uudelleen</a:t>
            </a:r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D8EC9314-B268-4478-9D5E-2C701925415E}"/>
              </a:ext>
            </a:extLst>
          </p:cNvPr>
          <p:cNvSpPr txBox="1"/>
          <p:nvPr/>
        </p:nvSpPr>
        <p:spPr>
          <a:xfrm rot="20122697">
            <a:off x="1679932" y="4653933"/>
            <a:ext cx="1083951" cy="338554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fi-FI" sz="1600" b="1" dirty="0">
                <a:solidFill>
                  <a:schemeClr val="bg1"/>
                </a:solidFill>
              </a:rPr>
              <a:t>HUOMIOI!</a:t>
            </a:r>
          </a:p>
        </p:txBody>
      </p:sp>
    </p:spTree>
    <p:extLst>
      <p:ext uri="{BB962C8B-B14F-4D97-AF65-F5344CB8AC3E}">
        <p14:creationId xmlns:p14="http://schemas.microsoft.com/office/powerpoint/2010/main" val="273854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3160FA-33E2-44C4-8B83-B24DF8EDF03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719736" y="74589"/>
            <a:ext cx="6192688" cy="62068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fi-FI" dirty="0"/>
              <a:t>Kokeen arvostelu</a:t>
            </a:r>
          </a:p>
        </p:txBody>
      </p:sp>
      <p:sp>
        <p:nvSpPr>
          <p:cNvPr id="3" name="Vuokaaviosymboli: Tallennettu tieto 2">
            <a:extLst>
              <a:ext uri="{FF2B5EF4-FFF2-40B4-BE49-F238E27FC236}">
                <a16:creationId xmlns:a16="http://schemas.microsoft.com/office/drawing/2014/main" id="{F175E21D-6948-4570-B4A3-D248085B7E74}"/>
              </a:ext>
            </a:extLst>
          </p:cNvPr>
          <p:cNvSpPr/>
          <p:nvPr/>
        </p:nvSpPr>
        <p:spPr>
          <a:xfrm>
            <a:off x="1775520" y="1266718"/>
            <a:ext cx="2736304" cy="648072"/>
          </a:xfrm>
          <a:prstGeom prst="flowChartOnlineStorage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b="1" dirty="0">
                <a:solidFill>
                  <a:schemeClr val="bg1"/>
                </a:solidFill>
              </a:rPr>
              <a:t>Laudatur</a:t>
            </a:r>
          </a:p>
        </p:txBody>
      </p:sp>
      <p:sp>
        <p:nvSpPr>
          <p:cNvPr id="10" name="Vuokaaviosymboli: Tallennettu tieto 9">
            <a:extLst>
              <a:ext uri="{FF2B5EF4-FFF2-40B4-BE49-F238E27FC236}">
                <a16:creationId xmlns:a16="http://schemas.microsoft.com/office/drawing/2014/main" id="{7CFC1018-F6BA-4DF4-8983-5835648A6A43}"/>
              </a:ext>
            </a:extLst>
          </p:cNvPr>
          <p:cNvSpPr/>
          <p:nvPr/>
        </p:nvSpPr>
        <p:spPr>
          <a:xfrm>
            <a:off x="1775520" y="1988840"/>
            <a:ext cx="2808312" cy="648072"/>
          </a:xfrm>
          <a:prstGeom prst="flowChartOnlineStorage">
            <a:avLst/>
          </a:prstGeom>
          <a:solidFill>
            <a:srgbClr val="7030A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b="1" dirty="0">
                <a:solidFill>
                  <a:schemeClr val="bg1"/>
                </a:solidFill>
              </a:rPr>
              <a:t>Eximia cum laude approbatur</a:t>
            </a:r>
          </a:p>
        </p:txBody>
      </p:sp>
      <p:sp>
        <p:nvSpPr>
          <p:cNvPr id="11" name="Vuokaaviosymboli: Tallennettu tieto 10">
            <a:extLst>
              <a:ext uri="{FF2B5EF4-FFF2-40B4-BE49-F238E27FC236}">
                <a16:creationId xmlns:a16="http://schemas.microsoft.com/office/drawing/2014/main" id="{ABF5BEF3-D0BB-4591-AE78-724152F02DFD}"/>
              </a:ext>
            </a:extLst>
          </p:cNvPr>
          <p:cNvSpPr/>
          <p:nvPr/>
        </p:nvSpPr>
        <p:spPr>
          <a:xfrm>
            <a:off x="1775520" y="2708920"/>
            <a:ext cx="2808312" cy="648072"/>
          </a:xfrm>
          <a:prstGeom prst="flowChartOnlineStorag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b="1" dirty="0">
                <a:solidFill>
                  <a:schemeClr val="bg1"/>
                </a:solidFill>
              </a:rPr>
              <a:t>Magna cum laude approbatur</a:t>
            </a:r>
          </a:p>
        </p:txBody>
      </p:sp>
      <p:sp>
        <p:nvSpPr>
          <p:cNvPr id="12" name="Vuokaaviosymboli: Tallennettu tieto 11">
            <a:extLst>
              <a:ext uri="{FF2B5EF4-FFF2-40B4-BE49-F238E27FC236}">
                <a16:creationId xmlns:a16="http://schemas.microsoft.com/office/drawing/2014/main" id="{B682CD9D-4AB0-47EB-82BB-542C595B7FB3}"/>
              </a:ext>
            </a:extLst>
          </p:cNvPr>
          <p:cNvSpPr/>
          <p:nvPr/>
        </p:nvSpPr>
        <p:spPr>
          <a:xfrm>
            <a:off x="1775520" y="4869160"/>
            <a:ext cx="2808312" cy="648072"/>
          </a:xfrm>
          <a:prstGeom prst="flowChartOnlineStorag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b="1" dirty="0">
                <a:solidFill>
                  <a:schemeClr val="bg1"/>
                </a:solidFill>
              </a:rPr>
              <a:t>Approbatur</a:t>
            </a:r>
          </a:p>
        </p:txBody>
      </p:sp>
      <p:sp>
        <p:nvSpPr>
          <p:cNvPr id="13" name="Vuokaaviosymboli: Tallennettu tieto 12">
            <a:extLst>
              <a:ext uri="{FF2B5EF4-FFF2-40B4-BE49-F238E27FC236}">
                <a16:creationId xmlns:a16="http://schemas.microsoft.com/office/drawing/2014/main" id="{1A248919-E06B-4DDE-8339-350C3828F744}"/>
              </a:ext>
            </a:extLst>
          </p:cNvPr>
          <p:cNvSpPr/>
          <p:nvPr/>
        </p:nvSpPr>
        <p:spPr>
          <a:xfrm>
            <a:off x="1775520" y="3429000"/>
            <a:ext cx="2808312" cy="648072"/>
          </a:xfrm>
          <a:prstGeom prst="flowChartOnlineStorage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b="1" dirty="0">
                <a:solidFill>
                  <a:schemeClr val="bg1"/>
                </a:solidFill>
              </a:rPr>
              <a:t>Cum laude approbatur</a:t>
            </a:r>
          </a:p>
        </p:txBody>
      </p:sp>
      <p:sp>
        <p:nvSpPr>
          <p:cNvPr id="14" name="Vuokaaviosymboli: Tallennettu tieto 13">
            <a:extLst>
              <a:ext uri="{FF2B5EF4-FFF2-40B4-BE49-F238E27FC236}">
                <a16:creationId xmlns:a16="http://schemas.microsoft.com/office/drawing/2014/main" id="{45C8FDC1-1AC7-451D-BD74-08B4F3D3DE4B}"/>
              </a:ext>
            </a:extLst>
          </p:cNvPr>
          <p:cNvSpPr/>
          <p:nvPr/>
        </p:nvSpPr>
        <p:spPr>
          <a:xfrm>
            <a:off x="1775520" y="4149080"/>
            <a:ext cx="2808312" cy="648072"/>
          </a:xfrm>
          <a:prstGeom prst="flowChartOnlineStorage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b="1" dirty="0">
                <a:solidFill>
                  <a:schemeClr val="bg1"/>
                </a:solidFill>
              </a:rPr>
              <a:t>Lubenter approbatur</a:t>
            </a:r>
          </a:p>
        </p:txBody>
      </p:sp>
      <p:sp>
        <p:nvSpPr>
          <p:cNvPr id="15" name="Vuokaaviosymboli: Tallennettu tieto 14">
            <a:extLst>
              <a:ext uri="{FF2B5EF4-FFF2-40B4-BE49-F238E27FC236}">
                <a16:creationId xmlns:a16="http://schemas.microsoft.com/office/drawing/2014/main" id="{339ECFDD-A2F3-499F-8EC3-D0DBA6BB85C1}"/>
              </a:ext>
            </a:extLst>
          </p:cNvPr>
          <p:cNvSpPr/>
          <p:nvPr/>
        </p:nvSpPr>
        <p:spPr>
          <a:xfrm>
            <a:off x="1775520" y="5589240"/>
            <a:ext cx="2808312" cy="648072"/>
          </a:xfrm>
          <a:prstGeom prst="flowChartOnlineStorage">
            <a:avLst/>
          </a:prstGeom>
          <a:solidFill>
            <a:srgbClr val="C0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b="1" dirty="0">
                <a:solidFill>
                  <a:schemeClr val="bg1"/>
                </a:solidFill>
              </a:rPr>
              <a:t>Improbatur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108B77C8-B70E-4C0A-B3B4-C15FA312E4BC}"/>
              </a:ext>
            </a:extLst>
          </p:cNvPr>
          <p:cNvSpPr txBox="1"/>
          <p:nvPr/>
        </p:nvSpPr>
        <p:spPr>
          <a:xfrm>
            <a:off x="1919536" y="1359922"/>
            <a:ext cx="314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400" b="1" dirty="0">
                <a:solidFill>
                  <a:schemeClr val="bg1"/>
                </a:solidFill>
              </a:rPr>
              <a:t>L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D6F54674-78CB-4079-9516-D300D5F81E32}"/>
              </a:ext>
            </a:extLst>
          </p:cNvPr>
          <p:cNvSpPr txBox="1"/>
          <p:nvPr/>
        </p:nvSpPr>
        <p:spPr>
          <a:xfrm>
            <a:off x="1919536" y="2082044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400" b="1" dirty="0">
                <a:solidFill>
                  <a:schemeClr val="bg1"/>
                </a:solidFill>
              </a:rPr>
              <a:t>E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EBC67319-9D15-4666-BFAD-8589451950F1}"/>
              </a:ext>
            </a:extLst>
          </p:cNvPr>
          <p:cNvSpPr txBox="1"/>
          <p:nvPr/>
        </p:nvSpPr>
        <p:spPr>
          <a:xfrm>
            <a:off x="1921820" y="5682444"/>
            <a:ext cx="266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400" b="1" dirty="0">
                <a:solidFill>
                  <a:schemeClr val="bg1"/>
                </a:solidFill>
              </a:rPr>
              <a:t>I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69087F1D-AE0E-475A-97E8-92392D093266}"/>
              </a:ext>
            </a:extLst>
          </p:cNvPr>
          <p:cNvSpPr txBox="1"/>
          <p:nvPr/>
        </p:nvSpPr>
        <p:spPr>
          <a:xfrm>
            <a:off x="1915005" y="4962364"/>
            <a:ext cx="370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400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D339E881-B7AF-4BF2-AF46-CB8E11FE3FBE}"/>
              </a:ext>
            </a:extLst>
          </p:cNvPr>
          <p:cNvSpPr txBox="1"/>
          <p:nvPr/>
        </p:nvSpPr>
        <p:spPr>
          <a:xfrm>
            <a:off x="1921820" y="4242284"/>
            <a:ext cx="357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400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EA977C1D-24C0-4C3A-BDF1-40904C4C54D3}"/>
              </a:ext>
            </a:extLst>
          </p:cNvPr>
          <p:cNvSpPr txBox="1"/>
          <p:nvPr/>
        </p:nvSpPr>
        <p:spPr>
          <a:xfrm>
            <a:off x="1915005" y="3522204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400" b="1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23" name="Tekstiruutu 22">
            <a:extLst>
              <a:ext uri="{FF2B5EF4-FFF2-40B4-BE49-F238E27FC236}">
                <a16:creationId xmlns:a16="http://schemas.microsoft.com/office/drawing/2014/main" id="{F77E70F8-816A-4591-B50C-561E1513350A}"/>
              </a:ext>
            </a:extLst>
          </p:cNvPr>
          <p:cNvSpPr txBox="1"/>
          <p:nvPr/>
        </p:nvSpPr>
        <p:spPr>
          <a:xfrm>
            <a:off x="1849806" y="2783105"/>
            <a:ext cx="453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400" b="1" dirty="0">
                <a:solidFill>
                  <a:schemeClr val="bg1"/>
                </a:solidFill>
              </a:rPr>
              <a:t>M</a:t>
            </a:r>
          </a:p>
        </p:txBody>
      </p:sp>
      <p:sp>
        <p:nvSpPr>
          <p:cNvPr id="31" name="Tekstiruutu 30">
            <a:extLst>
              <a:ext uri="{FF2B5EF4-FFF2-40B4-BE49-F238E27FC236}">
                <a16:creationId xmlns:a16="http://schemas.microsoft.com/office/drawing/2014/main" id="{CB33A6A8-FEDB-49E1-8B4C-C88170C4366D}"/>
              </a:ext>
            </a:extLst>
          </p:cNvPr>
          <p:cNvSpPr txBox="1"/>
          <p:nvPr/>
        </p:nvSpPr>
        <p:spPr>
          <a:xfrm>
            <a:off x="4749240" y="1339898"/>
            <a:ext cx="5667241" cy="4364611"/>
          </a:xfrm>
          <a:prstGeom prst="rect">
            <a:avLst/>
          </a:prstGeom>
          <a:noFill/>
          <a:ln w="50800">
            <a:solidFill>
              <a:schemeClr val="accent5"/>
            </a:solidFill>
          </a:ln>
        </p:spPr>
        <p:txBody>
          <a:bodyPr wrap="square" tIns="180000" bIns="180000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dirty="0"/>
              <a:t>jokaisesta kokeesta annetaan erillinen arvosana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dirty="0"/>
              <a:t>koesuorituksen tarkastaa ja arvostelee </a:t>
            </a:r>
            <a:r>
              <a:rPr lang="fi-FI" sz="2000" b="1" u="sng" dirty="0">
                <a:highlight>
                  <a:srgbClr val="FFFF00"/>
                </a:highlight>
              </a:rPr>
              <a:t>alustavasti lukion opettaja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dirty="0"/>
              <a:t>lopullisen arvosanan antaa Ylioppilastutkintolautakunta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dirty="0"/>
              <a:t>tulosten julkaisemisen yhteydessä lautakunta julkaisee myös lopulliset </a:t>
            </a:r>
            <a:r>
              <a:rPr lang="fi-FI" sz="2000" b="1" u="sng" dirty="0">
                <a:highlight>
                  <a:srgbClr val="FFFF00"/>
                </a:highlight>
              </a:rPr>
              <a:t>hyvän vastauksen piirteet</a:t>
            </a:r>
            <a:r>
              <a:rPr lang="fi-FI" sz="2000" b="1" dirty="0"/>
              <a:t>, joista ilmenevät perusteet, joiden mukaan arvostelu on suoritettu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dirty="0"/>
              <a:t>tutkinnon tulokset ja kokelaan arvostellut koesuoritukset annetaan kokelaalle ja alle 18-vuotiaan huoltajalle nähtäväksi lautakunnan ilmoittamassa verkkopalvelussa</a:t>
            </a:r>
          </a:p>
        </p:txBody>
      </p:sp>
    </p:spTree>
    <p:extLst>
      <p:ext uri="{BB962C8B-B14F-4D97-AF65-F5344CB8AC3E}">
        <p14:creationId xmlns:p14="http://schemas.microsoft.com/office/powerpoint/2010/main" val="1914038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320</TotalTime>
  <Words>1296</Words>
  <Application>Microsoft Office PowerPoint</Application>
  <PresentationFormat>Laajakuva</PresentationFormat>
  <Paragraphs>283</Paragraphs>
  <Slides>18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Courier New</vt:lpstr>
      <vt:lpstr>Wingdings</vt:lpstr>
      <vt:lpstr>Office-teema</vt:lpstr>
      <vt:lpstr>Ylioppilastutkinto</vt:lpstr>
      <vt:lpstr>Järjestettävät kokeet </vt:lpstr>
      <vt:lpstr>Äidinkieli ja kirjallisuus  </vt:lpstr>
      <vt:lpstr>Valittavissa olevat kokeet</vt:lpstr>
      <vt:lpstr>Useammat kokeet</vt:lpstr>
      <vt:lpstr>Osallistumisen edellytykset</vt:lpstr>
      <vt:lpstr>Kokeisiin ilmoittautuminen</vt:lpstr>
      <vt:lpstr>Tutkinnon suorittamisaika</vt:lpstr>
      <vt:lpstr>Kokeen arvostelu</vt:lpstr>
      <vt:lpstr>Kompensaatio</vt:lpstr>
      <vt:lpstr>Kokeiden uusiminen</vt:lpstr>
      <vt:lpstr>Äidinkielen ja kirjallisuuden koe</vt:lpstr>
      <vt:lpstr>Matematiikan tehtävät</vt:lpstr>
      <vt:lpstr>Kielten kokeet</vt:lpstr>
      <vt:lpstr>Reaaliaineiden koepäivät</vt:lpstr>
      <vt:lpstr>Koesuoritusta heikentävä syy</vt:lpstr>
      <vt:lpstr>Tutkintomaksut</vt:lpstr>
      <vt:lpstr>Suunnitellen tavoitteeseesi</vt:lpstr>
    </vt:vector>
  </TitlesOfParts>
  <Company>Viitasaaren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Ylioppilastutkinto</dc:title>
  <dc:creator>Piippo Markku</dc:creator>
  <cp:lastModifiedBy>Piippo Markku</cp:lastModifiedBy>
  <cp:revision>10</cp:revision>
  <dcterms:created xsi:type="dcterms:W3CDTF">2022-05-02T09:31:34Z</dcterms:created>
  <dcterms:modified xsi:type="dcterms:W3CDTF">2026-04-28T06:18:53Z</dcterms:modified>
</cp:coreProperties>
</file>