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74" r:id="rId5"/>
    <p:sldId id="280" r:id="rId6"/>
    <p:sldId id="258" r:id="rId7"/>
    <p:sldId id="278" r:id="rId8"/>
    <p:sldId id="260" r:id="rId9"/>
    <p:sldId id="259" r:id="rId10"/>
    <p:sldId id="262" r:id="rId11"/>
    <p:sldId id="279" r:id="rId12"/>
    <p:sldId id="273" r:id="rId13"/>
    <p:sldId id="281" r:id="rId14"/>
    <p:sldId id="263" r:id="rId15"/>
    <p:sldId id="271" r:id="rId16"/>
    <p:sldId id="264" r:id="rId17"/>
    <p:sldId id="265" r:id="rId18"/>
    <p:sldId id="266" r:id="rId19"/>
    <p:sldId id="267" r:id="rId20"/>
    <p:sldId id="286" r:id="rId21"/>
    <p:sldId id="285" r:id="rId22"/>
    <p:sldId id="268" r:id="rId23"/>
    <p:sldId id="270" r:id="rId24"/>
    <p:sldId id="269" r:id="rId25"/>
    <p:sldId id="282" r:id="rId26"/>
    <p:sldId id="283" r:id="rId27"/>
    <p:sldId id="290" r:id="rId28"/>
    <p:sldId id="275" r:id="rId29"/>
    <p:sldId id="276" r:id="rId30"/>
    <p:sldId id="287" r:id="rId31"/>
    <p:sldId id="277" r:id="rId32"/>
    <p:sldId id="289" r:id="rId33"/>
    <p:sldId id="291" r:id="rId34"/>
    <p:sldId id="292" r:id="rId35"/>
    <p:sldId id="293" r:id="rId36"/>
    <p:sldId id="294" r:id="rId37"/>
    <p:sldId id="288" r:id="rId38"/>
    <p:sldId id="295" r:id="rId39"/>
    <p:sldId id="296" r:id="rId40"/>
    <p:sldId id="284" r:id="rId41"/>
    <p:sldId id="297" r:id="rId42"/>
    <p:sldId id="298" r:id="rId4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Otsikk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16" name="Päivämäärän paikkamerkki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k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7" name="Sisällön paikkamerkk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5" name="Päivämäärän paikkamerkki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9" name="Päivämäärän paikkamerkki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tsikk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4" name="Sisällön paikkamerkk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1" name="Päivämäärän paikkamerkki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1" name="Dian numeron paikkamerkki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tsikk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25" name="Tekstin paikkamerkki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8" name="Sisällön paikkamerkk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tsikk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21" name="Alatunnisteen paikkamerk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24" name="Alatunnisteen paikkamerk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6" name="Tekstin paikkamerkki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4" name="Sisällön paikkamerkk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5" name="Päivämäärän paikkamerkki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29" name="Alatunnisteen paikkamerk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1" name="Dian numeron paikkamerkki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7" name="Otsikk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6" name="Tekstin paikkamerkki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kstin paikkamerkki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28AC12-A2BA-42CB-92B2-8FFB4DEBEC6C}" type="datetimeFigureOut">
              <a:rPr lang="fi-FI" smtClean="0"/>
              <a:pPr/>
              <a:t>25.9.2015</a:t>
            </a:fld>
            <a:endParaRPr lang="fi-FI"/>
          </a:p>
        </p:txBody>
      </p:sp>
      <p:sp>
        <p:nvSpPr>
          <p:cNvPr id="28" name="Alatunnisteen paikkamerk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9842EC-42F0-4150-9229-867DE0D7762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Otsikon paikkamerkki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uora yhdysviiv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zhzab9aVA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Psykologia 1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psykologia siis on?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Psykologia on tiede, joka tutkii ja selittää ihmisen toimintaa. </a:t>
            </a:r>
          </a:p>
          <a:p>
            <a:pPr lvl="1"/>
            <a:r>
              <a:rPr lang="fi-FI" dirty="0" smtClean="0"/>
              <a:t>Miten ihmisen mieli toimii ja miten hän käyttäytyy?</a:t>
            </a:r>
          </a:p>
          <a:p>
            <a:pPr lvl="1"/>
            <a:r>
              <a:rPr lang="fi-FI" dirty="0" smtClean="0"/>
              <a:t>Ulkoinen toiminta sekä mielen sisäiset tapahtumat</a:t>
            </a:r>
          </a:p>
          <a:p>
            <a:r>
              <a:rPr lang="fi-FI" dirty="0" smtClean="0"/>
              <a:t>Jos ihminen olisi täysin rationaalinen eli järkiperäinen olento psykologiaa ei tarvittaisi.</a:t>
            </a:r>
          </a:p>
          <a:p>
            <a:r>
              <a:rPr lang="fi-FI" dirty="0" smtClean="0"/>
              <a:t>Ihmisen toimintaa tarkastellaan monipuolisesti.</a:t>
            </a:r>
          </a:p>
          <a:p>
            <a:pPr lvl="1"/>
            <a:r>
              <a:rPr lang="fi-FI" dirty="0" smtClean="0"/>
              <a:t>Fyysisyys</a:t>
            </a:r>
          </a:p>
          <a:p>
            <a:pPr lvl="1"/>
            <a:r>
              <a:rPr lang="fi-FI" dirty="0" smtClean="0"/>
              <a:t>Psyykkisyys</a:t>
            </a:r>
          </a:p>
          <a:p>
            <a:pPr lvl="1"/>
            <a:r>
              <a:rPr lang="fi-FI" dirty="0" smtClean="0"/>
              <a:t>Sosiaalisuus</a:t>
            </a:r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psykologia tutkii?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Ihminen on siis psyko-fyysis-sosiaalinen kokonaisuus</a:t>
            </a:r>
            <a:endParaRPr lang="fi-F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Pohdi parin kanssa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Millainen on hyvä ihmistuntija?</a:t>
            </a:r>
            <a:endParaRPr lang="fi-F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Pohdi parin kanssa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/>
          <a:lstStyle/>
          <a:p>
            <a:r>
              <a:rPr lang="fi-FI" dirty="0" smtClean="0"/>
              <a:t>Mitä on psykologia? Muistatko miten psykologia määritellään?</a:t>
            </a:r>
          </a:p>
          <a:p>
            <a:r>
              <a:rPr lang="fi-FI" dirty="0" smtClean="0"/>
              <a:t>Selaa kirjaa ja tutki sisällysluetteloa. Mitkä aiheet kiinnostavat sinua erityisesti? Perustele miksi.</a:t>
            </a:r>
            <a:endParaRPr lang="fi-FI" dirty="0"/>
          </a:p>
        </p:txBody>
      </p:sp>
      <p:pic>
        <p:nvPicPr>
          <p:cNvPr id="4" name="Kuva 3" descr="fe678-105275411046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4071942"/>
            <a:ext cx="7420983" cy="24860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Psykologisen Toiminnan keskeisiä piirteitä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4525963"/>
          </a:xfrm>
        </p:spPr>
        <p:txBody>
          <a:bodyPr>
            <a:normAutofit/>
          </a:bodyPr>
          <a:lstStyle/>
          <a:p>
            <a:r>
              <a:rPr lang="fi-FI" dirty="0" smtClean="0"/>
              <a:t>Tavoitteellisuus</a:t>
            </a:r>
          </a:p>
          <a:p>
            <a:pPr lvl="1"/>
            <a:r>
              <a:rPr lang="fi-FI" dirty="0" smtClean="0"/>
              <a:t>Yksilö pyrkii kaikella toiminnallaan johonkin tavoitteeseen.</a:t>
            </a:r>
          </a:p>
          <a:p>
            <a:pPr lvl="1"/>
            <a:r>
              <a:rPr lang="fi-FI" dirty="0" smtClean="0"/>
              <a:t>Sohvalla löhöämisellä on myös jonkin tavoite</a:t>
            </a:r>
          </a:p>
          <a:p>
            <a:pPr lvl="1"/>
            <a:r>
              <a:rPr lang="fi-FI" dirty="0" smtClean="0"/>
              <a:t>Samankaltaisella toiminnalla voi olla erilaisia tavoitteita (esim. kokeeseen lukeminen)</a:t>
            </a:r>
          </a:p>
          <a:p>
            <a:pPr lvl="1"/>
            <a:r>
              <a:rPr lang="fi-FI" dirty="0" smtClean="0"/>
              <a:t>Kaikki päämäärät eivät ole tiedostettuja.  </a:t>
            </a:r>
          </a:p>
          <a:p>
            <a:pPr lvl="2"/>
            <a:r>
              <a:rPr lang="fi-FI" dirty="0" smtClean="0"/>
              <a:t>Pahan puhuminen selän takana </a:t>
            </a:r>
            <a:r>
              <a:rPr lang="fi-FI" dirty="0" smtClean="0">
                <a:sym typeface="Wingdings" pitchFamily="2" charset="2"/>
              </a:rPr>
              <a:t> kateus, epävarmuus</a:t>
            </a:r>
          </a:p>
          <a:p>
            <a:pPr lvl="2"/>
            <a:r>
              <a:rPr lang="fi-FI" dirty="0" smtClean="0">
                <a:sym typeface="Wingdings" pitchFamily="2" charset="2"/>
              </a:rPr>
              <a:t>Psyykkinen toiminta unen aikana</a:t>
            </a:r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Toiminnan keskeisiä piirteitä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Vuorovaikutus ympäristön kanssa</a:t>
            </a:r>
          </a:p>
          <a:p>
            <a:pPr lvl="1"/>
            <a:r>
              <a:rPr lang="fi-FI" dirty="0" smtClean="0"/>
              <a:t>Tavoitteita muokataan suhteessa ympäristöön ja muihin ihmisiin. </a:t>
            </a:r>
          </a:p>
          <a:p>
            <a:pPr lvl="1"/>
            <a:r>
              <a:rPr lang="fi-FI" dirty="0" smtClean="0"/>
              <a:t>Tavoitteena ympäristöön sopeutuminen tai ympäristöön vaikuttaminen</a:t>
            </a:r>
          </a:p>
          <a:p>
            <a:pPr lvl="2"/>
            <a:r>
              <a:rPr lang="fi-FI" dirty="0" smtClean="0"/>
              <a:t>Saksan opiskelu vanhempien toiveesta vs. kiukutteleva lapsi</a:t>
            </a:r>
          </a:p>
          <a:p>
            <a:pPr lvl="2"/>
            <a:r>
              <a:rPr lang="fi-FI" dirty="0" smtClean="0"/>
              <a:t>Miten yksilö toimii näissä tilanteissa?</a:t>
            </a:r>
          </a:p>
          <a:p>
            <a:pPr lvl="1"/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/>
          <a:lstStyle/>
          <a:p>
            <a:r>
              <a:rPr lang="fi-FI" dirty="0" smtClean="0"/>
              <a:t>Psykologian osa-alueet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040560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Psykologia on tutkimuskohteena laaja ja se käsittää useita eri osa-alueita.</a:t>
            </a:r>
          </a:p>
          <a:p>
            <a:r>
              <a:rPr lang="fi-FI" dirty="0" smtClean="0"/>
              <a:t>Näkökulmia on useita koska ihmisessä on niin monia puolia. Yksi selitys ei riitä. </a:t>
            </a:r>
          </a:p>
          <a:p>
            <a:r>
              <a:rPr lang="fi-FI" dirty="0" smtClean="0"/>
              <a:t>Tutkimuksen eri osa-alueet korostavat toiminnan eri puolia.</a:t>
            </a:r>
          </a:p>
          <a:p>
            <a:pPr lvl="1"/>
            <a:r>
              <a:rPr lang="fi-FI" dirty="0" smtClean="0"/>
              <a:t>Kehityspsykologia</a:t>
            </a:r>
          </a:p>
          <a:p>
            <a:pPr lvl="1"/>
            <a:r>
              <a:rPr lang="fi-FI" dirty="0" smtClean="0"/>
              <a:t>Kognitiivinen psykologia</a:t>
            </a:r>
          </a:p>
          <a:p>
            <a:pPr lvl="1"/>
            <a:r>
              <a:rPr lang="fi-FI" dirty="0" smtClean="0"/>
              <a:t>Persoonallisuuspsykologia</a:t>
            </a:r>
          </a:p>
          <a:p>
            <a:pPr lvl="1"/>
            <a:r>
              <a:rPr lang="fi-FI" dirty="0" smtClean="0"/>
              <a:t>Kliininen psykologia</a:t>
            </a:r>
          </a:p>
          <a:p>
            <a:pPr lvl="1"/>
            <a:r>
              <a:rPr lang="fi-FI" dirty="0" smtClean="0"/>
              <a:t>Biologinen psykologia</a:t>
            </a:r>
          </a:p>
          <a:p>
            <a:pPr lvl="1"/>
            <a:r>
              <a:rPr lang="fi-FI" dirty="0" smtClean="0"/>
              <a:t>Sosiaalipsykologia</a:t>
            </a:r>
          </a:p>
          <a:p>
            <a:pPr lvl="1">
              <a:buNone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Parin kanssa: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i-FI" dirty="0" smtClean="0"/>
          </a:p>
          <a:p>
            <a:pPr lvl="1"/>
            <a:r>
              <a:rPr lang="fi-FI" dirty="0" smtClean="0"/>
              <a:t>T: 1 ja 2 sivulla 27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Psyykkisen toiminnan biologinen ja sosiaalinen perusta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Ihmisen toimintaa selitetään kolmesta näkökulmasta. Toimintaan vaikuttavat nämä kaikki. </a:t>
            </a:r>
          </a:p>
          <a:p>
            <a:r>
              <a:rPr lang="fi-FI" dirty="0" smtClean="0"/>
              <a:t>Psyykkisen toiminnan taustalla on biologiaa.</a:t>
            </a:r>
          </a:p>
          <a:p>
            <a:pPr lvl="1"/>
            <a:r>
              <a:rPr lang="fi-FI" dirty="0" smtClean="0"/>
              <a:t>Tutkijoita kiinnostaa se millaisia biologisia tekijöitä löytyy esim. lahjakkuuden taustalta. </a:t>
            </a:r>
          </a:p>
          <a:p>
            <a:pPr lvl="1"/>
            <a:r>
              <a:rPr lang="fi-FI" dirty="0" smtClean="0"/>
              <a:t>Esiintymisjännitys </a:t>
            </a:r>
            <a:r>
              <a:rPr lang="fi-FI" dirty="0" smtClean="0">
                <a:sym typeface="Wingdings" pitchFamily="2" charset="2"/>
              </a:rPr>
              <a:t> hikoilu, tärinä, huonovointisuus</a:t>
            </a:r>
            <a:endParaRPr lang="fi-FI" dirty="0" smtClean="0"/>
          </a:p>
          <a:p>
            <a:pPr lvl="1"/>
            <a:r>
              <a:rPr lang="fi-FI" dirty="0" smtClean="0"/>
              <a:t>Biologisia tekijöitä ovat perimä sekä lajityypilliset ominaisuudet kuten esim. näkö</a:t>
            </a:r>
          </a:p>
          <a:p>
            <a:pPr lvl="1"/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Sosiaaliset tekijät liittyvät ympäristöön. Toimintaa tarkastellaan lähipiirin, yhteisön ja kulttuurin kannalta. </a:t>
            </a:r>
          </a:p>
          <a:p>
            <a:pPr lvl="1"/>
            <a:r>
              <a:rPr lang="fi-FI" dirty="0" smtClean="0"/>
              <a:t>Välitön ja välillinen vuorovaikutus</a:t>
            </a:r>
          </a:p>
          <a:p>
            <a:pPr lvl="2"/>
            <a:r>
              <a:rPr lang="fi-FI" dirty="0" smtClean="0"/>
              <a:t>Perhe/lähipiiri vs. media</a:t>
            </a:r>
          </a:p>
          <a:p>
            <a:pPr lvl="1"/>
            <a:r>
              <a:rPr lang="fi-FI" dirty="0" smtClean="0"/>
              <a:t>Esiintymisjännitys: yleisön vaikutus. </a:t>
            </a:r>
          </a:p>
          <a:p>
            <a:r>
              <a:rPr lang="fi-FI" dirty="0" smtClean="0"/>
              <a:t>Psyykkiset tekijät liittyvät ajatuksiin, tunteisiin ja motiiveihin. </a:t>
            </a:r>
          </a:p>
          <a:p>
            <a:pPr lvl="1"/>
            <a:r>
              <a:rPr lang="fi-FI" dirty="0" smtClean="0"/>
              <a:t>Esiintymisjännitys: ikävät muistot, täydellisyyden tavoittelu</a:t>
            </a:r>
          </a:p>
          <a:p>
            <a:r>
              <a:rPr lang="fi-FI" dirty="0" smtClean="0"/>
              <a:t>Ihmiset ohjaavat omaa psyykkistä toimintaansa vaikka toimintaan vaikuttavat myös sosiaalinen tilanne ja biologiset tekijät.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on psykologia?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Mitä ajatuksia sana psykologia sinussa herättää?</a:t>
            </a:r>
          </a:p>
          <a:p>
            <a:r>
              <a:rPr lang="fi-FI" dirty="0" smtClean="0"/>
              <a:t>Mitä odotat psykologian kurssilta?</a:t>
            </a:r>
          </a:p>
          <a:p>
            <a:r>
              <a:rPr lang="fi-FI" dirty="0" smtClean="0"/>
              <a:t>Mitä psykologit tekevät?</a:t>
            </a:r>
          </a:p>
          <a:p>
            <a:r>
              <a:rPr lang="fi-FI" dirty="0" smtClean="0"/>
              <a:t>Mihin psykologiaa tarvitaan?</a:t>
            </a:r>
            <a:endParaRPr lang="fi-FI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Pohdi: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Psykologi selvittää, onko esikoulua käyvä Petteri valmis aloittamaan koulunkäynnin ensi syksynä.</a:t>
            </a:r>
          </a:p>
          <a:p>
            <a:r>
              <a:rPr lang="fi-FI" dirty="0" smtClean="0"/>
              <a:t>Kuntaan ollaan rakentamassa uutta koulua. Psykologi kutsutaan mukaan suunnitteluryhmään ideoimaan parasta mahdollista oppimisympäristöä.</a:t>
            </a:r>
          </a:p>
          <a:p>
            <a:r>
              <a:rPr lang="fi-FI" dirty="0" smtClean="0"/>
              <a:t>Henrik on viime aikoina ollut alakuloinen. Nyt hän yhdessä psykologin kanssa pohtii, mistä alakuloisuus johtuu. Samalla mietitään keinoja, joilla Henrik voisi helpottaa oloaan.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352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Ihmisessä yhdistyy psyykkinen, fyysinen ja sosiaalinen</a:t>
            </a:r>
            <a:endParaRPr lang="fi-FI" dirty="0"/>
          </a:p>
        </p:txBody>
      </p:sp>
      <p:pic>
        <p:nvPicPr>
          <p:cNvPr id="4" name="Sisällön paikkamerkki 3" descr="ps1_psyko-fyys-sos_ko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175431"/>
            <a:ext cx="4824536" cy="5538743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Kognitiiviset toiminnot, emootiot ja motivaatio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Kognitiiviset toiminnot liittyvät tiedonkäsittelyyn</a:t>
            </a:r>
          </a:p>
          <a:p>
            <a:pPr lvl="1"/>
            <a:r>
              <a:rPr lang="fi-FI" dirty="0" smtClean="0"/>
              <a:t>Ajattelu, havaitseminen, muisti, oppiminen</a:t>
            </a:r>
          </a:p>
          <a:p>
            <a:r>
              <a:rPr lang="fi-FI" dirty="0" smtClean="0"/>
              <a:t>Emootiot ovat tunteita</a:t>
            </a:r>
          </a:p>
          <a:p>
            <a:r>
              <a:rPr lang="fi-FI" dirty="0" smtClean="0"/>
              <a:t>Motivaatio on ihmisen toiminnan syistä koostuva kokonaisuus</a:t>
            </a:r>
          </a:p>
          <a:p>
            <a:pPr lvl="1"/>
            <a:r>
              <a:rPr lang="fi-FI" dirty="0" smtClean="0"/>
              <a:t>Yksi syy toiminnalle on motiivi</a:t>
            </a:r>
          </a:p>
          <a:p>
            <a:r>
              <a:rPr lang="fi-FI" dirty="0" smtClean="0"/>
              <a:t>Motivaatiota, emootioita ja kognitiivisia toimintoja ei voida erottaa toisistaan vaan ne toimivat vuorovaikutuksessa keskenään.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Motivaatio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Miksi Seppo ei jaksa siivota huonettaan mutta jaksaa harjoitella jalkapalloa?</a:t>
            </a:r>
            <a:endParaRPr lang="fi-FI" dirty="0"/>
          </a:p>
        </p:txBody>
      </p:sp>
      <p:sp>
        <p:nvSpPr>
          <p:cNvPr id="7170" name="AutoShape 2" descr="Kuvahaun tulos haulle motivat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5" name="Kuva 4" descr="Motiv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3143248"/>
            <a:ext cx="3542622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Motivaatio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Mitkä tekijät ohjaavat ihmisen toimintaa?</a:t>
            </a:r>
          </a:p>
          <a:p>
            <a:r>
              <a:rPr lang="fi-FI" dirty="0" smtClean="0"/>
              <a:t>Motiivi </a:t>
            </a:r>
            <a:r>
              <a:rPr lang="fi-FI" dirty="0" smtClean="0">
                <a:sym typeface="Wingdings" pitchFamily="2" charset="2"/>
              </a:rPr>
              <a:t> motivaatio 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Nälkä + mieltymys hampurilaisiin + halu olla kavereiden kanssa  Kavereiden kanssa hampparille</a:t>
            </a:r>
          </a:p>
          <a:p>
            <a:r>
              <a:rPr lang="fi-FI" dirty="0" smtClean="0">
                <a:sym typeface="Wingdings" pitchFamily="2" charset="2"/>
              </a:rPr>
              <a:t>Motivaatio on muuttuva ilmiö, johon ympäristö vaikuttaa.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Into shakin peluuseen riippuen ystävien mielipiteen muuttumisesta</a:t>
            </a:r>
          </a:p>
          <a:p>
            <a:r>
              <a:rPr lang="fi-FI" dirty="0" smtClean="0">
                <a:sym typeface="Wingdings" pitchFamily="2" charset="2"/>
              </a:rPr>
              <a:t>Kaikki valinnat eivät edellytä varsinaisia perusteluja kuten syöminen.</a:t>
            </a:r>
          </a:p>
          <a:p>
            <a:r>
              <a:rPr lang="fi-FI" dirty="0" smtClean="0">
                <a:sym typeface="Wingdings" pitchFamily="2" charset="2"/>
              </a:rPr>
              <a:t>Millaisissa tilanteissa motivaatio muuttuu?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Kolmen tekijän motivaatiomalli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Motivaation ylläpitoon ja säätelyyn kuuluvat:</a:t>
            </a:r>
          </a:p>
          <a:p>
            <a:pPr lvl="1"/>
            <a:r>
              <a:rPr lang="fi-FI" dirty="0" smtClean="0"/>
              <a:t>Toiminnan tavoite ja siihen sitoutuminen</a:t>
            </a:r>
          </a:p>
          <a:p>
            <a:pPr lvl="1"/>
            <a:r>
              <a:rPr lang="fi-FI" dirty="0" smtClean="0"/>
              <a:t>Onnistumisen ennakointi (arvio kyvyistä, tuki)</a:t>
            </a:r>
          </a:p>
          <a:p>
            <a:pPr lvl="1"/>
            <a:r>
              <a:rPr lang="fi-FI" dirty="0" smtClean="0"/>
              <a:t>Emootiot</a:t>
            </a:r>
          </a:p>
          <a:p>
            <a:pPr lvl="1"/>
            <a:r>
              <a:rPr lang="fi-FI" dirty="0" smtClean="0"/>
              <a:t>Annin tarina</a:t>
            </a:r>
          </a:p>
          <a:p>
            <a:r>
              <a:rPr lang="fi-FI" dirty="0" smtClean="0"/>
              <a:t>Itseohjautuvuuden käsite motivaation taustalla</a:t>
            </a:r>
          </a:p>
          <a:p>
            <a:pPr lvl="1"/>
            <a:r>
              <a:rPr lang="fi-FI" dirty="0" smtClean="0"/>
              <a:t>Ihminen itse säätelee toimintaansa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Tehtävä 3   s.27</a:t>
            </a:r>
          </a:p>
          <a:p>
            <a:r>
              <a:rPr lang="fi-FI" dirty="0" smtClean="0"/>
              <a:t>A) Mieti jotakin toimintaa, johon olet motivoitunut. Mikä selittää hyvää motivaatiotasi? Sovella kolmen tekijän motivaatiomallia.</a:t>
            </a:r>
          </a:p>
          <a:p>
            <a:r>
              <a:rPr lang="fi-FI" dirty="0" smtClean="0"/>
              <a:t>B) Mieti jotakin toimintaa, joka ei motivoi sinua. Auttaako kolmen tekijän motivaatiomalli löytämään syitä motivaation puutteeseen?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Kertaa: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Miten tavoitteellisuus ja vuorovaikutus ympäristön kanssa liittyvät ihmisen toimintaan?</a:t>
            </a:r>
          </a:p>
          <a:p>
            <a:r>
              <a:rPr lang="fi-FI" dirty="0" smtClean="0"/>
              <a:t>Mitä tarkoitetaan motivaatiolla? Mistä kolmen tekijän motivaatiomalli koostuu?</a:t>
            </a:r>
            <a:endParaRPr lang="fi-FI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Kognitio: harjoitus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Kognitiiviset toiminnot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Kognitiivinen eli </a:t>
            </a:r>
            <a:r>
              <a:rPr lang="fi-FI" b="1" dirty="0" smtClean="0"/>
              <a:t>tiedon prosessointiin liittyvä</a:t>
            </a:r>
          </a:p>
          <a:p>
            <a:pPr lvl="1"/>
            <a:r>
              <a:rPr lang="fi-FI" dirty="0" smtClean="0"/>
              <a:t>tarkkaavaisuus</a:t>
            </a:r>
          </a:p>
          <a:p>
            <a:pPr lvl="1"/>
            <a:r>
              <a:rPr lang="fi-FI" dirty="0" smtClean="0"/>
              <a:t>havaitseminen</a:t>
            </a:r>
          </a:p>
          <a:p>
            <a:pPr lvl="1"/>
            <a:r>
              <a:rPr lang="fi-FI" dirty="0" smtClean="0"/>
              <a:t>kieli</a:t>
            </a:r>
          </a:p>
          <a:p>
            <a:pPr lvl="1"/>
            <a:r>
              <a:rPr lang="fi-FI" dirty="0" smtClean="0"/>
              <a:t>muisti</a:t>
            </a:r>
          </a:p>
          <a:p>
            <a:pPr lvl="1"/>
            <a:r>
              <a:rPr lang="fi-FI" dirty="0" smtClean="0"/>
              <a:t>ajattelu, </a:t>
            </a:r>
            <a:r>
              <a:rPr lang="fi-FI" i="1" dirty="0" smtClean="0"/>
              <a:t>josta seuraa...</a:t>
            </a:r>
          </a:p>
          <a:p>
            <a:pPr lvl="1"/>
            <a:r>
              <a:rPr lang="fi-FI" dirty="0" smtClean="0"/>
              <a:t>oppimista, </a:t>
            </a:r>
            <a:r>
              <a:rPr lang="fi-FI" i="1" dirty="0" smtClean="0"/>
              <a:t>josta seuraa parempaa...</a:t>
            </a:r>
          </a:p>
          <a:p>
            <a:pPr lvl="1"/>
            <a:r>
              <a:rPr lang="fi-FI" dirty="0" smtClean="0"/>
              <a:t>ongelmanratkaisua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Miksi opiskella psykologiaa?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Psykologian opintojen keskeisin tavoite lukiossa on kriittisen ajattelun kehittäminen ja tiedon luotettavuuden arvioinnin kehittäminen.</a:t>
            </a:r>
          </a:p>
          <a:p>
            <a:r>
              <a:rPr lang="fi-FI" dirty="0" smtClean="0"/>
              <a:t> Tutkimukset osoittavat, että itsevarman ihmisen viesti menee paremmin perille. Havaitsemme helpommin tuttuja asioita ja myönnymme toisen tahtoon, jos uusi tieto tukee entisiä mielipiteitä. </a:t>
            </a:r>
            <a:endParaRPr lang="fi-FI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Kognitiiviset toiminnot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Tarkkaavaisuuden avulla suunnataan huomiota mielenkiintoisiin asioihin.</a:t>
            </a:r>
          </a:p>
          <a:p>
            <a:pPr lvl="1"/>
            <a:r>
              <a:rPr lang="fi-FI" dirty="0" smtClean="0"/>
              <a:t>Valikoivaa</a:t>
            </a:r>
          </a:p>
          <a:p>
            <a:pPr lvl="1"/>
            <a:r>
              <a:rPr lang="fi-FI" dirty="0" smtClean="0"/>
              <a:t>Tunteet ja mieliala vaikuttavat mihin kiinnitämme huomiota</a:t>
            </a:r>
          </a:p>
          <a:p>
            <a:r>
              <a:rPr lang="fi-FI" dirty="0" smtClean="0"/>
              <a:t>Tiedonkäsittelykyky on rajallinen</a:t>
            </a:r>
          </a:p>
          <a:p>
            <a:r>
              <a:rPr lang="fi-FI" dirty="0" smtClean="0"/>
              <a:t>Havaitseminen on aktiivista </a:t>
            </a:r>
            <a:r>
              <a:rPr lang="fi-FI" dirty="0" smtClean="0">
                <a:sym typeface="Wingdings" pitchFamily="2" charset="2"/>
              </a:rPr>
              <a:t> valikointi ja tulkinta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Tulkintoihin vaikuttavat kokemukset, uskomukset, tiedot ja asenteet</a:t>
            </a:r>
            <a:endParaRPr lang="fi-FI" dirty="0" smtClean="0"/>
          </a:p>
          <a:p>
            <a:pPr lvl="1"/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Emootiot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Tunteiden luokittelu tehtävä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Emootiot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Tunteet motivoivat</a:t>
            </a:r>
          </a:p>
          <a:p>
            <a:pPr lvl="1"/>
            <a:r>
              <a:rPr lang="fi-FI" dirty="0" smtClean="0"/>
              <a:t>Mielihyvään pyrkiminen vs. kärsimyksen välttäminen</a:t>
            </a:r>
          </a:p>
          <a:p>
            <a:r>
              <a:rPr lang="fi-FI" dirty="0" err="1" smtClean="0"/>
              <a:t>Elliotin</a:t>
            </a:r>
            <a:r>
              <a:rPr lang="fi-FI" dirty="0" smtClean="0"/>
              <a:t> tapaus</a:t>
            </a:r>
          </a:p>
          <a:p>
            <a:r>
              <a:rPr lang="fi-FI" dirty="0" smtClean="0"/>
              <a:t>Emootiot ohjaavat toimintaa ja niiden puuttuminen tekisi päätöksenteosta mahdotonta. </a:t>
            </a:r>
            <a:endParaRPr lang="fi-FI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emootiot ovat?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Tunne-elämyksen laatu</a:t>
            </a:r>
          </a:p>
          <a:p>
            <a:pPr lvl="1"/>
            <a:r>
              <a:rPr lang="fi-FI" dirty="0" smtClean="0"/>
              <a:t>Ilo, suru, pelko, viha</a:t>
            </a:r>
          </a:p>
          <a:p>
            <a:pPr lvl="1"/>
            <a:r>
              <a:rPr lang="fi-FI" dirty="0" smtClean="0"/>
              <a:t>Myönteisiä tai kielteisiä</a:t>
            </a:r>
          </a:p>
          <a:p>
            <a:r>
              <a:rPr lang="fi-FI" dirty="0" smtClean="0"/>
              <a:t>Fysiologisia muutoksia</a:t>
            </a:r>
          </a:p>
          <a:p>
            <a:pPr lvl="1"/>
            <a:r>
              <a:rPr lang="fi-FI" dirty="0" smtClean="0"/>
              <a:t>Kasvojen punastuminen, käsien hikoaminen</a:t>
            </a:r>
          </a:p>
          <a:p>
            <a:r>
              <a:rPr lang="fi-FI" dirty="0" smtClean="0"/>
              <a:t>Emootiot ovat lyhytaikaisia, voimakkaita, liittyvät tiettyyn ärsykkeeseen.</a:t>
            </a:r>
          </a:p>
          <a:p>
            <a:r>
              <a:rPr lang="fi-FI" dirty="0" smtClean="0"/>
              <a:t>Mieliala on pidempikestoinen tila. </a:t>
            </a:r>
            <a:endParaRPr lang="fi-FI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Emootiot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/>
          <a:lstStyle/>
          <a:p>
            <a:r>
              <a:rPr lang="fi-FI" dirty="0" smtClean="0"/>
              <a:t>Valmius tunteiden kokemiseen on myötäsyntyinen ominaisuus. </a:t>
            </a:r>
          </a:p>
          <a:p>
            <a:r>
              <a:rPr lang="fi-FI" dirty="0" smtClean="0"/>
              <a:t>Läheisissä ihmissuhteissa opitaan tunnistamaan tunteita ja ilmaisemaan niitä. </a:t>
            </a:r>
            <a:endParaRPr lang="fi-FI" dirty="0"/>
          </a:p>
        </p:txBody>
      </p:sp>
      <p:pic>
        <p:nvPicPr>
          <p:cNvPr id="4" name="Kuva 3" descr="18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151" y="3501008"/>
            <a:ext cx="8944849" cy="3074792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Perustunteet: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Tietyt tunteet ovat yhteisiä kaikille ihmisille. Tiedätkö/pystytkö päättelemään mitkä tunteet?</a:t>
            </a:r>
            <a:endParaRPr lang="fi-FI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Perustunteet: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Ilo, pelko, viha, inho, hämmästys ja suru</a:t>
            </a:r>
          </a:p>
          <a:p>
            <a:pPr lvl="1"/>
            <a:r>
              <a:rPr lang="fi-FI" dirty="0" smtClean="0"/>
              <a:t>Pikkuvauvoilla ja sokeilla</a:t>
            </a:r>
          </a:p>
          <a:p>
            <a:pPr lvl="1"/>
            <a:r>
              <a:rPr lang="fi-FI" dirty="0" smtClean="0"/>
              <a:t>Näitä ei opita toisilta</a:t>
            </a:r>
          </a:p>
          <a:p>
            <a:pPr lvl="1"/>
            <a:r>
              <a:rPr lang="fi-FI" dirty="0" smtClean="0"/>
              <a:t>Tulkitaan varsin samalla tavalla eri kulttuureissa. </a:t>
            </a:r>
          </a:p>
          <a:p>
            <a:r>
              <a:rPr lang="fi-FI" dirty="0" smtClean="0"/>
              <a:t>Kulttuuri vaikuttaa tunneilmaisuun.</a:t>
            </a:r>
          </a:p>
          <a:p>
            <a:pPr lvl="1"/>
            <a:r>
              <a:rPr lang="fi-FI" dirty="0" smtClean="0"/>
              <a:t>Esim. Japani ja negatiiviset tunteet</a:t>
            </a:r>
          </a:p>
          <a:p>
            <a:pPr lvl="2"/>
            <a:r>
              <a:rPr lang="fi-FI" dirty="0" err="1" smtClean="0"/>
              <a:t>Amae-tunne</a:t>
            </a:r>
            <a:r>
              <a:rPr lang="fi-FI" dirty="0" smtClean="0"/>
              <a:t> (toisen ihmisen tai ryhmän hyväksyntä)</a:t>
            </a:r>
            <a:endParaRPr lang="fi-FI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Emootiot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On todettu, että tunteemme eivät valehtele. Miten sinä ymmärrät tämän väitteen? Mitä seuraa siitä, jos ihminen toistuvasti sivuttaa tai torjuu joitakin tunne-elämänsä puolia?</a:t>
            </a:r>
            <a:endParaRPr lang="fi-FI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Tunteisiin liittyy arviointia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Tunne-elämään kuuluu vaihtelua. </a:t>
            </a:r>
          </a:p>
          <a:p>
            <a:pPr lvl="1"/>
            <a:r>
              <a:rPr lang="fi-FI" dirty="0" smtClean="0"/>
              <a:t>Tavoite: tunteita ei tarvitse kieltää eikä </a:t>
            </a:r>
            <a:r>
              <a:rPr lang="fi-FI" dirty="0" smtClean="0"/>
              <a:t>olla jatkuvasti </a:t>
            </a:r>
            <a:r>
              <a:rPr lang="fi-FI" dirty="0" smtClean="0"/>
              <a:t>epävarma toisten tuesta ja arvostuksesta. </a:t>
            </a:r>
          </a:p>
          <a:p>
            <a:pPr lvl="1"/>
            <a:r>
              <a:rPr lang="fi-FI" dirty="0" smtClean="0"/>
              <a:t>Kateudella ja häpeällä on myös tehtävä. </a:t>
            </a:r>
            <a:endParaRPr lang="fi-FI" dirty="0" smtClean="0"/>
          </a:p>
          <a:p>
            <a:pPr lvl="2"/>
            <a:r>
              <a:rPr lang="fi-FI" dirty="0" smtClean="0"/>
              <a:t>Tunteen merkityksen ymmärtäminen</a:t>
            </a:r>
          </a:p>
          <a:p>
            <a:pPr lvl="2"/>
            <a:r>
              <a:rPr lang="fi-FI" dirty="0" smtClean="0"/>
              <a:t>Kaikki tunteet ovat sallittuja mutta kaikki käytös ei ole!</a:t>
            </a:r>
          </a:p>
          <a:p>
            <a:r>
              <a:rPr lang="fi-FI" dirty="0" smtClean="0"/>
              <a:t>Tunteet ja tiedonkäsittely liittyvät kiinteästi toisiinsa.</a:t>
            </a:r>
          </a:p>
          <a:p>
            <a:pPr lvl="1"/>
            <a:r>
              <a:rPr lang="fi-FI" dirty="0" smtClean="0"/>
              <a:t>Päätökseen tekoon liittyy asioiden puntarointia sekä tunteita</a:t>
            </a:r>
          </a:p>
          <a:p>
            <a:r>
              <a:rPr lang="fi-FI" dirty="0" smtClean="0"/>
              <a:t>Alakulo ei ole aina huono asia vaan voi myös edesauttaa esim. päättelykykyä</a:t>
            </a:r>
            <a:endParaRPr lang="fi-FI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Tunteilla on monia tehtäviä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Suuntaavat tarkkaavaisuutta</a:t>
            </a:r>
          </a:p>
          <a:p>
            <a:pPr lvl="1"/>
            <a:r>
              <a:rPr lang="fi-FI" dirty="0" smtClean="0"/>
              <a:t>Mikä on tärkeää?</a:t>
            </a:r>
          </a:p>
          <a:p>
            <a:r>
              <a:rPr lang="fi-FI" dirty="0" smtClean="0"/>
              <a:t>Helpottavat valintojen tekemistä</a:t>
            </a:r>
          </a:p>
          <a:p>
            <a:pPr lvl="1"/>
            <a:r>
              <a:rPr lang="fi-FI" dirty="0" smtClean="0"/>
              <a:t>Voivat myös estää tehokkaan ongelmanratkaisun</a:t>
            </a:r>
          </a:p>
          <a:p>
            <a:r>
              <a:rPr lang="fi-FI" dirty="0" smtClean="0"/>
              <a:t>Tunteet ovat kiinteä osa vuorovaikutusta</a:t>
            </a:r>
          </a:p>
          <a:p>
            <a:r>
              <a:rPr lang="fi-FI" dirty="0" smtClean="0"/>
              <a:t>Ihmissuhteissa pärjää olemalla herkkä ja havainnoiva suhteessa omiin tunteisiin. </a:t>
            </a:r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Miksi opiskella psykologiaa?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Psykologinen tieto antaa mahdollisuuksia arvioida omaa elämäntilannetta.</a:t>
            </a:r>
          </a:p>
          <a:p>
            <a:pPr lvl="1"/>
            <a:r>
              <a:rPr lang="fi-FI" dirty="0" smtClean="0"/>
              <a:t>Ongelmien asettaminen oikeisiin mittasuhteisiin.</a:t>
            </a:r>
          </a:p>
          <a:p>
            <a:pPr lvl="1"/>
            <a:r>
              <a:rPr lang="fi-FI" dirty="0" smtClean="0"/>
              <a:t>Välineitä itsemme ja muiden ymmärtämiseen.</a:t>
            </a:r>
          </a:p>
          <a:p>
            <a:r>
              <a:rPr lang="fi-FI" dirty="0" smtClean="0"/>
              <a:t>Hyötyä yksilölle sekä yhteiskunnalle. </a:t>
            </a:r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Pohdi: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Millä tavalla ihmisen toiminnan </a:t>
            </a:r>
            <a:r>
              <a:rPr lang="fi-FI" dirty="0" err="1" smtClean="0"/>
              <a:t>motivationaalinen</a:t>
            </a:r>
            <a:r>
              <a:rPr lang="fi-FI" dirty="0" smtClean="0"/>
              <a:t>, kognitiivinen ja emotionaalinen ulottuvuus ilmenevät, kun</a:t>
            </a:r>
          </a:p>
          <a:p>
            <a:pPr lvl="1"/>
            <a:r>
              <a:rPr lang="fi-FI" dirty="0" smtClean="0"/>
              <a:t>Suunnittelet juhlimista ystäviesi kanssa,</a:t>
            </a:r>
          </a:p>
          <a:p>
            <a:pPr lvl="1"/>
            <a:r>
              <a:rPr lang="fi-FI" dirty="0" smtClean="0"/>
              <a:t>Sinulle kerrotaan uusimmista tietokonevirusten torjuntaohjelmista,</a:t>
            </a:r>
          </a:p>
          <a:p>
            <a:pPr lvl="1"/>
            <a:r>
              <a:rPr lang="fi-FI" dirty="0" smtClean="0"/>
              <a:t>Suuri ihastuksesi vihdoin tulee puhumaan kanssasi?</a:t>
            </a:r>
            <a:endParaRPr lang="fi-FI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Pohdi: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T. 5 ja 6 sivulta 27 </a:t>
            </a:r>
            <a:r>
              <a:rPr lang="fi-FI" dirty="0" smtClean="0">
                <a:sym typeface="Wingdings" pitchFamily="2" charset="2"/>
              </a:rPr>
              <a:t> </a:t>
            </a:r>
            <a:endParaRPr lang="fi-FI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Psykopaatti ei tunne katumusta toisten </a:t>
            </a:r>
            <a:r>
              <a:rPr lang="fi-FI" dirty="0" err="1" smtClean="0"/>
              <a:t>kaltoinkohtelusta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Psykopaatiksi kutsuttu ei osaa samaistua muiden tunteisiin.</a:t>
            </a:r>
          </a:p>
          <a:p>
            <a:pPr lvl="1"/>
            <a:r>
              <a:rPr lang="fi-FI" dirty="0" smtClean="0"/>
              <a:t>Epäsosiaalinen persoonallisuushäiriö</a:t>
            </a:r>
          </a:p>
          <a:p>
            <a:pPr lvl="2"/>
            <a:r>
              <a:rPr lang="fi-FI" dirty="0" smtClean="0"/>
              <a:t>Kykenemättömyys noudattaa sosiaalisia normeja</a:t>
            </a:r>
          </a:p>
          <a:p>
            <a:pPr lvl="1"/>
            <a:r>
              <a:rPr lang="fi-FI" dirty="0" smtClean="0"/>
              <a:t>Voivat olla älykkäitä ja hyviä huijaamaan, muut ihmiset nähdään esineinä joita voidaan käyttää oman edun tavoitteluun.</a:t>
            </a:r>
          </a:p>
          <a:p>
            <a:pPr lvl="1"/>
            <a:r>
              <a:rPr lang="fi-FI" dirty="0" smtClean="0"/>
              <a:t>Vangeista n. 15 %, sarjamurhaajista 90%</a:t>
            </a:r>
          </a:p>
          <a:p>
            <a:pPr lvl="1"/>
            <a:r>
              <a:rPr lang="fi-FI" dirty="0" smtClean="0"/>
              <a:t>Syyt perinnöllisiä että kasvuympäristön aiheuttamia</a:t>
            </a:r>
          </a:p>
          <a:p>
            <a:pPr lvl="1"/>
            <a:r>
              <a:rPr lang="fi-FI" dirty="0" smtClean="0"/>
              <a:t>HUOM! 99% ihmisistä ei ole psykopaatteja!</a:t>
            </a: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osaat/tiedät kurssin jälkeen?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Tietoa psykologiasta tieteenä</a:t>
            </a:r>
          </a:p>
          <a:p>
            <a:r>
              <a:rPr lang="fi-FI" dirty="0" smtClean="0"/>
              <a:t>Ymmärrystä ihmisestä tavoitteellisena oppijana</a:t>
            </a:r>
          </a:p>
          <a:p>
            <a:r>
              <a:rPr lang="fi-FI" dirty="0" smtClean="0"/>
              <a:t>Avaimia ja ymmärrystä oppimisen psykologiaan.</a:t>
            </a:r>
          </a:p>
          <a:p>
            <a:r>
              <a:rPr lang="fi-FI" dirty="0" smtClean="0"/>
              <a:t>Kykyä arvioida yhteiskunnan ja kulttuurin vaikutusta ihmiseen</a:t>
            </a:r>
          </a:p>
          <a:p>
            <a:r>
              <a:rPr lang="fi-FI" dirty="0" smtClean="0"/>
              <a:t>Ymmärrystä ryhmän toiminnasta ja vuorovaikutuksesta. </a:t>
            </a: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Kurssin teemat ja suorittaminen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Kurssikoe (kahdessa osassa, kurssin puolessa välissä ja koeviikolla)</a:t>
            </a:r>
          </a:p>
          <a:p>
            <a:pPr lvl="1"/>
            <a:r>
              <a:rPr lang="fi-FI" dirty="0" smtClean="0"/>
              <a:t>Esseekysymyksiä kurssiin liittyen</a:t>
            </a:r>
          </a:p>
          <a:p>
            <a:r>
              <a:rPr lang="fi-FI" dirty="0" smtClean="0"/>
              <a:t>Aktiivinen osallistuminen tunneilla opetukseen, keskusteluihin ja tehtävien pohtimiseen. </a:t>
            </a:r>
          </a:p>
          <a:p>
            <a:r>
              <a:rPr lang="fi-FI" dirty="0" smtClean="0"/>
              <a:t>Kurssintyöskentelymuodot:</a:t>
            </a:r>
          </a:p>
          <a:p>
            <a:pPr lvl="1"/>
            <a:r>
              <a:rPr lang="fi-FI" dirty="0" smtClean="0"/>
              <a:t>Opettajan alustukset aiheeseen</a:t>
            </a:r>
          </a:p>
          <a:p>
            <a:pPr lvl="1"/>
            <a:r>
              <a:rPr lang="fi-FI" dirty="0" smtClean="0"/>
              <a:t>Tehtäviä parin kanssa</a:t>
            </a:r>
          </a:p>
          <a:p>
            <a:pPr lvl="1"/>
            <a:r>
              <a:rPr lang="fi-FI" dirty="0" smtClean="0"/>
              <a:t>Pari- ja ryhmäkeskusteluja</a:t>
            </a:r>
          </a:p>
          <a:p>
            <a:pPr lvl="1"/>
            <a:r>
              <a:rPr lang="fi-FI" dirty="0" err="1" smtClean="0"/>
              <a:t>Quizizz</a:t>
            </a:r>
            <a:r>
              <a:rPr lang="fi-FI" dirty="0" smtClean="0"/>
              <a:t> ja </a:t>
            </a:r>
            <a:r>
              <a:rPr lang="fi-FI" dirty="0" err="1" smtClean="0"/>
              <a:t>kahoot</a:t>
            </a:r>
            <a:r>
              <a:rPr lang="fi-FI" dirty="0" smtClean="0"/>
              <a:t> pelejä kurssin teemoista</a:t>
            </a: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Perjantai 13. päivä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Kuuntele tarina ja mieti mikä voisi selittää henkilön kaoottista päivää. </a:t>
            </a:r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Harhakäsityksiä</a:t>
            </a:r>
            <a:endParaRPr lang="fi-FI" dirty="0"/>
          </a:p>
        </p:txBody>
      </p:sp>
      <p:pic>
        <p:nvPicPr>
          <p:cNvPr id="4" name="Sisällön paikkamerkki 3" descr="mentali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196752"/>
            <a:ext cx="4696544" cy="469654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Mihin psykologiaa tarvitaan?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Psykologista tietoa voidaan soveltaa usealla eri elämän alueella.</a:t>
            </a:r>
          </a:p>
          <a:p>
            <a:pPr lvl="1"/>
            <a:r>
              <a:rPr lang="fi-FI" dirty="0" smtClean="0"/>
              <a:t>Työelämä (psykologit, lääkärit, myyjät)</a:t>
            </a:r>
          </a:p>
          <a:p>
            <a:pPr lvl="1"/>
            <a:r>
              <a:rPr lang="fi-FI" dirty="0" smtClean="0"/>
              <a:t>Yksilön elämässä (itsetuntemuksen lisääminen, oppimisen tehostaminen)</a:t>
            </a:r>
          </a:p>
          <a:p>
            <a:pPr lvl="1"/>
            <a:r>
              <a:rPr lang="fi-FI" dirty="0" smtClean="0"/>
              <a:t>Mikä on psykologin ja psykiatrin ero?</a:t>
            </a:r>
          </a:p>
          <a:p>
            <a:pPr lvl="1"/>
            <a:r>
              <a:rPr lang="fi-FI" dirty="0" smtClean="0"/>
              <a:t>Entä kuka on terapeutti? </a:t>
            </a:r>
          </a:p>
          <a:p>
            <a:pPr lvl="1"/>
            <a:r>
              <a:rPr lang="fi-FI" dirty="0" smtClean="0">
                <a:hlinkClick r:id="rId2"/>
              </a:rPr>
              <a:t>https://www.youtube.com/watch?v=Rzhzab9aVA0</a:t>
            </a:r>
            <a:endParaRPr lang="fi-FI" dirty="0" smtClean="0"/>
          </a:p>
          <a:p>
            <a:pPr lvl="1"/>
            <a:endParaRPr lang="fi-FI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ellus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aellu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aellu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803</TotalTime>
  <Words>1292</Words>
  <Application>Microsoft Office PowerPoint</Application>
  <PresentationFormat>Näytössä katseltava diaesitys (4:3)</PresentationFormat>
  <Paragraphs>209</Paragraphs>
  <Slides>42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42</vt:i4>
      </vt:variant>
    </vt:vector>
  </HeadingPairs>
  <TitlesOfParts>
    <vt:vector size="43" baseType="lpstr">
      <vt:lpstr>Vaellus</vt:lpstr>
      <vt:lpstr>Psykologia 1</vt:lpstr>
      <vt:lpstr>Mitä on psykologia?</vt:lpstr>
      <vt:lpstr>Miksi opiskella psykologiaa?</vt:lpstr>
      <vt:lpstr>Miksi opiskella psykologiaa?</vt:lpstr>
      <vt:lpstr>Mitä osaat/tiedät kurssin jälkeen?</vt:lpstr>
      <vt:lpstr>Kurssin teemat ja suorittaminen</vt:lpstr>
      <vt:lpstr>Perjantai 13. päivä</vt:lpstr>
      <vt:lpstr>Harhakäsityksiä</vt:lpstr>
      <vt:lpstr>Mihin psykologiaa tarvitaan?</vt:lpstr>
      <vt:lpstr>Mitä psykologia siis on?</vt:lpstr>
      <vt:lpstr>Mitä psykologia tutkii?</vt:lpstr>
      <vt:lpstr>Pohdi parin kanssa</vt:lpstr>
      <vt:lpstr>Pohdi parin kanssa</vt:lpstr>
      <vt:lpstr>Psykologisen Toiminnan keskeisiä piirteitä</vt:lpstr>
      <vt:lpstr>Toiminnan keskeisiä piirteitä</vt:lpstr>
      <vt:lpstr>Psykologian osa-alueet</vt:lpstr>
      <vt:lpstr>Parin kanssa:</vt:lpstr>
      <vt:lpstr>Psyykkisen toiminnan biologinen ja sosiaalinen perusta</vt:lpstr>
      <vt:lpstr>Dia 19</vt:lpstr>
      <vt:lpstr>Pohdi:</vt:lpstr>
      <vt:lpstr>Ihmisessä yhdistyy psyykkinen, fyysinen ja sosiaalinen</vt:lpstr>
      <vt:lpstr>Kognitiiviset toiminnot, emootiot ja motivaatio</vt:lpstr>
      <vt:lpstr>Motivaatio</vt:lpstr>
      <vt:lpstr>Motivaatio</vt:lpstr>
      <vt:lpstr>Kolmen tekijän motivaatiomalli</vt:lpstr>
      <vt:lpstr>Dia 26</vt:lpstr>
      <vt:lpstr>Kertaa:</vt:lpstr>
      <vt:lpstr>Kognitio: harjoitus</vt:lpstr>
      <vt:lpstr>Kognitiiviset toiminnot</vt:lpstr>
      <vt:lpstr>Kognitiiviset toiminnot</vt:lpstr>
      <vt:lpstr>Emootiot</vt:lpstr>
      <vt:lpstr>Emootiot</vt:lpstr>
      <vt:lpstr>Mitä emootiot ovat?</vt:lpstr>
      <vt:lpstr>Emootiot</vt:lpstr>
      <vt:lpstr>Perustunteet:</vt:lpstr>
      <vt:lpstr>Perustunteet:</vt:lpstr>
      <vt:lpstr>Emootiot</vt:lpstr>
      <vt:lpstr>Tunteisiin liittyy arviointia</vt:lpstr>
      <vt:lpstr>Tunteilla on monia tehtäviä</vt:lpstr>
      <vt:lpstr>Pohdi:</vt:lpstr>
      <vt:lpstr>Pohdi:</vt:lpstr>
      <vt:lpstr>Psykopaatti ei tunne katumusta toisten kaltoinkohtelusta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Psykologia 1</dc:title>
  <dc:creator>opettaja</dc:creator>
  <cp:lastModifiedBy>opettaja</cp:lastModifiedBy>
  <cp:revision>67</cp:revision>
  <dcterms:created xsi:type="dcterms:W3CDTF">2015-09-18T07:02:51Z</dcterms:created>
  <dcterms:modified xsi:type="dcterms:W3CDTF">2015-09-25T08:42:00Z</dcterms:modified>
</cp:coreProperties>
</file>