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3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4"/>
  </p:notesMasterIdLst>
  <p:sldIdLst>
    <p:sldId id="265" r:id="rId2"/>
    <p:sldId id="266" r:id="rId3"/>
    <p:sldId id="267" r:id="rId4"/>
    <p:sldId id="25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8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403" r:id="rId32"/>
    <p:sldId id="294" r:id="rId33"/>
    <p:sldId id="295" r:id="rId34"/>
    <p:sldId id="296" r:id="rId35"/>
    <p:sldId id="297" r:id="rId36"/>
    <p:sldId id="298" r:id="rId37"/>
    <p:sldId id="29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402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404" r:id="rId100"/>
    <p:sldId id="405" r:id="rId101"/>
    <p:sldId id="406" r:id="rId102"/>
    <p:sldId id="407" r:id="rId103"/>
    <p:sldId id="408" r:id="rId104"/>
    <p:sldId id="409" r:id="rId105"/>
    <p:sldId id="410" r:id="rId106"/>
    <p:sldId id="411" r:id="rId107"/>
    <p:sldId id="412" r:id="rId108"/>
    <p:sldId id="413" r:id="rId109"/>
    <p:sldId id="414" r:id="rId110"/>
    <p:sldId id="415" r:id="rId111"/>
    <p:sldId id="416" r:id="rId112"/>
    <p:sldId id="359" r:id="rId113"/>
    <p:sldId id="360" r:id="rId114"/>
    <p:sldId id="361" r:id="rId115"/>
    <p:sldId id="362" r:id="rId116"/>
    <p:sldId id="363" r:id="rId117"/>
    <p:sldId id="364" r:id="rId118"/>
    <p:sldId id="365" r:id="rId119"/>
    <p:sldId id="366" r:id="rId120"/>
    <p:sldId id="367" r:id="rId121"/>
    <p:sldId id="368" r:id="rId122"/>
    <p:sldId id="369" r:id="rId123"/>
    <p:sldId id="370" r:id="rId124"/>
    <p:sldId id="371" r:id="rId125"/>
    <p:sldId id="372" r:id="rId126"/>
    <p:sldId id="373" r:id="rId127"/>
    <p:sldId id="374" r:id="rId128"/>
    <p:sldId id="375" r:id="rId129"/>
    <p:sldId id="376" r:id="rId130"/>
    <p:sldId id="377" r:id="rId131"/>
    <p:sldId id="378" r:id="rId132"/>
    <p:sldId id="379" r:id="rId133"/>
    <p:sldId id="380" r:id="rId134"/>
    <p:sldId id="381" r:id="rId135"/>
    <p:sldId id="382" r:id="rId136"/>
    <p:sldId id="383" r:id="rId137"/>
    <p:sldId id="384" r:id="rId138"/>
    <p:sldId id="385" r:id="rId139"/>
    <p:sldId id="386" r:id="rId140"/>
    <p:sldId id="387" r:id="rId141"/>
    <p:sldId id="388" r:id="rId142"/>
    <p:sldId id="389" r:id="rId14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1B2AD-FF3B-4356-B5BE-E6C7CC2A8EFD}" type="datetimeFigureOut">
              <a:rPr lang="fi-FI" smtClean="0"/>
              <a:pPr/>
              <a:t>3.12.2015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F4AD5-065F-42BB-8032-B6C68685925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20647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941AB-752F-4E4B-9B91-D7B4A72E85E9}" type="slidenum">
              <a:rPr lang="fi-FI"/>
              <a:pPr/>
              <a:t>10</a:t>
            </a:fld>
            <a:endParaRPr lang="fi-FI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F4AD5-065F-42BB-8032-B6C68685925E}" type="slidenum">
              <a:rPr lang="fi-FI" smtClean="0"/>
              <a:pPr/>
              <a:t>122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4F7F-F839-4C53-9216-8138C4B4CF4B}" type="datetimeFigureOut">
              <a:rPr lang="fi-FI" smtClean="0"/>
              <a:pPr/>
              <a:t>3.12.2015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0E84-260D-4371-B128-DB64E5C15F1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4F7F-F839-4C53-9216-8138C4B4CF4B}" type="datetimeFigureOut">
              <a:rPr lang="fi-FI" smtClean="0"/>
              <a:pPr/>
              <a:t>3.12.2015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0E84-260D-4371-B128-DB64E5C15F1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4F7F-F839-4C53-9216-8138C4B4CF4B}" type="datetimeFigureOut">
              <a:rPr lang="fi-FI" smtClean="0"/>
              <a:pPr/>
              <a:t>3.12.2015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0E84-260D-4371-B128-DB64E5C15F1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4F7F-F839-4C53-9216-8138C4B4CF4B}" type="datetimeFigureOut">
              <a:rPr lang="fi-FI" smtClean="0"/>
              <a:pPr/>
              <a:t>3.12.2015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0E84-260D-4371-B128-DB64E5C15F1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4F7F-F839-4C53-9216-8138C4B4CF4B}" type="datetimeFigureOut">
              <a:rPr lang="fi-FI" smtClean="0"/>
              <a:pPr/>
              <a:t>3.12.2015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0E84-260D-4371-B128-DB64E5C15F1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4F7F-F839-4C53-9216-8138C4B4CF4B}" type="datetimeFigureOut">
              <a:rPr lang="fi-FI" smtClean="0"/>
              <a:pPr/>
              <a:t>3.12.2015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0E84-260D-4371-B128-DB64E5C15F1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4F7F-F839-4C53-9216-8138C4B4CF4B}" type="datetimeFigureOut">
              <a:rPr lang="fi-FI" smtClean="0"/>
              <a:pPr/>
              <a:t>3.12.2015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0E84-260D-4371-B128-DB64E5C15F1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4F7F-F839-4C53-9216-8138C4B4CF4B}" type="datetimeFigureOut">
              <a:rPr lang="fi-FI" smtClean="0"/>
              <a:pPr/>
              <a:t>3.12.2015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0E84-260D-4371-B128-DB64E5C15F1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4F7F-F839-4C53-9216-8138C4B4CF4B}" type="datetimeFigureOut">
              <a:rPr lang="fi-FI" smtClean="0"/>
              <a:pPr/>
              <a:t>3.12.2015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0E84-260D-4371-B128-DB64E5C15F1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4F7F-F839-4C53-9216-8138C4B4CF4B}" type="datetimeFigureOut">
              <a:rPr lang="fi-FI" smtClean="0"/>
              <a:pPr/>
              <a:t>3.12.2015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0E84-260D-4371-B128-DB64E5C15F1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4F7F-F839-4C53-9216-8138C4B4CF4B}" type="datetimeFigureOut">
              <a:rPr lang="fi-FI" smtClean="0"/>
              <a:pPr/>
              <a:t>3.12.2015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0E84-260D-4371-B128-DB64E5C15F1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94F7F-F839-4C53-9216-8138C4B4CF4B}" type="datetimeFigureOut">
              <a:rPr lang="fi-FI" smtClean="0"/>
              <a:pPr/>
              <a:t>3.12.2015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50E84-260D-4371-B128-DB64E5C15F1B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://vetamix.net/node/78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etamix.net/node/7854" TargetMode="External"/><Relationship Id="rId4" Type="http://schemas.openxmlformats.org/officeDocument/2006/relationships/hyperlink" Target="http://vetamix.net/node/7851" TargetMode="Externa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://vetamix.net/node/7844" TargetMode="External"/><Relationship Id="rId2" Type="http://schemas.openxmlformats.org/officeDocument/2006/relationships/hyperlink" Target="http://vetamix.net/node/784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etamix.net/node/7845" TargetMode="Externa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nmittauslaitos.fi/lomakkeet/tiedot-lataamista-varten" TargetMode="External"/><Relationship Id="rId7" Type="http://schemas.openxmlformats.org/officeDocument/2006/relationships/hyperlink" Target="http://www.csc.fi/tutkimus/alat/geotieteet/paikkatieto/paituli" TargetMode="External"/><Relationship Id="rId2" Type="http://schemas.openxmlformats.org/officeDocument/2006/relationships/hyperlink" Target="http://www.csc.fi/tutkimus/alat/geotieteet/paikkatieto/aineisto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ikkatietolainaamo.fi/" TargetMode="External"/><Relationship Id="rId5" Type="http://schemas.openxmlformats.org/officeDocument/2006/relationships/hyperlink" Target="http://wwwp2.ymparisto.fi/scripts/oiva.asp" TargetMode="External"/><Relationship Id="rId4" Type="http://schemas.openxmlformats.org/officeDocument/2006/relationships/hyperlink" Target="http://www.geo.fi/index.html" TargetMode="Externa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hyperlink" Target="http://protectedplanet.net/" TargetMode="External"/><Relationship Id="rId13" Type="http://schemas.openxmlformats.org/officeDocument/2006/relationships/hyperlink" Target="http://www.isric.org/data/isric-wise-global-data-set-derived-soil-properties-05-05-degree-grid-ver-30" TargetMode="External"/><Relationship Id="rId18" Type="http://schemas.openxmlformats.org/officeDocument/2006/relationships/hyperlink" Target="http://www.naturalearthdata.com/downloads/" TargetMode="External"/><Relationship Id="rId3" Type="http://schemas.openxmlformats.org/officeDocument/2006/relationships/hyperlink" Target="http://forest.jrc.ec.europa.eu/forestmap-download" TargetMode="External"/><Relationship Id="rId7" Type="http://schemas.openxmlformats.org/officeDocument/2006/relationships/hyperlink" Target="http://www.eea.europa.eu/data-and-maps/data/natura-1" TargetMode="External"/><Relationship Id="rId12" Type="http://schemas.openxmlformats.org/officeDocument/2006/relationships/hyperlink" Target="http://bioval.jrc.ec.europa.eu/products/glc2000/products.php" TargetMode="External"/><Relationship Id="rId17" Type="http://schemas.openxmlformats.org/officeDocument/2006/relationships/hyperlink" Target="http://www.un.org/Depts/Cartographic/english/htmain.htm" TargetMode="External"/><Relationship Id="rId2" Type="http://schemas.openxmlformats.org/officeDocument/2006/relationships/hyperlink" Target="http://geodata.grid.unep.ch/" TargetMode="External"/><Relationship Id="rId16" Type="http://schemas.openxmlformats.org/officeDocument/2006/relationships/hyperlink" Target="http://glovis.usgs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ea.europa.eu/data-and-maps/data/biogeographical-regions-europe-2008" TargetMode="External"/><Relationship Id="rId11" Type="http://schemas.openxmlformats.org/officeDocument/2006/relationships/hyperlink" Target="http://ionia1.esrin.esa.int/" TargetMode="External"/><Relationship Id="rId5" Type="http://schemas.openxmlformats.org/officeDocument/2006/relationships/hyperlink" Target="http://www.efi.int/" TargetMode="External"/><Relationship Id="rId15" Type="http://schemas.openxmlformats.org/officeDocument/2006/relationships/hyperlink" Target="http://landsat.gsfc.nasa.gov/data/" TargetMode="External"/><Relationship Id="rId10" Type="http://schemas.openxmlformats.org/officeDocument/2006/relationships/hyperlink" Target="http://www.eea.europa.eu/data-and-maps" TargetMode="External"/><Relationship Id="rId19" Type="http://schemas.openxmlformats.org/officeDocument/2006/relationships/hyperlink" Target="http://www.worldmapper.org/" TargetMode="External"/><Relationship Id="rId4" Type="http://schemas.openxmlformats.org/officeDocument/2006/relationships/hyperlink" Target="http://www.efi.int/portal/virtual_library/information_services/mapping_services/forest_map_of_europe" TargetMode="External"/><Relationship Id="rId9" Type="http://schemas.openxmlformats.org/officeDocument/2006/relationships/hyperlink" Target="http://www.ntsg.umt.edu/project/mod17" TargetMode="External"/><Relationship Id="rId14" Type="http://schemas.openxmlformats.org/officeDocument/2006/relationships/hyperlink" Target="http://glcf.umiacs.umd.edu/data/" TargetMode="Externa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02.oph.fi/etalukio/maantiede/kurssi4/GE4_karttaprojektiot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oppiminen.yle.fi/maantiede/mita-on-paikkatieto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oppiminen.yle.fi/maantiede/mita-on-paikkatieto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vetamix.net/node/7841" TargetMode="External"/><Relationship Id="rId2" Type="http://schemas.openxmlformats.org/officeDocument/2006/relationships/hyperlink" Target="http://areena.yle.fi/tv/1958765?ref=leiki-o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ttajatv.yle.fi/teemat/aine/21/117/180/m2647/Paikkatieto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fi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vetamix.net/node/7846" TargetMode="External"/><Relationship Id="rId7" Type="http://schemas.openxmlformats.org/officeDocument/2006/relationships/hyperlink" Target="http://vetamix.net/node/7853" TargetMode="External"/><Relationship Id="rId2" Type="http://schemas.openxmlformats.org/officeDocument/2006/relationships/hyperlink" Target="http://oppiminen.yle.fi/maantiede/gis-maantieteen-perustyokal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eena.yle.fi/tv/1958781?ref=leiki-op" TargetMode="External"/><Relationship Id="rId5" Type="http://schemas.openxmlformats.org/officeDocument/2006/relationships/hyperlink" Target="http://vetamix.net/node/7849" TargetMode="External"/><Relationship Id="rId4" Type="http://schemas.openxmlformats.org/officeDocument/2006/relationships/hyperlink" Target="http://vetamix.net/node/7848" TargetMode="Externa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vetamix.net/node/7851" TargetMode="External"/><Relationship Id="rId2" Type="http://schemas.openxmlformats.org/officeDocument/2006/relationships/hyperlink" Target="http://oppiminen.yle.fi/maantiede/gis-maantieteen-perustyokal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GEOS 4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60884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381000"/>
            <a:ext cx="7848600" cy="914400"/>
          </a:xfrm>
        </p:spPr>
        <p:txBody>
          <a:bodyPr/>
          <a:lstStyle/>
          <a:p>
            <a:r>
              <a:rPr lang="fi-FI">
                <a:solidFill>
                  <a:schemeClr val="folHlink"/>
                </a:solidFill>
                <a:cs typeface="Times New Roman" pitchFamily="18" charset="0"/>
              </a:rPr>
              <a:t>Erilaiset alueet</a:t>
            </a:r>
            <a:endParaRPr lang="fi-FI" sz="1400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1600200"/>
            <a:ext cx="8367910" cy="1324744"/>
          </a:xfrm>
          <a:noFill/>
        </p:spPr>
        <p:txBody>
          <a:bodyPr>
            <a:noAutofit/>
          </a:bodyPr>
          <a:lstStyle/>
          <a:p>
            <a:pPr marL="342900" indent="-342900"/>
            <a:r>
              <a:rPr lang="fi-FI" sz="1800" dirty="0"/>
              <a:t>Maantieteilijää kiinnostavat erilaiset alueet, kuten</a:t>
            </a:r>
          </a:p>
          <a:p>
            <a:pPr marL="742950" lvl="1" indent="-285750"/>
            <a:r>
              <a:rPr lang="fi-FI" sz="1800" dirty="0"/>
              <a:t>hallinnolliset alueet</a:t>
            </a:r>
          </a:p>
          <a:p>
            <a:pPr marL="742950" lvl="1" indent="-285750"/>
            <a:r>
              <a:rPr lang="fi-FI" sz="1800" dirty="0"/>
              <a:t>toiminnalliset alueet</a:t>
            </a:r>
          </a:p>
          <a:p>
            <a:pPr marL="742950" lvl="1" indent="-285750"/>
            <a:r>
              <a:rPr lang="fi-FI" sz="1800" dirty="0"/>
              <a:t>luonnonmaantieteelliset alueet.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4988" y="3870325"/>
            <a:ext cx="2854325" cy="2506663"/>
            <a:chOff x="337" y="2438"/>
            <a:chExt cx="1798" cy="1579"/>
          </a:xfrm>
        </p:grpSpPr>
        <p:graphicFrame>
          <p:nvGraphicFramePr>
            <p:cNvPr id="815109" name="Object 5"/>
            <p:cNvGraphicFramePr>
              <a:graphicFrameLocks noChangeAspect="1"/>
            </p:cNvGraphicFramePr>
            <p:nvPr/>
          </p:nvGraphicFramePr>
          <p:xfrm>
            <a:off x="337" y="2681"/>
            <a:ext cx="1798" cy="1106"/>
          </p:xfrm>
          <a:graphic>
            <a:graphicData uri="http://schemas.openxmlformats.org/presentationml/2006/ole">
              <p:oleObj spid="_x0000_s3080" name="MapInfo Map" r:id="rId4" imgW="9601200" imgH="5905500" progId="">
                <p:embed/>
              </p:oleObj>
            </a:graphicData>
          </a:graphic>
        </p:graphicFrame>
        <p:sp>
          <p:nvSpPr>
            <p:cNvPr id="815110" name="Text Box 6"/>
            <p:cNvSpPr txBox="1">
              <a:spLocks noChangeArrowheads="1"/>
            </p:cNvSpPr>
            <p:nvPr/>
          </p:nvSpPr>
          <p:spPr bwMode="auto">
            <a:xfrm>
              <a:off x="542" y="3863"/>
              <a:ext cx="13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buClrTx/>
                <a:buSzPct val="125000"/>
                <a:buFontTx/>
                <a:buNone/>
              </a:pPr>
              <a:r>
                <a:rPr lang="fi-FI" sz="1600" b="0">
                  <a:solidFill>
                    <a:schemeClr val="tx1"/>
                  </a:solidFill>
                  <a:latin typeface="Arial Black" pitchFamily="34" charset="0"/>
                </a:rPr>
                <a:t> Suomi</a:t>
              </a:r>
            </a:p>
          </p:txBody>
        </p:sp>
        <p:sp>
          <p:nvSpPr>
            <p:cNvPr id="815111" name="Rectangle 7"/>
            <p:cNvSpPr>
              <a:spLocks noChangeArrowheads="1"/>
            </p:cNvSpPr>
            <p:nvPr/>
          </p:nvSpPr>
          <p:spPr bwMode="auto">
            <a:xfrm>
              <a:off x="520" y="2438"/>
              <a:ext cx="1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FF6600"/>
                </a:buClr>
                <a:buFontTx/>
                <a:buNone/>
              </a:pPr>
              <a:r>
                <a:rPr lang="fi-FI" sz="1600" b="0">
                  <a:solidFill>
                    <a:schemeClr val="folHlink"/>
                  </a:solidFill>
                  <a:latin typeface="Arial Black" pitchFamily="34" charset="0"/>
                </a:rPr>
                <a:t>Hallinnolliset alueet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405188" y="3190875"/>
            <a:ext cx="2346325" cy="3186113"/>
            <a:chOff x="2145" y="2010"/>
            <a:chExt cx="1478" cy="2007"/>
          </a:xfrm>
        </p:grpSpPr>
        <p:sp>
          <p:nvSpPr>
            <p:cNvPr id="815113" name="Text Box 9"/>
            <p:cNvSpPr txBox="1">
              <a:spLocks noChangeArrowheads="1"/>
            </p:cNvSpPr>
            <p:nvPr/>
          </p:nvSpPr>
          <p:spPr bwMode="auto">
            <a:xfrm>
              <a:off x="2202" y="3863"/>
              <a:ext cx="13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buClrTx/>
                <a:buSzPct val="125000"/>
                <a:buFontTx/>
                <a:buNone/>
              </a:pPr>
              <a:r>
                <a:rPr lang="fi-FI" sz="1600" b="0">
                  <a:solidFill>
                    <a:schemeClr val="tx1"/>
                  </a:solidFill>
                  <a:latin typeface="Arial Black" pitchFamily="34" charset="0"/>
                </a:rPr>
                <a:t> Poronhoitoalue</a:t>
              </a:r>
            </a:p>
          </p:txBody>
        </p:sp>
        <p:graphicFrame>
          <p:nvGraphicFramePr>
            <p:cNvPr id="815114" name="Object 10"/>
            <p:cNvGraphicFramePr>
              <a:graphicFrameLocks noChangeAspect="1"/>
            </p:cNvGraphicFramePr>
            <p:nvPr/>
          </p:nvGraphicFramePr>
          <p:xfrm>
            <a:off x="2268" y="2256"/>
            <a:ext cx="1231" cy="1531"/>
          </p:xfrm>
          <a:graphic>
            <a:graphicData uri="http://schemas.openxmlformats.org/presentationml/2006/ole">
              <p:oleObj spid="_x0000_s3081" name="MapInfo Map" r:id="rId5" imgW="3905250" imgH="4857750" progId="">
                <p:embed/>
              </p:oleObj>
            </a:graphicData>
          </a:graphic>
        </p:graphicFrame>
        <p:sp>
          <p:nvSpPr>
            <p:cNvPr id="815115" name="Rectangle 11"/>
            <p:cNvSpPr>
              <a:spLocks noChangeArrowheads="1"/>
            </p:cNvSpPr>
            <p:nvPr/>
          </p:nvSpPr>
          <p:spPr bwMode="auto">
            <a:xfrm>
              <a:off x="2145" y="2010"/>
              <a:ext cx="14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FF6600"/>
                </a:buClr>
                <a:buFontTx/>
                <a:buNone/>
              </a:pPr>
              <a:r>
                <a:rPr lang="fi-FI" sz="1600" b="0">
                  <a:solidFill>
                    <a:schemeClr val="folHlink"/>
                  </a:solidFill>
                  <a:latin typeface="Arial Black" pitchFamily="34" charset="0"/>
                </a:rPr>
                <a:t>Toiminnalliset alueet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751513" y="3625850"/>
            <a:ext cx="2854325" cy="2751138"/>
            <a:chOff x="3623" y="2284"/>
            <a:chExt cx="1798" cy="1733"/>
          </a:xfrm>
        </p:grpSpPr>
        <p:sp>
          <p:nvSpPr>
            <p:cNvPr id="815117" name="Text Box 13"/>
            <p:cNvSpPr txBox="1">
              <a:spLocks noChangeArrowheads="1"/>
            </p:cNvSpPr>
            <p:nvPr/>
          </p:nvSpPr>
          <p:spPr bwMode="auto">
            <a:xfrm>
              <a:off x="3666" y="3863"/>
              <a:ext cx="169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buClrTx/>
                <a:buSzPct val="125000"/>
                <a:buFontTx/>
                <a:buNone/>
              </a:pPr>
              <a:r>
                <a:rPr lang="fi-FI" sz="1600" b="0">
                  <a:solidFill>
                    <a:schemeClr val="tx1"/>
                  </a:solidFill>
                  <a:latin typeface="Arial Black" pitchFamily="34" charset="0"/>
                </a:rPr>
                <a:t> Kasvillisuusvyöhykkeet</a:t>
              </a:r>
            </a:p>
          </p:txBody>
        </p:sp>
        <p:graphicFrame>
          <p:nvGraphicFramePr>
            <p:cNvPr id="815118" name="Object 14"/>
            <p:cNvGraphicFramePr>
              <a:graphicFrameLocks/>
            </p:cNvGraphicFramePr>
            <p:nvPr/>
          </p:nvGraphicFramePr>
          <p:xfrm>
            <a:off x="3623" y="2681"/>
            <a:ext cx="1798" cy="1106"/>
          </p:xfrm>
          <a:graphic>
            <a:graphicData uri="http://schemas.openxmlformats.org/presentationml/2006/ole">
              <p:oleObj spid="_x0000_s3082" name="MapInfo Map" r:id="rId6" imgW="9601200" imgH="5905500" progId="">
                <p:embed/>
              </p:oleObj>
            </a:graphicData>
          </a:graphic>
        </p:graphicFrame>
        <p:sp>
          <p:nvSpPr>
            <p:cNvPr id="815119" name="Rectangle 15"/>
            <p:cNvSpPr>
              <a:spLocks noChangeArrowheads="1"/>
            </p:cNvSpPr>
            <p:nvPr/>
          </p:nvSpPr>
          <p:spPr bwMode="auto">
            <a:xfrm>
              <a:off x="3911" y="2284"/>
              <a:ext cx="120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  <a:buClrTx/>
                <a:buSzPct val="125000"/>
                <a:buFontTx/>
                <a:buNone/>
              </a:pPr>
              <a:r>
                <a:rPr lang="fi-FI" sz="1600" b="0">
                  <a:solidFill>
                    <a:schemeClr val="folHlink"/>
                  </a:solidFill>
                  <a:latin typeface="Arial Black" pitchFamily="34" charset="0"/>
                </a:rPr>
                <a:t>Luonnonmaantie-</a:t>
              </a:r>
              <a:br>
                <a:rPr lang="fi-FI" sz="1600" b="0">
                  <a:solidFill>
                    <a:schemeClr val="folHlink"/>
                  </a:solidFill>
                  <a:latin typeface="Arial Black" pitchFamily="34" charset="0"/>
                </a:rPr>
              </a:br>
              <a:r>
                <a:rPr lang="fi-FI" sz="1600" b="0">
                  <a:solidFill>
                    <a:schemeClr val="folHlink"/>
                  </a:solidFill>
                  <a:latin typeface="Arial Black" pitchFamily="34" charset="0"/>
                </a:rPr>
                <a:t>teelliset alueet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490986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1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7" grpId="0" build="p" bldLvl="3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Paikkatietoaineistot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Kartat</a:t>
            </a:r>
          </a:p>
          <a:p>
            <a:r>
              <a:rPr lang="fi-FI" dirty="0" smtClean="0"/>
              <a:t>Ilma- ja satelliittikuvat</a:t>
            </a:r>
          </a:p>
          <a:p>
            <a:r>
              <a:rPr lang="fi-FI" dirty="0" smtClean="0"/>
              <a:t>Paikkatietojärjestelmien paikkatietokannat</a:t>
            </a:r>
          </a:p>
          <a:p>
            <a:r>
              <a:rPr lang="fi-FI" dirty="0" smtClean="0"/>
              <a:t>Rekisterit ja tilastot</a:t>
            </a:r>
          </a:p>
          <a:p>
            <a:r>
              <a:rPr lang="fi-FI" dirty="0" err="1" smtClean="0"/>
              <a:t>GPS-paikannustieto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71366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Paikkatietoaineistot aluetutkimuksessa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Maailmanlaajuisia paikkatietoaineistoja tuottavat mm.</a:t>
            </a:r>
          </a:p>
          <a:p>
            <a:pPr lvl="1"/>
            <a:r>
              <a:rPr lang="fi-FI" dirty="0" smtClean="0"/>
              <a:t>YK:n organisaatiot</a:t>
            </a:r>
          </a:p>
          <a:p>
            <a:pPr lvl="1"/>
            <a:r>
              <a:rPr lang="fi-FI" dirty="0" smtClean="0"/>
              <a:t>Maailmanpankki 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rilaiset yhteisöt </a:t>
            </a:r>
          </a:p>
          <a:p>
            <a:r>
              <a:rPr lang="fi-FI" dirty="0" smtClean="0"/>
              <a:t>Eurooppalaiset paikkatietoaineistot</a:t>
            </a:r>
          </a:p>
          <a:p>
            <a:pPr lvl="1"/>
            <a:r>
              <a:rPr lang="fi-FI" dirty="0" smtClean="0"/>
              <a:t>EEA (</a:t>
            </a:r>
            <a:r>
              <a:rPr lang="fi-FI" dirty="0" err="1" smtClean="0"/>
              <a:t>European</a:t>
            </a:r>
            <a:r>
              <a:rPr lang="fi-FI" dirty="0" smtClean="0"/>
              <a:t> Environment </a:t>
            </a:r>
            <a:r>
              <a:rPr lang="fi-FI" dirty="0" err="1" smtClean="0"/>
              <a:t>Agency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Euroopan tilastotoimisto (</a:t>
            </a:r>
            <a:r>
              <a:rPr lang="fi-FI" dirty="0" err="1" smtClean="0"/>
              <a:t>Eurostat</a:t>
            </a:r>
            <a:r>
              <a:rPr lang="fi-FI" dirty="0" smtClean="0"/>
              <a:t>)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978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Paikkatietoaineistot aluetutkimuksessa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smtClean="0"/>
              <a:t>Suomalaisia paikkatietoaineistoja tuottavat mm.</a:t>
            </a:r>
          </a:p>
          <a:p>
            <a:pPr lvl="1"/>
            <a:r>
              <a:rPr lang="fi-FI" dirty="0" smtClean="0"/>
              <a:t>Maanmittauslaitos (vastaa Suomen peruskartoituksesta)</a:t>
            </a:r>
          </a:p>
          <a:p>
            <a:pPr lvl="1"/>
            <a:r>
              <a:rPr lang="fi-FI" dirty="0" smtClean="0"/>
              <a:t>Geologian tutkimuskeskus</a:t>
            </a:r>
          </a:p>
          <a:p>
            <a:pPr lvl="1"/>
            <a:r>
              <a:rPr lang="fi-FI" dirty="0" smtClean="0"/>
              <a:t>Suomen ympäristökeskus</a:t>
            </a:r>
          </a:p>
          <a:p>
            <a:pPr lvl="1"/>
            <a:r>
              <a:rPr lang="fi-FI" dirty="0" smtClean="0"/>
              <a:t>Metsäntutkimuslaitos</a:t>
            </a:r>
          </a:p>
          <a:p>
            <a:pPr lvl="1"/>
            <a:r>
              <a:rPr lang="fi-FI" dirty="0" smtClean="0"/>
              <a:t>Metsähallitus</a:t>
            </a:r>
          </a:p>
          <a:p>
            <a:pPr lvl="1"/>
            <a:r>
              <a:rPr lang="fi-FI" dirty="0" smtClean="0"/>
              <a:t>Merenkulkulaitos</a:t>
            </a:r>
          </a:p>
          <a:p>
            <a:pPr lvl="1"/>
            <a:r>
              <a:rPr lang="fi-FI" dirty="0" smtClean="0"/>
              <a:t>Väestörekisterikeskus</a:t>
            </a:r>
          </a:p>
          <a:p>
            <a:pPr lvl="1"/>
            <a:r>
              <a:rPr lang="fi-FI" dirty="0" smtClean="0"/>
              <a:t>Tilastokeskus</a:t>
            </a:r>
          </a:p>
          <a:p>
            <a:pPr lvl="1"/>
            <a:r>
              <a:rPr lang="fi-FI" dirty="0" smtClean="0"/>
              <a:t>Maakuntien liitot</a:t>
            </a:r>
          </a:p>
          <a:p>
            <a:pPr lvl="1"/>
            <a:r>
              <a:rPr lang="fi-FI" dirty="0" smtClean="0"/>
              <a:t>Kunnat 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81078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Paikkatietojärjestelmien toimintaperiaate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b="1" dirty="0" smtClean="0"/>
              <a:t>Kerätään </a:t>
            </a:r>
            <a:r>
              <a:rPr lang="fi-FI" dirty="0"/>
              <a:t>paikkatietoa </a:t>
            </a:r>
            <a:r>
              <a:rPr lang="fi-FI" b="1" dirty="0" smtClean="0"/>
              <a:t>aineistoksi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Tietokoneen </a:t>
            </a:r>
            <a:r>
              <a:rPr lang="fi-FI" dirty="0"/>
              <a:t>ja </a:t>
            </a:r>
            <a:r>
              <a:rPr lang="fi-FI" b="1" dirty="0"/>
              <a:t>ohjelman</a:t>
            </a:r>
            <a:r>
              <a:rPr lang="fi-FI" dirty="0"/>
              <a:t> avulla </a:t>
            </a:r>
            <a:r>
              <a:rPr lang="fi-FI" b="1" dirty="0"/>
              <a:t>muokataan </a:t>
            </a:r>
            <a:r>
              <a:rPr lang="fi-FI" dirty="0"/>
              <a:t>tietoa </a:t>
            </a:r>
            <a:r>
              <a:rPr lang="fi-FI" dirty="0" smtClean="0"/>
              <a:t>sopivaksi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Voidaan </a:t>
            </a:r>
            <a:r>
              <a:rPr lang="fi-FI" dirty="0"/>
              <a:t>tehdä tietokannoista kyselyjä tai analyysejä </a:t>
            </a: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E</a:t>
            </a:r>
            <a:r>
              <a:rPr lang="fi-FI" b="1" dirty="0" smtClean="0"/>
              <a:t>sitetään </a:t>
            </a:r>
            <a:r>
              <a:rPr lang="fi-FI" dirty="0"/>
              <a:t>tuloksista </a:t>
            </a:r>
            <a:r>
              <a:rPr lang="fi-FI" b="1" dirty="0"/>
              <a:t>kartta</a:t>
            </a:r>
            <a:r>
              <a:rPr lang="fi-FI" dirty="0"/>
              <a:t>. Useiden tietokantojen tai karttojen tietoa yhdistelemällä </a:t>
            </a:r>
            <a:r>
              <a:rPr lang="fi-FI" dirty="0" smtClean="0"/>
              <a:t>saadaan vastauksia </a:t>
            </a:r>
            <a:r>
              <a:rPr lang="fi-FI" dirty="0"/>
              <a:t>monimutkaisempiin ongelmiin</a:t>
            </a:r>
          </a:p>
        </p:txBody>
      </p:sp>
    </p:spTree>
    <p:extLst>
      <p:ext uri="{BB962C8B-B14F-4D97-AF65-F5344CB8AC3E}">
        <p14:creationId xmlns="" xmlns:p14="http://schemas.microsoft.com/office/powerpoint/2010/main" val="242543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Paikkatieto-ohjelmat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Tietokannoista avautuvat päällekkäiset karttatasot</a:t>
            </a:r>
          </a:p>
          <a:p>
            <a:pPr lvl="1"/>
            <a:r>
              <a:rPr lang="fi-FI" dirty="0" smtClean="0"/>
              <a:t>Järjestystä ja läpinäkyvyyttä mahdollista vaihdella</a:t>
            </a:r>
          </a:p>
          <a:p>
            <a:pPr lvl="1"/>
            <a:r>
              <a:rPr lang="fi-FI" dirty="0" smtClean="0"/>
              <a:t>Saadaan laadittua halutunlaisia karttoja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40675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Paikkatieto-ohjelmien käyttötavat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b="1" dirty="0" smtClean="0"/>
              <a:t>Paikkatietokyselyt</a:t>
            </a:r>
          </a:p>
          <a:p>
            <a:pPr lvl="1"/>
            <a:r>
              <a:rPr lang="fi-FI" dirty="0" smtClean="0">
                <a:sym typeface="Wingdings"/>
              </a:rPr>
              <a:t>Tavoitteena poimia halutut kohteet laajoista tietomääristä</a:t>
            </a:r>
          </a:p>
          <a:p>
            <a:pPr lvl="2"/>
            <a:r>
              <a:rPr lang="fi-FI" dirty="0" smtClean="0">
                <a:sym typeface="Wingdings"/>
              </a:rPr>
              <a:t>Voidaan poimia joko ominaisuus- tai sijaintitietojen mukaan tai molempien perusteella</a:t>
            </a:r>
          </a:p>
          <a:p>
            <a:pPr lvl="3"/>
            <a:r>
              <a:rPr lang="fi-FI" dirty="0" smtClean="0"/>
              <a:t>Esim. kunnat, jossa asuu alle tietty määrä (esim. yli 50 000)  ihmisiä (ominaisuustiedon mukainen haku) </a:t>
            </a:r>
            <a:r>
              <a:rPr lang="fi-FI" dirty="0" smtClean="0">
                <a:sym typeface="Wingdings"/>
              </a:rPr>
              <a:t> tulos näytetään karttanäkymässä</a:t>
            </a:r>
          </a:p>
          <a:p>
            <a:pPr lvl="3"/>
            <a:r>
              <a:rPr lang="fi-FI" dirty="0" smtClean="0">
                <a:sym typeface="Wingdings"/>
              </a:rPr>
              <a:t>Esim. rakennukset, jotka sijaitsevat  10 km:n säteellä lentokentästä (sijaintitiedon mukainen haku)</a:t>
            </a:r>
          </a:p>
          <a:p>
            <a:pPr lvl="3"/>
            <a:r>
              <a:rPr lang="fi-FI" dirty="0" smtClean="0">
                <a:sym typeface="Wingdings"/>
              </a:rPr>
              <a:t>Esim. kysely palveluista</a:t>
            </a:r>
          </a:p>
          <a:p>
            <a:pPr lvl="2"/>
            <a:r>
              <a:rPr lang="fi-FI" dirty="0" smtClean="0">
                <a:sym typeface="Wingdings"/>
              </a:rPr>
              <a:t>Tulokset voidaan esittää joko karttana tai taulukkona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17123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i-FI" dirty="0" smtClean="0"/>
              <a:t>Paikkatieto-ohjelmien käyttötavat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i-FI" sz="3800" b="1" dirty="0" smtClean="0"/>
              <a:t>Paikkatietoanalyysit</a:t>
            </a:r>
          </a:p>
          <a:p>
            <a:pPr marL="914400" lvl="1" indent="-514350"/>
            <a:r>
              <a:rPr lang="fi-FI" dirty="0" smtClean="0"/>
              <a:t>Tuotetaan uutta tietoa yhdistelemällä eri tietokantojen tietoa</a:t>
            </a:r>
          </a:p>
          <a:p>
            <a:pPr marL="914400" lvl="1" indent="-514350">
              <a:buFont typeface="+mj-lt"/>
              <a:buAutoNum type="arabicPeriod" startAt="2"/>
            </a:pPr>
            <a:r>
              <a:rPr lang="fi-FI" b="1" dirty="0" smtClean="0"/>
              <a:t>A. Visuaalinen analyysi</a:t>
            </a:r>
          </a:p>
          <a:p>
            <a:pPr lvl="2"/>
            <a:r>
              <a:rPr lang="fi-FI" dirty="0" smtClean="0"/>
              <a:t>Kyse karttatulkinnasta, jossa ihminen itse tekee tulkinnan tietokoneohjelman tekemästä kartasta </a:t>
            </a:r>
            <a:r>
              <a:rPr lang="fi-FI" dirty="0" smtClean="0">
                <a:sym typeface="Wingdings" panose="05000000000000000000" pitchFamily="2" charset="2"/>
              </a:rPr>
              <a:t> johtopäätökset</a:t>
            </a:r>
            <a:endParaRPr lang="fi-FI" dirty="0" smtClean="0"/>
          </a:p>
          <a:p>
            <a:pPr lvl="2"/>
            <a:r>
              <a:rPr lang="fi-FI" dirty="0" smtClean="0"/>
              <a:t>Paikkatietoaineistosta luodaan kiinnostavia karttaesityksiä</a:t>
            </a:r>
          </a:p>
          <a:p>
            <a:pPr lvl="3"/>
            <a:r>
              <a:rPr lang="fi-FI" dirty="0" smtClean="0"/>
              <a:t>Erilaisia tapoja visualisoida samaakin aineistoa </a:t>
            </a:r>
            <a:r>
              <a:rPr lang="fi-FI" dirty="0" smtClean="0">
                <a:sym typeface="Wingdings"/>
              </a:rPr>
              <a:t> mahdollista löytää uusia piirteitä</a:t>
            </a:r>
          </a:p>
        </p:txBody>
      </p:sp>
    </p:spTree>
    <p:extLst>
      <p:ext uri="{BB962C8B-B14F-4D97-AF65-F5344CB8AC3E}">
        <p14:creationId xmlns="" xmlns:p14="http://schemas.microsoft.com/office/powerpoint/2010/main" val="7432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Paikkatieto-ohjelmien käyttötavat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smtClean="0"/>
              <a:t>2. A</a:t>
            </a:r>
            <a:r>
              <a:rPr lang="fi-FI" b="1" dirty="0" smtClean="0"/>
              <a:t>. Visuaalinen analyysi </a:t>
            </a:r>
            <a:r>
              <a:rPr lang="fi-FI" dirty="0" smtClean="0"/>
              <a:t>(jatkoa)</a:t>
            </a:r>
            <a:endParaRPr lang="fi-FI" b="1" dirty="0" smtClean="0"/>
          </a:p>
          <a:p>
            <a:pPr lvl="1"/>
            <a:r>
              <a:rPr lang="fi-FI" dirty="0" smtClean="0">
                <a:sym typeface="Wingdings"/>
              </a:rPr>
              <a:t>3 tapaa visualisoida: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 smtClean="0">
                <a:sym typeface="Wingdings"/>
              </a:rPr>
              <a:t>Taulukkomuotoisen tiedon sijoittaminen kartalle</a:t>
            </a:r>
          </a:p>
          <a:p>
            <a:pPr lvl="3"/>
            <a:r>
              <a:rPr lang="fi-FI" dirty="0" smtClean="0">
                <a:sym typeface="Wingdings"/>
              </a:rPr>
              <a:t>Esim. mistä hälytyksiä tehty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 smtClean="0">
                <a:sym typeface="Wingdings"/>
              </a:rPr>
              <a:t>Erilaisten ilmiöiden samanaikainen tarkastelu (eri karttatasoja asetetaan päällekkäin)</a:t>
            </a:r>
          </a:p>
          <a:p>
            <a:pPr lvl="3"/>
            <a:r>
              <a:rPr lang="fi-FI" dirty="0" smtClean="0">
                <a:sym typeface="Wingdings"/>
              </a:rPr>
              <a:t>Yhdenmukaisuudet, eroavuudet, riippuvuudet</a:t>
            </a:r>
          </a:p>
          <a:p>
            <a:pPr lvl="4"/>
            <a:r>
              <a:rPr lang="fi-FI" dirty="0" smtClean="0">
                <a:sym typeface="Wingdings"/>
              </a:rPr>
              <a:t>Esim. mannerlaattojen rajat/tulivuoret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 smtClean="0">
                <a:sym typeface="Wingdings"/>
              </a:rPr>
              <a:t>Kohteisiin tallennetun ominaisuustiedon visualisointi teemakarttoina</a:t>
            </a:r>
          </a:p>
          <a:p>
            <a:pPr lvl="3"/>
            <a:r>
              <a:rPr lang="fi-FI" dirty="0" smtClean="0">
                <a:sym typeface="Wingdings"/>
              </a:rPr>
              <a:t>Teemakartoissa kohteiden väritys, koko tai symbolit vastaavat kohteen ominaisuuksia</a:t>
            </a:r>
          </a:p>
          <a:p>
            <a:pPr lvl="4"/>
            <a:r>
              <a:rPr lang="fi-FI" dirty="0" smtClean="0">
                <a:sym typeface="Wingdings"/>
              </a:rPr>
              <a:t>Esim. väentiheyden esittäminen pistekarttoina tai värein (</a:t>
            </a:r>
            <a:r>
              <a:rPr lang="fi-FI" dirty="0" err="1" smtClean="0">
                <a:sym typeface="Wingdings"/>
              </a:rPr>
              <a:t>koropleettikarttana</a:t>
            </a:r>
            <a:r>
              <a:rPr lang="fi-FI" dirty="0" smtClean="0">
                <a:sym typeface="Wingdings"/>
              </a:rPr>
              <a:t>)</a:t>
            </a:r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64256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Paikkatieto-ohjelmien käyttötavat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smtClean="0"/>
              <a:t>2 B. Laskennalliset analyysit</a:t>
            </a:r>
          </a:p>
          <a:p>
            <a:pPr marL="914400" lvl="1" indent="-514350"/>
            <a:r>
              <a:rPr lang="fi-FI" dirty="0" smtClean="0"/>
              <a:t>Paikkatieto-ohjelma käsittelee aineistoja laskentamallin mukaan </a:t>
            </a:r>
            <a:r>
              <a:rPr lang="fi-FI" dirty="0" smtClean="0">
                <a:sym typeface="Wingdings" panose="05000000000000000000" pitchFamily="2" charset="2"/>
              </a:rPr>
              <a:t> tuottaa uuden aineiston ja kartan</a:t>
            </a:r>
            <a:endParaRPr lang="fi-FI" dirty="0" smtClean="0"/>
          </a:p>
          <a:p>
            <a:pPr lvl="1"/>
            <a:r>
              <a:rPr lang="fi-FI" dirty="0" smtClean="0">
                <a:sym typeface="Wingdings"/>
              </a:rPr>
              <a:t>Käyttävät hyväksi tietoa kohteiden sijainnista</a:t>
            </a:r>
          </a:p>
          <a:p>
            <a:pPr lvl="1"/>
            <a:r>
              <a:rPr lang="fi-FI" dirty="0" smtClean="0">
                <a:sym typeface="Wingdings"/>
              </a:rPr>
              <a:t>Tuloksena syntyy uutta tietoa ilmiöiden maantieteellisistä levinneisyyksistä ja niiden syistä</a:t>
            </a:r>
          </a:p>
          <a:p>
            <a:pPr lvl="1"/>
            <a:r>
              <a:rPr lang="fi-FI" dirty="0" smtClean="0">
                <a:sym typeface="Wingdings"/>
              </a:rPr>
              <a:t>Erilaisia analyysejä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 smtClean="0">
                <a:sym typeface="Wingdings"/>
              </a:rPr>
              <a:t>Puskuri- eli etäisyysanalyysit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 smtClean="0">
                <a:sym typeface="Wingdings"/>
              </a:rPr>
              <a:t>Päällekkäisanalyysit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 smtClean="0">
                <a:sym typeface="Wingdings"/>
              </a:rPr>
              <a:t>Yhdistävyys eli verkostoanalyysit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 smtClean="0">
                <a:sym typeface="Wingdings"/>
              </a:rPr>
              <a:t>Rasteri- eli pinta-analyysit</a:t>
            </a:r>
          </a:p>
          <a:p>
            <a:pPr lvl="1"/>
            <a:endParaRPr lang="fi-FI" dirty="0" smtClean="0">
              <a:sym typeface="Wingding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6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dirty="0" smtClean="0"/>
              <a:t>Paikkatieto-ohjelmien käyttötavat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smtClean="0"/>
              <a:t>2 . B. Laskennalliset analyysit (jatkoa)</a:t>
            </a:r>
          </a:p>
          <a:p>
            <a:pPr marL="971550" lvl="1" indent="-457200">
              <a:buFont typeface="+mj-lt"/>
              <a:buAutoNum type="arabicPeriod"/>
            </a:pPr>
            <a:r>
              <a:rPr lang="fi-FI" dirty="0" smtClean="0">
                <a:sym typeface="Wingdings"/>
              </a:rPr>
              <a:t>Puskuri- eli etäisyysanalyysit</a:t>
            </a:r>
          </a:p>
          <a:p>
            <a:pPr lvl="2"/>
            <a:r>
              <a:rPr lang="fi-FI" dirty="0" smtClean="0">
                <a:sym typeface="Wingdings"/>
              </a:rPr>
              <a:t>Naapuruusanalyysillä (vektoriaineistosta) tarkoitetaan </a:t>
            </a:r>
            <a:r>
              <a:rPr lang="fi-FI" b="1" u="sng" dirty="0" smtClean="0">
                <a:sym typeface="Wingdings"/>
              </a:rPr>
              <a:t>puskuri</a:t>
            </a:r>
            <a:r>
              <a:rPr lang="fi-FI" dirty="0" smtClean="0">
                <a:sym typeface="Wingdings"/>
              </a:rPr>
              <a:t>- eli </a:t>
            </a:r>
            <a:r>
              <a:rPr lang="fi-FI" u="sng" dirty="0" smtClean="0">
                <a:sym typeface="Wingdings"/>
              </a:rPr>
              <a:t>etäisyysvyöhykkeen</a:t>
            </a:r>
            <a:r>
              <a:rPr lang="fi-FI" dirty="0" smtClean="0">
                <a:sym typeface="Wingdings"/>
              </a:rPr>
              <a:t> määritystä kohteelle etäisyyden perusteella</a:t>
            </a:r>
          </a:p>
          <a:p>
            <a:pPr lvl="3"/>
            <a:r>
              <a:rPr lang="fi-FI" dirty="0" smtClean="0">
                <a:sym typeface="Wingdings"/>
              </a:rPr>
              <a:t>Esim. moottoriteille meluvyöhykkeiden muodostaminen etäisyyksien perusteella/bussipysäkkiverkoston kattavuus</a:t>
            </a:r>
          </a:p>
          <a:p>
            <a:pPr marL="971550" lvl="1" indent="-457200">
              <a:buFont typeface="+mj-lt"/>
              <a:buAutoNum type="arabicPeriod"/>
            </a:pPr>
            <a:r>
              <a:rPr lang="fi-FI" dirty="0" smtClean="0">
                <a:sym typeface="Wingdings"/>
              </a:rPr>
              <a:t>Päällekkäisanalyysit</a:t>
            </a:r>
          </a:p>
          <a:p>
            <a:pPr lvl="2"/>
            <a:r>
              <a:rPr lang="fi-FI" dirty="0" smtClean="0">
                <a:sym typeface="Wingdings"/>
              </a:rPr>
              <a:t>Laskennallinen analyysi, jossa karttatasoja asetetaan päällekkäin ja tarkastellaan haluttujen ominaisuuksien riippuvuuksia toisistaan</a:t>
            </a:r>
          </a:p>
          <a:p>
            <a:pPr lvl="3"/>
            <a:r>
              <a:rPr lang="fi-FI" dirty="0" smtClean="0">
                <a:sym typeface="Wingdings"/>
              </a:rPr>
              <a:t>Analyysissä voidaan hyödyntää myös puskurivyöhykkeitä</a:t>
            </a:r>
          </a:p>
          <a:p>
            <a:pPr lvl="4"/>
            <a:r>
              <a:rPr lang="fi-FI" dirty="0" smtClean="0">
                <a:sym typeface="Wingdings"/>
              </a:rPr>
              <a:t>Esim. rakennusten määrä, jotka eivät ole tietyllä etäisyydellä bussipysäkeistä</a:t>
            </a:r>
          </a:p>
          <a:p>
            <a:pPr lvl="4"/>
            <a:r>
              <a:rPr lang="fi-FI" dirty="0" smtClean="0">
                <a:sym typeface="Wingdings"/>
              </a:rPr>
              <a:t>Esim. tulvakartoitus (tulvan laajuus ja tulvan alle jäävät rakennukset)</a:t>
            </a:r>
          </a:p>
          <a:p>
            <a:pPr lvl="4"/>
            <a:endParaRPr lang="fi-FI" dirty="0" smtClean="0">
              <a:sym typeface="Wingding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907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Tietyn kohteen sijainti</a:t>
            </a:r>
          </a:p>
          <a:p>
            <a:pPr lvl="1"/>
            <a:r>
              <a:rPr lang="fi-FI" dirty="0" smtClean="0"/>
              <a:t>Voidaan ilmaista </a:t>
            </a:r>
            <a:r>
              <a:rPr lang="fi-FI" smtClean="0"/>
              <a:t>maantieteellisillä koordinaateilla</a:t>
            </a:r>
            <a:endParaRPr lang="fi-FI" dirty="0" smtClean="0"/>
          </a:p>
          <a:p>
            <a:r>
              <a:rPr lang="fi-FI" dirty="0" smtClean="0"/>
              <a:t>Humanistisen maantieteen määritelmä paikasta: Kohde tai tila, johon ihminen liittää omakohtaisia merkityksiä alueen historiasta ja omasta elämismaailmastaan</a:t>
            </a:r>
          </a:p>
          <a:p>
            <a:r>
              <a:rPr lang="fi-FI" dirty="0" smtClean="0"/>
              <a:t>Alueellinen identiteetti eli aluetietoisuus</a:t>
            </a:r>
          </a:p>
          <a:p>
            <a:pPr lvl="1"/>
            <a:r>
              <a:rPr lang="fi-FI" dirty="0" smtClean="0"/>
              <a:t>Tunne, että kuuluu jollekin alueelle</a:t>
            </a:r>
          </a:p>
          <a:p>
            <a:pPr lvl="2"/>
            <a:r>
              <a:rPr lang="fi-FI" dirty="0" smtClean="0"/>
              <a:t>Luonto, kulttuuri, elämäntapa, historia</a:t>
            </a:r>
          </a:p>
          <a:p>
            <a:pPr lvl="1"/>
            <a:r>
              <a:rPr lang="fi-FI" dirty="0" smtClean="0"/>
              <a:t>Yhteenkuuluvuuden tunne muiden asukkaiden kanssa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4267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dirty="0" smtClean="0"/>
              <a:t>Paikkatieto-ohjelmien käyttötavat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smtClean="0"/>
              <a:t>2 B. Laskennalliset analyysit (jatkoa)</a:t>
            </a:r>
          </a:p>
          <a:p>
            <a:pPr marL="1028700" lvl="1" indent="-514350">
              <a:buFont typeface="+mj-lt"/>
              <a:buAutoNum type="arabicPeriod" startAt="3"/>
            </a:pPr>
            <a:r>
              <a:rPr lang="fi-FI" dirty="0" smtClean="0">
                <a:sym typeface="Wingdings"/>
              </a:rPr>
              <a:t>Yhdistävyys eli verkostoanalyysit </a:t>
            </a:r>
          </a:p>
          <a:p>
            <a:pPr lvl="2"/>
            <a:r>
              <a:rPr lang="fi-FI" dirty="0" smtClean="0">
                <a:sym typeface="Wingdings"/>
              </a:rPr>
              <a:t>Käytetään reittien optimoinnissa tie- tai raideliikenteessä</a:t>
            </a:r>
          </a:p>
          <a:p>
            <a:pPr lvl="3"/>
            <a:r>
              <a:rPr lang="fi-FI" dirty="0" smtClean="0">
                <a:sym typeface="Wingdings"/>
              </a:rPr>
              <a:t>Esim. lyhyimpien tai nopeimpien reittien valinta, reittisuunnittelu</a:t>
            </a:r>
          </a:p>
          <a:p>
            <a:pPr lvl="4"/>
            <a:r>
              <a:rPr lang="fi-FI" dirty="0" smtClean="0">
                <a:sym typeface="Wingdings"/>
              </a:rPr>
              <a:t>Mm. Internetin joukkoliikenne- ja reittisuunnittelupalvelut, autonavigaattorit</a:t>
            </a:r>
          </a:p>
          <a:p>
            <a:pPr marL="971550" lvl="1" indent="-457200">
              <a:buFont typeface="+mj-lt"/>
              <a:buAutoNum type="arabicPeriod" startAt="3"/>
            </a:pPr>
            <a:r>
              <a:rPr lang="fi-FI" dirty="0" smtClean="0">
                <a:sym typeface="Wingdings"/>
              </a:rPr>
              <a:t>Rasteri- eli pinta-analyysit</a:t>
            </a:r>
          </a:p>
          <a:p>
            <a:pPr lvl="2"/>
            <a:r>
              <a:rPr lang="fi-FI" dirty="0" smtClean="0">
                <a:sym typeface="Wingdings"/>
              </a:rPr>
              <a:t>Vähitellen muuttuvien ilmiöiden, kuten korkeuden analysointi</a:t>
            </a:r>
          </a:p>
          <a:p>
            <a:pPr lvl="2"/>
            <a:r>
              <a:rPr lang="fi-FI" dirty="0" smtClean="0">
                <a:sym typeface="Wingdings"/>
              </a:rPr>
              <a:t>Korkeusmalli kuvaa maanpinnan korkeuseroja (rasterimuotoinen)</a:t>
            </a:r>
          </a:p>
          <a:p>
            <a:pPr lvl="3"/>
            <a:r>
              <a:rPr lang="fi-FI" dirty="0" smtClean="0">
                <a:sym typeface="Wingdings"/>
              </a:rPr>
              <a:t>Analyysin avulla mahdollista saada selville rinteiden kaltevuudet ja suunnat</a:t>
            </a:r>
          </a:p>
          <a:p>
            <a:pPr lvl="4"/>
            <a:r>
              <a:rPr lang="fi-FI" dirty="0" smtClean="0">
                <a:sym typeface="Wingdings"/>
              </a:rPr>
              <a:t>Hyötyä mm. veden virtausten tarkastelussa</a:t>
            </a:r>
          </a:p>
          <a:p>
            <a:pPr lvl="1"/>
            <a:endParaRPr lang="fi-FI" dirty="0" smtClean="0">
              <a:sym typeface="Wingding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73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Paikkatieto-ohjelmien käyttötavat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Havainnollistaminen </a:t>
            </a:r>
          </a:p>
          <a:p>
            <a:pPr lvl="1"/>
            <a:r>
              <a:rPr lang="fi-FI" dirty="0" smtClean="0"/>
              <a:t>Yleisin paikkatiedon käyttötapa</a:t>
            </a:r>
          </a:p>
          <a:p>
            <a:pPr lvl="1"/>
            <a:r>
              <a:rPr lang="fi-FI" dirty="0" smtClean="0"/>
              <a:t>Taulukkomuotoinen tieto voidaan muuttaa paikkatieto-ohjelman avulla kartogrammiksi tai teemakartaksi</a:t>
            </a:r>
          </a:p>
          <a:p>
            <a:pPr lvl="1"/>
            <a:r>
              <a:rPr lang="fi-FI" dirty="0" smtClean="0"/>
              <a:t>Myös kolmiulotteiset mallit (3D) ja ajallisten muutosten esittäminen (animaatio) mahdollista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7507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Etäisyysanalyysi</a:t>
            </a:r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61" y="1268760"/>
            <a:ext cx="6107944" cy="473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1475656" y="600782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Puskurointi:</a:t>
            </a:r>
            <a:r>
              <a:rPr lang="fi-FI" dirty="0" smtClean="0"/>
              <a:t> </a:t>
            </a:r>
            <a:r>
              <a:rPr lang="fi-FI" b="1" dirty="0"/>
              <a:t>Keino analysoida tietoa tietyllä etäisyysvyöhykkeellä</a:t>
            </a:r>
          </a:p>
        </p:txBody>
      </p:sp>
    </p:spTree>
    <p:extLst>
      <p:ext uri="{BB962C8B-B14F-4D97-AF65-F5344CB8AC3E}">
        <p14:creationId xmlns="" xmlns:p14="http://schemas.microsoft.com/office/powerpoint/2010/main" val="39584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Etäisyysanalyysi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1259632" y="601825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Puskurointi:</a:t>
            </a:r>
            <a:r>
              <a:rPr lang="fi-FI" dirty="0" smtClean="0"/>
              <a:t> </a:t>
            </a:r>
            <a:r>
              <a:rPr lang="fi-FI" b="1" dirty="0"/>
              <a:t>Keino analysoida tietoa tietyllä etäisyysvyöhykkeellä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7479"/>
            <a:ext cx="7308106" cy="479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797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Satelliittipaikannus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81217" cy="496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59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Satelliittipaikannuksen periaate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Paikan määritys perustuu erittäin tarkkaan ajanmääritykseen.</a:t>
            </a:r>
          </a:p>
          <a:p>
            <a:r>
              <a:rPr lang="fi-FI" dirty="0"/>
              <a:t>Satelliitti lähettää radiosignaalilla</a:t>
            </a:r>
          </a:p>
          <a:p>
            <a:pPr lvl="1"/>
            <a:r>
              <a:rPr lang="fi-FI" dirty="0" smtClean="0"/>
              <a:t>tiedon </a:t>
            </a:r>
            <a:r>
              <a:rPr lang="fi-FI" dirty="0"/>
              <a:t>omasta sijainnistaan</a:t>
            </a:r>
          </a:p>
          <a:p>
            <a:pPr lvl="1"/>
            <a:r>
              <a:rPr lang="fi-FI" dirty="0" smtClean="0"/>
              <a:t>tarkan </a:t>
            </a:r>
            <a:r>
              <a:rPr lang="fi-FI" dirty="0"/>
              <a:t>ajan, jolloin signaali lähti satelliitista.</a:t>
            </a:r>
          </a:p>
          <a:p>
            <a:r>
              <a:rPr lang="fi-FI" dirty="0"/>
              <a:t>Kun tiedetään radiosignaalin kulkunopeus, pystytään </a:t>
            </a:r>
            <a:r>
              <a:rPr lang="fi-FI" dirty="0" smtClean="0"/>
              <a:t>laskemaan satelliitin </a:t>
            </a:r>
            <a:r>
              <a:rPr lang="fi-FI" dirty="0"/>
              <a:t>ja paikantimen välinen etäisyys.</a:t>
            </a:r>
          </a:p>
          <a:p>
            <a:r>
              <a:rPr lang="fi-FI" dirty="0"/>
              <a:t>Paikannin laskee </a:t>
            </a:r>
            <a:r>
              <a:rPr lang="fi-FI" smtClean="0"/>
              <a:t>vähintään </a:t>
            </a:r>
            <a:r>
              <a:rPr lang="fi-FI" smtClean="0"/>
              <a:t>neljän </a:t>
            </a:r>
            <a:r>
              <a:rPr lang="fi-FI" dirty="0"/>
              <a:t>satelliitin lähettämien </a:t>
            </a:r>
            <a:r>
              <a:rPr lang="fi-FI" dirty="0" smtClean="0"/>
              <a:t>signaalien perusteella </a:t>
            </a:r>
            <a:r>
              <a:rPr lang="fi-FI" dirty="0"/>
              <a:t>oman ja käyttäjän sijainnin.</a:t>
            </a:r>
          </a:p>
        </p:txBody>
      </p:sp>
    </p:spTree>
    <p:extLst>
      <p:ext uri="{BB962C8B-B14F-4D97-AF65-F5344CB8AC3E}">
        <p14:creationId xmlns="" xmlns:p14="http://schemas.microsoft.com/office/powerpoint/2010/main" val="50196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GPS-satelliittipaikannuksen</a:t>
            </a:r>
            <a:r>
              <a:rPr lang="fi-FI" dirty="0" smtClean="0"/>
              <a:t> valvonta-asemat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2833"/>
            <a:ext cx="8730923" cy="354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8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Paikantimen paikanmääritys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33235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83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Paikantimen paikanmääritys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31640"/>
            <a:ext cx="5943946" cy="50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998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b="1" dirty="0" smtClean="0"/>
              <a:t>Satelliittipaikannuksella kerättävän paikkatiedon hyödyntäminen arkielämässä</a:t>
            </a:r>
            <a:r>
              <a:rPr lang="fi-FI" b="1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Satelliittipaikantimia</a:t>
            </a:r>
            <a:r>
              <a:rPr lang="fi-FI" dirty="0" smtClean="0"/>
              <a:t> </a:t>
            </a:r>
            <a:r>
              <a:rPr lang="fi-FI" dirty="0"/>
              <a:t>on auto- ja venenavigaattoreissa, puhelimissa, </a:t>
            </a:r>
            <a:r>
              <a:rPr lang="fi-FI" dirty="0" smtClean="0"/>
              <a:t>sykemittareissa</a:t>
            </a:r>
          </a:p>
          <a:p>
            <a:r>
              <a:rPr lang="fi-FI" dirty="0" smtClean="0"/>
              <a:t>Kun </a:t>
            </a:r>
            <a:r>
              <a:rPr lang="fi-FI" dirty="0"/>
              <a:t>käyttäjä tallentaa </a:t>
            </a:r>
            <a:r>
              <a:rPr lang="fi-FI" dirty="0" err="1"/>
              <a:t>GPS-koordinaatteina</a:t>
            </a:r>
            <a:r>
              <a:rPr lang="fi-FI" dirty="0"/>
              <a:t> kohteiden sijainteja tai reittejä, luo hän omaa paikkatietoa. </a:t>
            </a:r>
          </a:p>
        </p:txBody>
      </p:sp>
    </p:spTree>
    <p:extLst>
      <p:ext uri="{BB962C8B-B14F-4D97-AF65-F5344CB8AC3E}">
        <p14:creationId xmlns="" xmlns:p14="http://schemas.microsoft.com/office/powerpoint/2010/main" val="390769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Kpl 2: Alueellinen tieto ja sen esittäminen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08755889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b="1" dirty="0" smtClean="0"/>
              <a:t>Satelliittipaikannuksella kerättävän paikkatiedon hyödyntäminen arkielämässä</a:t>
            </a:r>
            <a:r>
              <a:rPr lang="fi-FI" b="1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i="1" dirty="0" smtClean="0"/>
              <a:t>Navigaatio</a:t>
            </a:r>
            <a:endParaRPr lang="fi-FI" dirty="0" smtClean="0"/>
          </a:p>
          <a:p>
            <a:pPr lvl="1"/>
            <a:r>
              <a:rPr lang="fi-FI" dirty="0" smtClean="0"/>
              <a:t>Auto- </a:t>
            </a:r>
            <a:r>
              <a:rPr lang="fi-FI" dirty="0"/>
              <a:t>tai venenavigaattorilla reitin tai kohteen etsimistä, paikantamista tai tallentamista yleensä karttapohjan avulla. </a:t>
            </a:r>
          </a:p>
          <a:p>
            <a:r>
              <a:rPr lang="fi-FI" i="1" dirty="0" smtClean="0"/>
              <a:t>Retkeily </a:t>
            </a:r>
            <a:r>
              <a:rPr lang="fi-FI" i="1" dirty="0"/>
              <a:t>ja liikunta</a:t>
            </a:r>
            <a:r>
              <a:rPr lang="fi-FI" dirty="0"/>
              <a:t>. </a:t>
            </a:r>
            <a:endParaRPr lang="fi-FI" dirty="0" smtClean="0"/>
          </a:p>
          <a:p>
            <a:pPr lvl="1"/>
            <a:r>
              <a:rPr lang="fi-FI" dirty="0" smtClean="0"/>
              <a:t>Suunnistamista </a:t>
            </a:r>
            <a:r>
              <a:rPr lang="fi-FI" dirty="0" err="1"/>
              <a:t>gps-paikantimen</a:t>
            </a:r>
            <a:r>
              <a:rPr lang="fi-FI" dirty="0"/>
              <a:t> avulla maastossa tai kohteiden (esim. sienestyspaikka, taukotupa) etsimistä. Oman urheilusuorituksen (esimerkiksi juoksulenkin) seurantaa ja tallentamista. </a:t>
            </a:r>
          </a:p>
          <a:p>
            <a:r>
              <a:rPr lang="fi-FI" i="1" dirty="0" err="1" smtClean="0"/>
              <a:t>Geokätköily</a:t>
            </a:r>
            <a:r>
              <a:rPr lang="fi-FI" dirty="0" smtClean="0"/>
              <a:t> </a:t>
            </a:r>
          </a:p>
          <a:p>
            <a:pPr lvl="1"/>
            <a:r>
              <a:rPr lang="fi-FI" dirty="0" smtClean="0"/>
              <a:t>Maailmanlaajuinen </a:t>
            </a:r>
            <a:r>
              <a:rPr lang="fi-FI" dirty="0"/>
              <a:t>harrastus, jossa etsitään piilotettuja kätköjä </a:t>
            </a:r>
            <a:r>
              <a:rPr lang="fi-FI" dirty="0" err="1"/>
              <a:t>GPS-koordinaattien</a:t>
            </a:r>
            <a:r>
              <a:rPr lang="fi-FI" dirty="0"/>
              <a:t> avulla. </a:t>
            </a:r>
          </a:p>
        </p:txBody>
      </p:sp>
    </p:spTree>
    <p:extLst>
      <p:ext uri="{BB962C8B-B14F-4D97-AF65-F5344CB8AC3E}">
        <p14:creationId xmlns="" xmlns:p14="http://schemas.microsoft.com/office/powerpoint/2010/main" val="380215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b="1" dirty="0" smtClean="0"/>
              <a:t>Satelliittipaikannuksella kerättävän paikkatiedon hyödyntäminen arkielämässä</a:t>
            </a:r>
            <a:r>
              <a:rPr lang="fi-FI" b="1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fi-FI" dirty="0"/>
          </a:p>
          <a:p>
            <a:r>
              <a:rPr lang="fi-FI" i="1" dirty="0" smtClean="0"/>
              <a:t>Paikallisen informaation sovellukset</a:t>
            </a:r>
            <a:r>
              <a:rPr lang="fi-FI" dirty="0" smtClean="0"/>
              <a:t> </a:t>
            </a:r>
          </a:p>
          <a:p>
            <a:pPr lvl="1"/>
            <a:r>
              <a:rPr lang="fi-FI" dirty="0" smtClean="0"/>
              <a:t>Lähialueen palveluita tai uutisia tarjoavat sovellukset älypuhelimissa tai tietokoneissa: </a:t>
            </a:r>
          </a:p>
          <a:p>
            <a:pPr lvl="2"/>
            <a:r>
              <a:rPr lang="fi-FI" dirty="0" smtClean="0"/>
              <a:t>Paikallinen sääennustus tai uutiset, tiedot käyttäjän sijaintipaikkaa läheisistä ravintoloista ja tapahtumista </a:t>
            </a:r>
            <a:r>
              <a:rPr lang="fi-FI" dirty="0" err="1" smtClean="0"/>
              <a:t>GPS-paikkatiedon</a:t>
            </a:r>
            <a:r>
              <a:rPr lang="fi-FI" dirty="0" smtClean="0"/>
              <a:t> avulla. </a:t>
            </a:r>
          </a:p>
          <a:p>
            <a:pPr lvl="2"/>
            <a:r>
              <a:rPr lang="fi-FI" dirty="0" smtClean="0"/>
              <a:t>Seuraavan bussin saapumisaika bussipysäkille. </a:t>
            </a:r>
          </a:p>
          <a:p>
            <a:pPr lvl="2"/>
            <a:r>
              <a:rPr lang="fi-FI" dirty="0" smtClean="0"/>
              <a:t>Oman sijaintitiedon jakaminen sosiaalisessa mediassa. </a:t>
            </a:r>
          </a:p>
          <a:p>
            <a:r>
              <a:rPr lang="fi-FI" i="1" dirty="0" smtClean="0"/>
              <a:t>Turvallisuussovellukset</a:t>
            </a:r>
            <a:r>
              <a:rPr lang="fi-FI" dirty="0" smtClean="0"/>
              <a:t>. </a:t>
            </a:r>
          </a:p>
          <a:p>
            <a:pPr lvl="1"/>
            <a:r>
              <a:rPr lang="fi-FI" dirty="0" smtClean="0"/>
              <a:t>Autoon, polkupyörään tai veneeseen asennettu </a:t>
            </a:r>
            <a:r>
              <a:rPr lang="fi-FI" dirty="0" err="1" smtClean="0"/>
              <a:t>GPS-laitteisto</a:t>
            </a:r>
            <a:r>
              <a:rPr lang="fi-FI" dirty="0" smtClean="0"/>
              <a:t> varkaustapauksia varten. </a:t>
            </a:r>
          </a:p>
          <a:p>
            <a:pPr lvl="1"/>
            <a:r>
              <a:rPr lang="fi-FI" dirty="0" smtClean="0"/>
              <a:t>Autojen automaattinen paikannus onnettomuustilanteissa. </a:t>
            </a:r>
          </a:p>
          <a:p>
            <a:r>
              <a:rPr lang="fi-FI" i="1" dirty="0" err="1" smtClean="0"/>
              <a:t>GPS-eläinpannat</a:t>
            </a:r>
            <a:r>
              <a:rPr lang="fi-FI" dirty="0" smtClean="0"/>
              <a:t> </a:t>
            </a:r>
          </a:p>
          <a:p>
            <a:pPr lvl="1"/>
            <a:r>
              <a:rPr lang="fi-FI" dirty="0" smtClean="0"/>
              <a:t>Lemmikki- tai hyötyeläinten paikantaminen; erityisesti koirapannat metsästyskoirilla. 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94399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Muita linkkejä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hlinkClick r:id="rId3"/>
              </a:rPr>
              <a:t>Satelliitit paikannuksessa</a:t>
            </a:r>
            <a:endParaRPr lang="fi-FI" dirty="0" smtClean="0"/>
          </a:p>
          <a:p>
            <a:r>
              <a:rPr lang="fi-FI" dirty="0" smtClean="0">
                <a:hlinkClick r:id="rId4"/>
              </a:rPr>
              <a:t>Paikkatietomarkkinat</a:t>
            </a:r>
            <a:endParaRPr lang="fi-FI" dirty="0" smtClean="0"/>
          </a:p>
          <a:p>
            <a:r>
              <a:rPr lang="fi-FI" dirty="0" smtClean="0">
                <a:hlinkClick r:id="rId5"/>
              </a:rPr>
              <a:t>Lintuharrastajat paikkatiedon tuottajina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2748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01663"/>
            <a:ext cx="4022725" cy="625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595" name="Rectangle 3"/>
          <p:cNvSpPr>
            <a:spLocks noGrp="1" noChangeArrowheads="1"/>
          </p:cNvSpPr>
          <p:nvPr>
            <p:ph type="title"/>
          </p:nvPr>
        </p:nvSpPr>
        <p:spPr>
          <a:xfrm>
            <a:off x="204788" y="0"/>
            <a:ext cx="8809037" cy="1143000"/>
          </a:xfrm>
        </p:spPr>
        <p:txBody>
          <a:bodyPr/>
          <a:lstStyle/>
          <a:p>
            <a:r>
              <a:rPr lang="fi-FI" sz="3200" dirty="0">
                <a:solidFill>
                  <a:schemeClr val="bg1"/>
                </a:solidFill>
              </a:rPr>
              <a:t>Esimerkki ominaisuustiedon hyödyntämisestä: Kysely kunnista: Asukkaita &gt; 10 000</a:t>
            </a:r>
          </a:p>
        </p:txBody>
      </p:sp>
      <p:pic>
        <p:nvPicPr>
          <p:cNvPr id="2385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601663"/>
            <a:ext cx="4022725" cy="625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61154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0"/>
            <a:ext cx="8809037" cy="1143000"/>
          </a:xfrm>
        </p:spPr>
        <p:txBody>
          <a:bodyPr/>
          <a:lstStyle/>
          <a:p>
            <a:r>
              <a:rPr lang="fi-FI" sz="3200" dirty="0">
                <a:solidFill>
                  <a:schemeClr val="bg1"/>
                </a:solidFill>
              </a:rPr>
              <a:t>Esimerkki ominaisuustiedon hyödyntämisestä: Teemakartta väestönmuutoksesta 2000-2002</a:t>
            </a:r>
          </a:p>
        </p:txBody>
      </p:sp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01663"/>
            <a:ext cx="4022725" cy="625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601663"/>
            <a:ext cx="4022725" cy="625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64435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5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30765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65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060575"/>
            <a:ext cx="30765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65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2060575"/>
            <a:ext cx="30765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2700338" y="1916113"/>
            <a:ext cx="609600" cy="457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40648" name="Rectangle 8"/>
          <p:cNvSpPr>
            <a:spLocks noChangeArrowheads="1"/>
          </p:cNvSpPr>
          <p:nvPr/>
        </p:nvSpPr>
        <p:spPr bwMode="auto">
          <a:xfrm>
            <a:off x="5795963" y="1989138"/>
            <a:ext cx="609600" cy="457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40650" name="Rectangle 10"/>
          <p:cNvSpPr>
            <a:spLocks noChangeArrowheads="1"/>
          </p:cNvSpPr>
          <p:nvPr/>
        </p:nvSpPr>
        <p:spPr bwMode="auto">
          <a:xfrm>
            <a:off x="0" y="1524000"/>
            <a:ext cx="876300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83575" cy="1371600"/>
          </a:xfrm>
        </p:spPr>
        <p:txBody>
          <a:bodyPr>
            <a:normAutofit fontScale="90000"/>
          </a:bodyPr>
          <a:lstStyle/>
          <a:p>
            <a:r>
              <a:rPr lang="fi-FI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Esimerkki ominaisuustiedon hyödyntämisestä: Saman aineiston erilaisia visualisointeja</a:t>
            </a:r>
          </a:p>
        </p:txBody>
      </p:sp>
      <p:sp>
        <p:nvSpPr>
          <p:cNvPr id="240656" name="Rectangle 16"/>
          <p:cNvSpPr>
            <a:spLocks noChangeArrowheads="1"/>
          </p:cNvSpPr>
          <p:nvPr/>
        </p:nvSpPr>
        <p:spPr bwMode="auto">
          <a:xfrm>
            <a:off x="0" y="1844675"/>
            <a:ext cx="9144000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240657" name="Rectangle 17"/>
          <p:cNvSpPr>
            <a:spLocks noChangeArrowheads="1"/>
          </p:cNvSpPr>
          <p:nvPr/>
        </p:nvSpPr>
        <p:spPr bwMode="auto">
          <a:xfrm>
            <a:off x="34925" y="6092825"/>
            <a:ext cx="9109075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709040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Aluetiedon kurssi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Aluetiedon kurssi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Opettajat ja </a:t>
            </a:r>
            <a:r>
              <a:rPr lang="fi-FI" dirty="0" err="1" smtClean="0">
                <a:hlinkClick r:id="rId3"/>
              </a:rPr>
              <a:t>GPS-paikannus</a:t>
            </a:r>
            <a:endParaRPr lang="fi-FI" dirty="0" smtClean="0"/>
          </a:p>
          <a:p>
            <a:r>
              <a:rPr lang="fi-FI" dirty="0" smtClean="0">
                <a:hlinkClick r:id="rId4"/>
              </a:rPr>
              <a:t>Aluetutkimuksen kurssin tulokset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135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Kotimaisia ilmaisdatalähteitä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Tieteen tietotekniikan keskuksen (CSC) linkkilista: </a:t>
            </a:r>
            <a:r>
              <a:rPr lang="fi-FI" u="sng" dirty="0" smtClean="0">
                <a:hlinkClick r:id="rId2"/>
              </a:rPr>
              <a:t>http://www.csc.fi/tutkimus/alat/geotieteet/paikkatieto/aineistot</a:t>
            </a:r>
            <a:endParaRPr lang="fi-FI" dirty="0" smtClean="0"/>
          </a:p>
          <a:p>
            <a:r>
              <a:rPr lang="fi-FI" dirty="0" smtClean="0"/>
              <a:t>Maanmittauslaitos: </a:t>
            </a:r>
            <a:r>
              <a:rPr lang="fi-FI" u="sng" dirty="0" smtClean="0">
                <a:hlinkClick r:id="rId3"/>
              </a:rPr>
              <a:t>http://www.maanmittauslaitos.fi/lomakkeet/tiedot-lataamista-varten</a:t>
            </a:r>
            <a:endParaRPr lang="fi-FI" dirty="0" smtClean="0"/>
          </a:p>
          <a:p>
            <a:r>
              <a:rPr lang="fi-FI" dirty="0" smtClean="0"/>
              <a:t>Geologian tutkimuskeskus: </a:t>
            </a:r>
            <a:r>
              <a:rPr lang="fi-FI" u="sng" dirty="0" smtClean="0">
                <a:hlinkClick r:id="rId4"/>
              </a:rPr>
              <a:t>http://www.geo.fi/index.html</a:t>
            </a:r>
            <a:endParaRPr lang="fi-FI" dirty="0" smtClean="0"/>
          </a:p>
          <a:p>
            <a:r>
              <a:rPr lang="fi-FI" dirty="0" smtClean="0"/>
              <a:t>Ympäristöhallinnon Oiva-palvelu: </a:t>
            </a:r>
            <a:r>
              <a:rPr lang="fi-FI" u="sng" dirty="0" smtClean="0">
                <a:hlinkClick r:id="rId5"/>
              </a:rPr>
              <a:t>http://wwwp2.ymparisto.fi/scripts/oiva.asp</a:t>
            </a:r>
            <a:endParaRPr lang="fi-FI" dirty="0" smtClean="0"/>
          </a:p>
          <a:p>
            <a:r>
              <a:rPr lang="fi-FI" dirty="0" smtClean="0"/>
              <a:t>Paikkatietolainaamo: </a:t>
            </a:r>
            <a:r>
              <a:rPr lang="fi-FI" u="sng" dirty="0" smtClean="0">
                <a:hlinkClick r:id="rId6"/>
              </a:rPr>
              <a:t>http://www.paikkatietolainaamo.fi/</a:t>
            </a:r>
            <a:r>
              <a:rPr lang="fi-FI" dirty="0" smtClean="0"/>
              <a:t> (vaatii allekirjoitetun rekisteröitymisen)</a:t>
            </a:r>
          </a:p>
          <a:p>
            <a:r>
              <a:rPr lang="fi-FI" dirty="0" err="1" smtClean="0"/>
              <a:t>CSC:n</a:t>
            </a:r>
            <a:r>
              <a:rPr lang="fi-FI" dirty="0" smtClean="0"/>
              <a:t> </a:t>
            </a:r>
            <a:r>
              <a:rPr lang="fi-FI" dirty="0" err="1" smtClean="0"/>
              <a:t>Paituli</a:t>
            </a:r>
            <a:r>
              <a:rPr lang="fi-FI" dirty="0" smtClean="0"/>
              <a:t>: </a:t>
            </a:r>
            <a:r>
              <a:rPr lang="fi-FI" u="sng" dirty="0" smtClean="0">
                <a:hlinkClick r:id="rId7"/>
              </a:rPr>
              <a:t>http://www.csc.fi/tutkimus/alat/geotieteet/paikkatieto/paituli</a:t>
            </a:r>
            <a:r>
              <a:rPr lang="fi-FI" dirty="0" smtClean="0"/>
              <a:t> (toistaiseksi vain ammattikorkea- ja korkeakoulujen käytössä)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3468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b="1" dirty="0" smtClean="0"/>
              <a:t>Ulkomaisia ilmaisdatalähteitä</a:t>
            </a:r>
            <a:r>
              <a:rPr lang="fi-FI" b="1" dirty="0" smtClean="0"/>
              <a:t/>
            </a:r>
            <a:br>
              <a:rPr lang="fi-FI" b="1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fontScale="47500" lnSpcReduction="20000"/>
          </a:bodyPr>
          <a:lstStyle/>
          <a:p>
            <a:r>
              <a:rPr lang="fi-FI" sz="3300" dirty="0" smtClean="0"/>
              <a:t>UNEP </a:t>
            </a:r>
            <a:r>
              <a:rPr lang="fi-FI" sz="3300" dirty="0" err="1" smtClean="0"/>
              <a:t>geodatabase</a:t>
            </a:r>
            <a:r>
              <a:rPr lang="fi-FI" sz="3300" dirty="0" smtClean="0"/>
              <a:t>: </a:t>
            </a:r>
            <a:r>
              <a:rPr lang="fi-FI" sz="3300" u="sng" dirty="0" smtClean="0">
                <a:hlinkClick r:id="rId2"/>
              </a:rPr>
              <a:t>http://geodata.grid.unep.ch/</a:t>
            </a:r>
            <a:endParaRPr lang="fi-FI" sz="3300" dirty="0" smtClean="0"/>
          </a:p>
          <a:p>
            <a:r>
              <a:rPr lang="fi-FI" sz="3300" dirty="0" smtClean="0"/>
              <a:t>Euroopan metsäpeitekarttoja: </a:t>
            </a:r>
            <a:r>
              <a:rPr lang="fi-FI" sz="3300" u="sng" dirty="0" smtClean="0">
                <a:hlinkClick r:id="rId3"/>
              </a:rPr>
              <a:t>http://forest.jrc.ec.europa.eu/forestmap-download</a:t>
            </a:r>
            <a:r>
              <a:rPr lang="fi-FI" sz="3300" dirty="0" smtClean="0"/>
              <a:t> </a:t>
            </a:r>
          </a:p>
          <a:p>
            <a:r>
              <a:rPr lang="fi-FI" sz="3300" u="sng" dirty="0" smtClean="0">
                <a:hlinkClick r:id="rId4"/>
              </a:rPr>
              <a:t>http://www.efi.int/portal/virtual_library/information_services/mapping_services/forest_map_of_europe</a:t>
            </a:r>
            <a:r>
              <a:rPr lang="fi-FI" sz="3300" dirty="0" smtClean="0"/>
              <a:t> </a:t>
            </a:r>
          </a:p>
          <a:p>
            <a:r>
              <a:rPr lang="fi-FI" sz="3300" dirty="0" smtClean="0"/>
              <a:t>Euroopan pääpuulajit (vaatii kirjautumisen): </a:t>
            </a:r>
            <a:r>
              <a:rPr lang="fi-FI" sz="3300" u="sng" dirty="0" err="1" smtClean="0">
                <a:hlinkClick r:id="rId5"/>
              </a:rPr>
              <a:t>www.efi.int</a:t>
            </a:r>
            <a:endParaRPr lang="fi-FI" sz="3300" dirty="0" smtClean="0"/>
          </a:p>
          <a:p>
            <a:r>
              <a:rPr lang="fi-FI" sz="3300" dirty="0" smtClean="0"/>
              <a:t>Euroopan </a:t>
            </a:r>
            <a:r>
              <a:rPr lang="fi-FI" sz="3300" dirty="0" err="1" smtClean="0"/>
              <a:t>biogeografiset</a:t>
            </a:r>
            <a:r>
              <a:rPr lang="fi-FI" sz="3300" dirty="0" smtClean="0"/>
              <a:t> alueet: </a:t>
            </a:r>
            <a:r>
              <a:rPr lang="fi-FI" sz="3300" u="sng" dirty="0" smtClean="0">
                <a:hlinkClick r:id="rId6"/>
              </a:rPr>
              <a:t>http://www.eea.europa.eu/data-and-maps/data/biogeographical-regions-europe-2008</a:t>
            </a:r>
            <a:r>
              <a:rPr lang="fi-FI" sz="3300" dirty="0" smtClean="0"/>
              <a:t>  </a:t>
            </a:r>
          </a:p>
          <a:p>
            <a:r>
              <a:rPr lang="fi-FI" sz="3300" dirty="0" smtClean="0"/>
              <a:t>Natura 2000-tietokanta: </a:t>
            </a:r>
            <a:r>
              <a:rPr lang="fi-FI" sz="3300" u="sng" dirty="0" smtClean="0">
                <a:hlinkClick r:id="rId7"/>
              </a:rPr>
              <a:t>http://www.eea.europa.eu/data-and-maps/data/natura-1</a:t>
            </a:r>
            <a:endParaRPr lang="fi-FI" sz="3300" dirty="0" smtClean="0"/>
          </a:p>
          <a:p>
            <a:r>
              <a:rPr lang="en-US" sz="3300" dirty="0" smtClean="0"/>
              <a:t>World database on protected areas: </a:t>
            </a:r>
            <a:r>
              <a:rPr lang="en-US" sz="3300" u="sng" dirty="0" smtClean="0">
                <a:hlinkClick r:id="rId8"/>
              </a:rPr>
              <a:t>http://protectedplanet.net/</a:t>
            </a:r>
            <a:endParaRPr lang="fi-FI" sz="3300" dirty="0" smtClean="0"/>
          </a:p>
          <a:p>
            <a:r>
              <a:rPr lang="fi-FI" sz="3300" dirty="0" smtClean="0"/>
              <a:t>Globaali brutto- ja nettoprimäärituotanto: </a:t>
            </a:r>
            <a:r>
              <a:rPr lang="fi-FI" sz="3300" u="sng" dirty="0" smtClean="0">
                <a:hlinkClick r:id="rId9"/>
              </a:rPr>
              <a:t>http://www.ntsg.umt.edu/project/mod17</a:t>
            </a:r>
            <a:endParaRPr lang="fi-FI" sz="3300" dirty="0" smtClean="0"/>
          </a:p>
          <a:p>
            <a:r>
              <a:rPr lang="fi-FI" sz="3300" dirty="0" err="1" smtClean="0"/>
              <a:t>CORINE-maankäyttöluokitus</a:t>
            </a:r>
            <a:r>
              <a:rPr lang="fi-FI" sz="3300" dirty="0" smtClean="0"/>
              <a:t>: </a:t>
            </a:r>
            <a:r>
              <a:rPr lang="fi-FI" sz="3300" u="sng" dirty="0" smtClean="0">
                <a:hlinkClick r:id="rId10"/>
              </a:rPr>
              <a:t>http://www.eea.europa.eu/data-and-maps</a:t>
            </a:r>
            <a:endParaRPr lang="fi-FI" sz="3300" dirty="0" smtClean="0"/>
          </a:p>
          <a:p>
            <a:r>
              <a:rPr lang="fi-FI" sz="3300" dirty="0" err="1" smtClean="0"/>
              <a:t>GlobCover</a:t>
            </a:r>
            <a:r>
              <a:rPr lang="fi-FI" sz="3300" dirty="0" smtClean="0"/>
              <a:t>, maailmanlaajuinen maankäyttöluokitus: </a:t>
            </a:r>
            <a:r>
              <a:rPr lang="fi-FI" sz="3300" u="sng" dirty="0" smtClean="0">
                <a:hlinkClick r:id="rId11"/>
              </a:rPr>
              <a:t>http://ionia1.esrin.esa.int/</a:t>
            </a:r>
            <a:endParaRPr lang="fi-FI" sz="3300" dirty="0" smtClean="0"/>
          </a:p>
          <a:p>
            <a:r>
              <a:rPr lang="fi-FI" sz="3300" dirty="0" err="1" smtClean="0"/>
              <a:t>Global</a:t>
            </a:r>
            <a:r>
              <a:rPr lang="fi-FI" sz="3300" dirty="0" smtClean="0"/>
              <a:t> </a:t>
            </a:r>
            <a:r>
              <a:rPr lang="fi-FI" sz="3300" dirty="0" err="1" smtClean="0"/>
              <a:t>Land</a:t>
            </a:r>
            <a:r>
              <a:rPr lang="fi-FI" sz="3300" dirty="0" smtClean="0"/>
              <a:t> </a:t>
            </a:r>
            <a:r>
              <a:rPr lang="fi-FI" sz="3300" dirty="0" err="1" smtClean="0"/>
              <a:t>Cover</a:t>
            </a:r>
            <a:r>
              <a:rPr lang="fi-FI" sz="3300" dirty="0" smtClean="0"/>
              <a:t> 2000, maailmanlaajuinen maankäyttöluokitus: </a:t>
            </a:r>
            <a:r>
              <a:rPr lang="fi-FI" sz="3300" u="sng" dirty="0" smtClean="0">
                <a:hlinkClick r:id="rId12"/>
              </a:rPr>
              <a:t>http://bioval.jrc.ec.europa.eu/products/glc2000/products.php</a:t>
            </a:r>
            <a:endParaRPr lang="fi-FI" sz="3300" dirty="0" smtClean="0"/>
          </a:p>
          <a:p>
            <a:r>
              <a:rPr lang="fi-FI" sz="3300" dirty="0" smtClean="0"/>
              <a:t>WISE, maailmanlaajuinen maaperäluokitus: </a:t>
            </a:r>
            <a:r>
              <a:rPr lang="fi-FI" sz="3300" u="sng" dirty="0" smtClean="0">
                <a:hlinkClick r:id="rId13"/>
              </a:rPr>
              <a:t>http://www.isric.org/data/isric-wise-global-data-set-derived-soil-properties-05-05-degree-grid-ver-30</a:t>
            </a:r>
            <a:endParaRPr lang="fi-FI" sz="3300" dirty="0" smtClean="0"/>
          </a:p>
          <a:p>
            <a:r>
              <a:rPr lang="fi-FI" sz="3300" dirty="0" smtClean="0"/>
              <a:t>Ilmaisia satelliittikuva-aineistoja: </a:t>
            </a:r>
            <a:r>
              <a:rPr lang="fi-FI" sz="3300" u="sng" dirty="0" smtClean="0">
                <a:hlinkClick r:id="rId14"/>
              </a:rPr>
              <a:t>http://glcf.umiacs.umd.edu/data/</a:t>
            </a:r>
            <a:r>
              <a:rPr lang="fi-FI" sz="3300" dirty="0" smtClean="0"/>
              <a:t>, </a:t>
            </a:r>
            <a:r>
              <a:rPr lang="fi-FI" sz="3300" u="sng" dirty="0" smtClean="0">
                <a:hlinkClick r:id="rId15"/>
              </a:rPr>
              <a:t>http://landsat.gsfc.nasa.gov/data/</a:t>
            </a:r>
            <a:r>
              <a:rPr lang="fi-FI" sz="3300" dirty="0" smtClean="0"/>
              <a:t>, </a:t>
            </a:r>
          </a:p>
          <a:p>
            <a:r>
              <a:rPr lang="fi-FI" sz="3300" dirty="0" smtClean="0"/>
              <a:t>Yhdysvaltojen geologisen tutkimuslaitoksen satelliittikuvapalvelu (USGS): </a:t>
            </a:r>
            <a:r>
              <a:rPr lang="fi-FI" sz="3300" u="sng" dirty="0" smtClean="0">
                <a:hlinkClick r:id="rId16"/>
              </a:rPr>
              <a:t> http://glovis.usgs.gov/</a:t>
            </a:r>
            <a:r>
              <a:rPr lang="fi-FI" sz="3300" dirty="0" smtClean="0"/>
              <a:t>  </a:t>
            </a:r>
          </a:p>
          <a:p>
            <a:r>
              <a:rPr lang="fi-FI" sz="3300" dirty="0" smtClean="0"/>
              <a:t>YK:n yleiskarttoja (PDF): </a:t>
            </a:r>
            <a:r>
              <a:rPr lang="fi-FI" sz="3300" u="sng" dirty="0" smtClean="0">
                <a:hlinkClick r:id="rId17"/>
              </a:rPr>
              <a:t>http://www.un.org/Depts/Cartographic/english/htmain.htm</a:t>
            </a:r>
            <a:endParaRPr lang="fi-FI" sz="3300" dirty="0" smtClean="0"/>
          </a:p>
          <a:p>
            <a:r>
              <a:rPr lang="fi-FI" sz="3300" dirty="0" smtClean="0"/>
              <a:t>Maailmanlaajuisia karttatiedostoja: </a:t>
            </a:r>
            <a:r>
              <a:rPr lang="fi-FI" sz="3300" u="sng" dirty="0" smtClean="0">
                <a:hlinkClick r:id="rId18"/>
              </a:rPr>
              <a:t>http://www.naturalearthdata.com/downloads/</a:t>
            </a:r>
            <a:endParaRPr lang="fi-FI" sz="3300" dirty="0" smtClean="0"/>
          </a:p>
          <a:p>
            <a:r>
              <a:rPr lang="fi-FI" sz="3300" dirty="0" smtClean="0"/>
              <a:t>Pikkukuvina (joistain ilmeisesti myös PDF) maailmanlaajuisia tilastoja: </a:t>
            </a:r>
            <a:r>
              <a:rPr lang="fi-FI" sz="3300" u="sng" dirty="0" smtClean="0">
                <a:hlinkClick r:id="rId19"/>
              </a:rPr>
              <a:t>http://www.worldmapper.org</a:t>
            </a:r>
            <a:endParaRPr lang="fi-FI" sz="3300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4196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Kpl 4: Pinnanmuodot ja vesistöt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78732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Kartat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749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Fyysiset kartat</a:t>
            </a:r>
          </a:p>
          <a:p>
            <a:pPr lvl="1"/>
            <a:r>
              <a:rPr lang="fi-FI" dirty="0" smtClean="0"/>
              <a:t>Esim. maastokartat, maanosakartat</a:t>
            </a:r>
          </a:p>
          <a:p>
            <a:pPr lvl="1"/>
            <a:r>
              <a:rPr lang="fi-FI" dirty="0" smtClean="0"/>
              <a:t>Topografiset kartat (pinnanmuodot korkeuskäyrien tai värien avulla)</a:t>
            </a:r>
          </a:p>
          <a:p>
            <a:r>
              <a:rPr lang="fi-FI" dirty="0" smtClean="0"/>
              <a:t>Teemakartat</a:t>
            </a:r>
          </a:p>
          <a:p>
            <a:pPr lvl="1"/>
            <a:r>
              <a:rPr lang="fi-FI" dirty="0" smtClean="0"/>
              <a:t>Esim. kallioperä- ja maaperäkartat, väentiheyskartat jne.</a:t>
            </a:r>
          </a:p>
          <a:p>
            <a:pPr lvl="1"/>
            <a:r>
              <a:rPr lang="fi-FI" dirty="0" err="1" smtClean="0"/>
              <a:t>Isaritmikartat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97073024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Kpl 5: ilmasto ja kasvillisuus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25324345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Ilmastodiagrammin laatiminen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01014333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Kpl 6 Väestö ja asutus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72452137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Väestö- eli ikäpyramidi</a:t>
            </a:r>
          </a:p>
          <a:p>
            <a:r>
              <a:rPr lang="fi-FI" dirty="0" smtClean="0"/>
              <a:t>Ympyrädiagrammi</a:t>
            </a:r>
          </a:p>
          <a:p>
            <a:r>
              <a:rPr lang="fi-FI" dirty="0" smtClean="0"/>
              <a:t>Pistekartta</a:t>
            </a:r>
          </a:p>
          <a:p>
            <a:r>
              <a:rPr lang="fi-FI" dirty="0" err="1" smtClean="0"/>
              <a:t>Koropleettikartta</a:t>
            </a:r>
            <a:r>
              <a:rPr lang="fi-FI" dirty="0" smtClean="0"/>
              <a:t> </a:t>
            </a:r>
          </a:p>
          <a:p>
            <a:r>
              <a:rPr lang="fi-FI" dirty="0" smtClean="0"/>
              <a:t>Rasterikartta 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45144613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Kpl 7: Liikenneverkot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4146816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Symbolikartta</a:t>
            </a:r>
          </a:p>
          <a:p>
            <a:r>
              <a:rPr lang="fi-FI" dirty="0" smtClean="0"/>
              <a:t>Yhdistelmäkartta</a:t>
            </a:r>
          </a:p>
          <a:p>
            <a:r>
              <a:rPr lang="fi-FI" dirty="0" smtClean="0"/>
              <a:t>Kartogrammi 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77481028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Kpl 8: Liikenneverkot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74848507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Liikenneverkkokartta</a:t>
            </a:r>
          </a:p>
          <a:p>
            <a:r>
              <a:rPr lang="fi-FI" dirty="0" smtClean="0"/>
              <a:t>Yhdistävyyskartta</a:t>
            </a:r>
          </a:p>
          <a:p>
            <a:r>
              <a:rPr lang="fi-FI" dirty="0" smtClean="0"/>
              <a:t>Virtauskartta 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64695155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Kpl 9: Karttojen vertailu ja osa-aluejako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71694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MIKÄ KARTTA ON?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2400" b="1" dirty="0" smtClean="0"/>
              <a:t>KARTTA ON </a:t>
            </a:r>
          </a:p>
          <a:p>
            <a:pPr lvl="1"/>
            <a:r>
              <a:rPr lang="fi-FI" sz="1800" b="1" dirty="0" smtClean="0"/>
              <a:t>PIENENNETTY </a:t>
            </a:r>
            <a:r>
              <a:rPr lang="fi-FI" sz="1800" b="1" dirty="0"/>
              <a:t>YLEISTÄVÄ KUVA MAAPALLON PINNASTA TAI SEN </a:t>
            </a:r>
            <a:r>
              <a:rPr lang="fi-FI" sz="1800" b="1" dirty="0" smtClean="0"/>
              <a:t>OSASTA </a:t>
            </a:r>
          </a:p>
          <a:p>
            <a:pPr lvl="1"/>
            <a:r>
              <a:rPr lang="fi-FI" sz="1800" b="1" dirty="0" smtClean="0"/>
              <a:t>MAANTIETEELLISEN TIEDON TALLENNUSPAIKKA JA TYÖVÄLINE SEN ANALYSOINTIIN</a:t>
            </a:r>
          </a:p>
          <a:p>
            <a:pPr lvl="0"/>
            <a:r>
              <a:rPr lang="fi-FI" sz="2400" b="1" dirty="0" smtClean="0"/>
              <a:t>KARTTA YKSINKERTAISTAA TODELLISUUTTA</a:t>
            </a:r>
          </a:p>
          <a:p>
            <a:pPr lvl="0"/>
            <a:r>
              <a:rPr lang="fi-FI" sz="2400" b="1" dirty="0" smtClean="0"/>
              <a:t>KARTASSA VOI OLLA TIETOA, JOKA EI NÄY LUONNOSSA</a:t>
            </a:r>
          </a:p>
          <a:p>
            <a:pPr lvl="1"/>
            <a:r>
              <a:rPr lang="fi-FI" sz="1800" b="1" dirty="0" smtClean="0"/>
              <a:t>NIMIÄ, RAJOJA, KORKEUKSIA</a:t>
            </a:r>
          </a:p>
          <a:p>
            <a:pPr>
              <a:buNone/>
            </a:pPr>
            <a:endParaRPr lang="fi-FI" sz="1800" b="1" dirty="0" smtClean="0"/>
          </a:p>
          <a:p>
            <a:pPr lvl="1"/>
            <a:endParaRPr lang="fi-FI" sz="1600" dirty="0"/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6961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Maastokartta</a:t>
            </a:r>
          </a:p>
          <a:p>
            <a:r>
              <a:rPr lang="fi-FI" dirty="0" smtClean="0"/>
              <a:t>Teemakartta (esimerkkinä maankäyttökartta)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83063868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10: Alueelliset ongelmat ja alueiden kehittäminen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89829583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Erilaisia karttoja ja diagrammi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90584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Mittakaava ja karttamerkit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sz="2600" b="1" dirty="0" smtClean="0"/>
              <a:t>MITTAKAAVA</a:t>
            </a:r>
          </a:p>
          <a:p>
            <a:pPr lvl="1"/>
            <a:r>
              <a:rPr lang="fi-FI" sz="2200" b="1" dirty="0" smtClean="0"/>
              <a:t>NUMEROMITTAKAAVA</a:t>
            </a:r>
          </a:p>
          <a:p>
            <a:pPr lvl="2"/>
            <a:r>
              <a:rPr lang="fi-FI" sz="1800" b="1" dirty="0" smtClean="0"/>
              <a:t>ESIM. 1: 25 000</a:t>
            </a:r>
          </a:p>
          <a:p>
            <a:pPr lvl="1"/>
            <a:r>
              <a:rPr lang="fi-FI" sz="2200" b="1" dirty="0" smtClean="0"/>
              <a:t>JANAMITTAKAAVA</a:t>
            </a:r>
          </a:p>
          <a:p>
            <a:pPr lvl="0"/>
            <a:r>
              <a:rPr lang="fi-FI" sz="2500" b="1" dirty="0"/>
              <a:t>ASIAT ESITETÄÄN KARTTAMERKEIN</a:t>
            </a:r>
            <a:endParaRPr lang="fi-FI" sz="2500" dirty="0"/>
          </a:p>
          <a:p>
            <a:pPr lvl="1"/>
            <a:r>
              <a:rPr lang="fi-FI" sz="2200" b="1" dirty="0"/>
              <a:t>MERKKISYMBOLIT</a:t>
            </a:r>
            <a:endParaRPr lang="fi-FI" sz="2200" dirty="0"/>
          </a:p>
          <a:p>
            <a:pPr lvl="1"/>
            <a:r>
              <a:rPr lang="fi-FI" sz="2200" b="1" dirty="0" smtClean="0"/>
              <a:t>VÄRIT</a:t>
            </a:r>
          </a:p>
        </p:txBody>
      </p:sp>
    </p:spTree>
    <p:extLst>
      <p:ext uri="{BB962C8B-B14F-4D97-AF65-F5344CB8AC3E}">
        <p14:creationId xmlns="" xmlns:p14="http://schemas.microsoft.com/office/powerpoint/2010/main" val="23884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Karttasymbolit</a:t>
            </a:r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76622"/>
            <a:ext cx="8946414" cy="353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04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Karttasymbolit</a:t>
            </a:r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68" y="1362265"/>
            <a:ext cx="7056784" cy="545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83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Kartat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sz="3000" b="1" dirty="0"/>
              <a:t>KARTTOJEN TIETO PERÄISIN ESIM. </a:t>
            </a:r>
          </a:p>
          <a:p>
            <a:pPr lvl="1"/>
            <a:r>
              <a:rPr lang="fi-FI" sz="2600" b="1" dirty="0"/>
              <a:t>MAASTOMITTAUS</a:t>
            </a:r>
          </a:p>
          <a:p>
            <a:pPr lvl="1"/>
            <a:r>
              <a:rPr lang="fi-FI" sz="2600" b="1" dirty="0"/>
              <a:t>MUUT KARTAT</a:t>
            </a:r>
          </a:p>
          <a:p>
            <a:pPr lvl="1"/>
            <a:r>
              <a:rPr lang="fi-FI" sz="2600" b="1" dirty="0"/>
              <a:t>ILMAKUVAT</a:t>
            </a:r>
          </a:p>
          <a:p>
            <a:pPr lvl="1"/>
            <a:r>
              <a:rPr lang="fi-FI" sz="2600" b="1" dirty="0"/>
              <a:t>SATELLIITTIKUVAT</a:t>
            </a:r>
          </a:p>
          <a:p>
            <a:pPr lvl="1"/>
            <a:r>
              <a:rPr lang="fi-FI" sz="2600" b="1" dirty="0"/>
              <a:t>TILASTOT</a:t>
            </a:r>
          </a:p>
          <a:p>
            <a:pPr lvl="1"/>
            <a:r>
              <a:rPr lang="fi-FI" sz="2600" b="1" dirty="0"/>
              <a:t>HAASTATTELUT</a:t>
            </a:r>
          </a:p>
          <a:p>
            <a:r>
              <a:rPr lang="fi-FI" sz="3000" b="1" dirty="0"/>
              <a:t>KARTTTOJEN MERKITYS</a:t>
            </a:r>
          </a:p>
          <a:p>
            <a:pPr lvl="1"/>
            <a:r>
              <a:rPr lang="fi-FI" sz="2500" b="1" dirty="0"/>
              <a:t>TIETOJEN ESITTÄMINEN</a:t>
            </a:r>
          </a:p>
          <a:p>
            <a:pPr lvl="1"/>
            <a:r>
              <a:rPr lang="fi-FI" sz="2600" b="1" dirty="0"/>
              <a:t>TIETOJEN HANKKIMINEN</a:t>
            </a:r>
            <a:endParaRPr lang="fi-FI" sz="2600" dirty="0"/>
          </a:p>
          <a:p>
            <a:pPr lvl="2"/>
            <a:r>
              <a:rPr lang="fi-FI" sz="2600" b="1" dirty="0"/>
              <a:t>ASIOIDEN KESKINÄISET SUHTEET PALJASTUVAT</a:t>
            </a:r>
          </a:p>
          <a:p>
            <a:r>
              <a:rPr lang="fi-FI" sz="3000" b="1" u="sng" dirty="0"/>
              <a:t>KARTOGRAFIA</a:t>
            </a:r>
            <a:r>
              <a:rPr lang="fi-FI" sz="3000" b="1" dirty="0"/>
              <a:t> ON KARTTOJEN LAATIMISTA JA NIIDEN KÄYTTÖÄ TUTKIVA TIETEENALA</a:t>
            </a:r>
            <a:endParaRPr lang="fi-FI" sz="3000" dirty="0"/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92874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TASOKARTAT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i-FI" b="1" dirty="0"/>
              <a:t>PALLOKARTASSA EI SUURIA VIRHEITÄ</a:t>
            </a:r>
            <a:endParaRPr lang="fi-FI" sz="1800" dirty="0"/>
          </a:p>
          <a:p>
            <a:pPr lvl="0"/>
            <a:r>
              <a:rPr lang="fi-FI" b="1" u="sng" dirty="0"/>
              <a:t>KARTTAPROJEKTIO</a:t>
            </a:r>
            <a:r>
              <a:rPr lang="fi-FI" b="1" dirty="0"/>
              <a:t> ON KUVAUSTAPA, JONKA AVULLA MAAN PALLOPINTA VOIDAAN ESITTÄÄ TASOLLA  ELI KAKSIULOTTEISELLA KARTALLA</a:t>
            </a:r>
            <a:endParaRPr lang="fi-FI" sz="1800" dirty="0"/>
          </a:p>
          <a:p>
            <a:pPr lvl="1"/>
            <a:r>
              <a:rPr lang="fi-FI" b="1" dirty="0"/>
              <a:t>OLEMASSA USEITA ERILAISIA TAPOJA TEHDÄ PROJEKTIOITA</a:t>
            </a:r>
            <a:endParaRPr lang="fi-FI" sz="1600" dirty="0"/>
          </a:p>
          <a:p>
            <a:pPr lvl="1"/>
            <a:r>
              <a:rPr lang="fi-FI" b="1" u="sng" dirty="0"/>
              <a:t>ASTEVERKKO</a:t>
            </a:r>
            <a:r>
              <a:rPr lang="fi-FI" b="1" dirty="0"/>
              <a:t> </a:t>
            </a:r>
            <a:r>
              <a:rPr lang="fi-FI" b="1" u="sng" dirty="0">
                <a:hlinkClick r:id="rId2"/>
              </a:rPr>
              <a:t>PROJISOIDAAN</a:t>
            </a:r>
            <a:r>
              <a:rPr lang="fi-FI" sz="3200" b="1" dirty="0"/>
              <a:t> ELI HEIJASTETAAN </a:t>
            </a:r>
            <a:r>
              <a:rPr lang="fi-FI" b="1" dirty="0"/>
              <a:t>TASOLLE</a:t>
            </a:r>
            <a:endParaRPr lang="fi-FI" sz="1600" dirty="0"/>
          </a:p>
          <a:p>
            <a:pPr lvl="2"/>
            <a:r>
              <a:rPr lang="fi-FI" b="1" dirty="0"/>
              <a:t>TEHDÄÄN MATEMAATTISESTI</a:t>
            </a:r>
            <a:endParaRPr lang="fi-FI" sz="1400" dirty="0"/>
          </a:p>
          <a:p>
            <a:pPr lvl="2"/>
            <a:r>
              <a:rPr lang="fi-FI" b="1" dirty="0"/>
              <a:t>ESIM. TASO-, LIERIÖ- TAI KARTIOPROJEKTIO</a:t>
            </a:r>
            <a:endParaRPr lang="fi-FI" sz="1400" dirty="0"/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8364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Koealue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fi-FI" dirty="0" smtClean="0"/>
              <a:t>Koe on </a:t>
            </a:r>
            <a:r>
              <a:rPr lang="fi-FI" dirty="0" smtClean="0"/>
              <a:t>16.12.2015 </a:t>
            </a:r>
            <a:r>
              <a:rPr lang="fi-FI" dirty="0" smtClean="0"/>
              <a:t>klo 12.15</a:t>
            </a:r>
          </a:p>
          <a:p>
            <a:r>
              <a:rPr lang="fi-FI" dirty="0" smtClean="0"/>
              <a:t>Lue erityisesti kappaleet 1 – 4 </a:t>
            </a:r>
          </a:p>
          <a:p>
            <a:pPr lvl="1"/>
            <a:r>
              <a:rPr lang="fi-FI" dirty="0" smtClean="0"/>
              <a:t>Kappale 3 on sinulle ehkä kaikkein vierain, joten lue se huolella</a:t>
            </a:r>
          </a:p>
          <a:p>
            <a:pPr lvl="1"/>
            <a:r>
              <a:rPr lang="fi-FI" dirty="0" smtClean="0"/>
              <a:t>Kappaleet 5 – 10 voit lukea silmäillen</a:t>
            </a:r>
          </a:p>
          <a:p>
            <a:pPr lvl="2"/>
            <a:r>
              <a:rPr lang="fi-FI" dirty="0" smtClean="0"/>
              <a:t>Katso ja opettele näistä kappaleista erityisesti erilaiset diagrammi- ja karttatyypit (käsitteet, laatiminen ja millaisiin tilanteisiin ne soveltuvat)</a:t>
            </a:r>
          </a:p>
          <a:p>
            <a:r>
              <a:rPr lang="fi-FI" dirty="0" smtClean="0"/>
              <a:t>Aineiston </a:t>
            </a:r>
            <a:r>
              <a:rPr lang="fi-FI" dirty="0" err="1" smtClean="0"/>
              <a:t>PowerPoint-diat</a:t>
            </a:r>
            <a:r>
              <a:rPr lang="fi-FI" dirty="0" smtClean="0"/>
              <a:t> kannattaa opetella hyvin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863172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Projisointitavat</a:t>
            </a:r>
            <a:endParaRPr lang="fi-FI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46113"/>
            <a:ext cx="6499250" cy="528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985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Projisointitavat</a:t>
            </a:r>
            <a:endParaRPr lang="fi-FI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404000" cy="491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3" y="1309447"/>
            <a:ext cx="2958852" cy="54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370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Projisointitavat</a:t>
            </a:r>
            <a:endParaRPr lang="fi-FI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5435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1491"/>
            <a:ext cx="22764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27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err="1" smtClean="0"/>
              <a:t>Mercatorin</a:t>
            </a:r>
            <a:r>
              <a:rPr lang="fi-FI" sz="3600" dirty="0" smtClean="0"/>
              <a:t> oikeakulmainen lieriöprojektio</a:t>
            </a:r>
            <a:endParaRPr lang="fi-FI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11641" cy="521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970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err="1" smtClean="0"/>
              <a:t>Mercatorin</a:t>
            </a:r>
            <a:r>
              <a:rPr lang="fi-FI" sz="3600" dirty="0" smtClean="0"/>
              <a:t> oikeakulmainen lieriöprojektio</a:t>
            </a:r>
            <a:endParaRPr lang="fi-FI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59"/>
            <a:ext cx="8831165" cy="515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490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Tasoprojektio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92074"/>
            <a:ext cx="7065789" cy="544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739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Tasoprojektio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24744"/>
            <a:ext cx="8208913" cy="505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19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Kartioprojektio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77211" cy="506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461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000" dirty="0"/>
              <a:t>Robinsonin</a:t>
            </a:r>
            <a:r>
              <a:rPr lang="fi-FI" sz="2400" dirty="0"/>
              <a:t> </a:t>
            </a:r>
            <a:r>
              <a:rPr lang="fi-FI" sz="2400" dirty="0" smtClean="0"/>
              <a:t>sovinnainen (</a:t>
            </a:r>
            <a:r>
              <a:rPr lang="fi-FI" sz="2400" dirty="0"/>
              <a:t>sovellettu), lähes</a:t>
            </a:r>
            <a:br>
              <a:rPr lang="fi-FI" sz="2400" dirty="0"/>
            </a:br>
            <a:r>
              <a:rPr lang="fi-FI" sz="2400" dirty="0"/>
              <a:t>oikeapintainen projektio ja </a:t>
            </a:r>
            <a:r>
              <a:rPr lang="fi-FI" sz="2400" dirty="0" smtClean="0"/>
              <a:t>sen samankokoisten </a:t>
            </a:r>
            <a:r>
              <a:rPr lang="fi-FI" sz="2400" dirty="0"/>
              <a:t>pinta-alojen</a:t>
            </a:r>
            <a:br>
              <a:rPr lang="fi-FI" sz="2400" dirty="0"/>
            </a:br>
            <a:r>
              <a:rPr lang="fi-FI" sz="2400" dirty="0"/>
              <a:t>vääristymät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81167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54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TASOKARTAT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i-FI" b="1" dirty="0"/>
              <a:t>VIRHEETTÖMÄN KARTAN EHDOT</a:t>
            </a:r>
            <a:endParaRPr lang="fi-FI" sz="1800" dirty="0"/>
          </a:p>
          <a:p>
            <a:pPr lvl="1"/>
            <a:r>
              <a:rPr lang="fi-FI" b="1" dirty="0"/>
              <a:t>OIKEAPINTAINEN</a:t>
            </a:r>
            <a:endParaRPr lang="fi-FI" sz="1600" dirty="0"/>
          </a:p>
          <a:p>
            <a:pPr lvl="2"/>
            <a:r>
              <a:rPr lang="fi-FI" b="1" dirty="0"/>
              <a:t>ALUEET OIKEAN LAAJUISIA</a:t>
            </a:r>
            <a:endParaRPr lang="fi-FI" sz="1400" dirty="0"/>
          </a:p>
          <a:p>
            <a:pPr lvl="1"/>
            <a:r>
              <a:rPr lang="fi-FI" b="1" dirty="0" smtClean="0"/>
              <a:t>OIKEAKULMAINEN</a:t>
            </a:r>
            <a:endParaRPr lang="fi-FI" sz="1600" dirty="0"/>
          </a:p>
          <a:p>
            <a:pPr lvl="2"/>
            <a:r>
              <a:rPr lang="fi-FI" b="1" dirty="0"/>
              <a:t>PAIKOILLA SAMA SUUNTA TOISIINSA NÄHDEN KUIN TODELLISUUDESSA</a:t>
            </a:r>
            <a:endParaRPr lang="fi-FI" sz="1400" dirty="0"/>
          </a:p>
          <a:p>
            <a:pPr lvl="1"/>
            <a:r>
              <a:rPr lang="fi-FI" b="1" dirty="0"/>
              <a:t> OIKEAPITUINEN</a:t>
            </a:r>
            <a:endParaRPr lang="fi-FI" sz="1600" dirty="0"/>
          </a:p>
          <a:p>
            <a:pPr lvl="2"/>
            <a:r>
              <a:rPr lang="fi-FI" b="1" dirty="0" smtClean="0"/>
              <a:t>PAIKKOJEN VÄLISET ETÄISYYDET </a:t>
            </a:r>
            <a:r>
              <a:rPr lang="fi-FI" b="1" dirty="0"/>
              <a:t>VASTAAVAT </a:t>
            </a:r>
            <a:r>
              <a:rPr lang="fi-FI" b="1" dirty="0" smtClean="0"/>
              <a:t>TODELLISIA ETÄISYYKSIÄ LUONNOSSA</a:t>
            </a:r>
          </a:p>
          <a:p>
            <a:pPr lvl="2"/>
            <a:r>
              <a:rPr lang="fi-FI" b="1" dirty="0" smtClean="0"/>
              <a:t>PITUUS- JA LEVEYSPIIRIT OIKEANMITTAISIA</a:t>
            </a:r>
            <a:endParaRPr lang="fi-FI" dirty="0"/>
          </a:p>
          <a:p>
            <a:r>
              <a:rPr lang="fi-FI" b="1" dirty="0" smtClean="0"/>
              <a:t>EM.  </a:t>
            </a:r>
            <a:r>
              <a:rPr lang="fi-FI" b="1" dirty="0"/>
              <a:t>KAIKKI EHDOT TÄYTTYVÄT VAIN </a:t>
            </a:r>
            <a:r>
              <a:rPr lang="fi-FI" b="1" dirty="0" smtClean="0"/>
              <a:t>KARTTAPALLOSSA</a:t>
            </a:r>
          </a:p>
          <a:p>
            <a:pPr lvl="1"/>
            <a:r>
              <a:rPr lang="fi-FI" b="1" dirty="0" smtClean="0"/>
              <a:t>TASOKARTOISSA </a:t>
            </a:r>
            <a:r>
              <a:rPr lang="fi-FI" b="1" dirty="0"/>
              <a:t>VAIN JOKIN EHDOISTA OIKEIN</a:t>
            </a:r>
            <a:endParaRPr lang="fi-FI" sz="1200" dirty="0"/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3433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Koetehtävät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 smtClean="0"/>
              <a:t>Kartat</a:t>
            </a:r>
          </a:p>
          <a:p>
            <a:pPr lvl="1"/>
            <a:r>
              <a:rPr lang="fi-FI" dirty="0" smtClean="0"/>
              <a:t>Mittakaavat ja koordinaatit (karttatehtäviä), karttojen laadinta, erilaiset projisointitavat ja niiden aiheuttamat virheet</a:t>
            </a:r>
          </a:p>
          <a:p>
            <a:pPr lvl="1"/>
            <a:r>
              <a:rPr lang="fi-FI" dirty="0" smtClean="0"/>
              <a:t>Erilaiset karttatyypit ja niiden käyttö</a:t>
            </a:r>
          </a:p>
          <a:p>
            <a:r>
              <a:rPr lang="fi-FI" b="1" dirty="0"/>
              <a:t>Diagrammi</a:t>
            </a:r>
            <a:r>
              <a:rPr lang="fi-FI" dirty="0" smtClean="0"/>
              <a:t>tyypit, diagrammien laadinta ja erilaiset käyttötarkoitukset (mihin mikäkin diagrammi soveltuu)</a:t>
            </a:r>
          </a:p>
          <a:p>
            <a:r>
              <a:rPr lang="fi-FI" b="1" dirty="0"/>
              <a:t>Kaukokartoitus</a:t>
            </a:r>
            <a:r>
              <a:rPr lang="fi-FI" dirty="0" smtClean="0"/>
              <a:t>, ilma- ja satelliittikuvat </a:t>
            </a:r>
          </a:p>
          <a:p>
            <a:r>
              <a:rPr lang="fi-FI" b="1" dirty="0"/>
              <a:t>Paikkatieto</a:t>
            </a:r>
            <a:r>
              <a:rPr lang="fi-FI" dirty="0" smtClean="0"/>
              <a:t> (sijainti- ja ominaisuustieto), paikkatiedon esittäminen (vektori- ja rasteriaineistot), paikannus (GPS), paikkatiedon hyödyntäminen, paikkatietojärjestelmät (GIS)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845209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Sijainnin määrittäminen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Maantieteelliset koordinaatit</a:t>
            </a:r>
          </a:p>
          <a:p>
            <a:pPr lvl="1"/>
            <a:r>
              <a:rPr lang="fi-FI" dirty="0" smtClean="0"/>
              <a:t>Leveyspiirit eli paralleelipiirit</a:t>
            </a:r>
          </a:p>
          <a:p>
            <a:pPr lvl="1"/>
            <a:r>
              <a:rPr lang="fi-FI" dirty="0" smtClean="0"/>
              <a:t>Pituuspiirit eli meridiaanit</a:t>
            </a:r>
          </a:p>
          <a:p>
            <a:pPr lvl="1"/>
            <a:r>
              <a:rPr lang="fi-FI" dirty="0" smtClean="0"/>
              <a:t>Muodostavat yhdessä asteverkon</a:t>
            </a:r>
          </a:p>
          <a:p>
            <a:r>
              <a:rPr lang="fi-FI" dirty="0" smtClean="0"/>
              <a:t>Kartastokoordinaatisto</a:t>
            </a:r>
          </a:p>
          <a:p>
            <a:pPr lvl="1"/>
            <a:r>
              <a:rPr lang="fi-FI" dirty="0" err="1" smtClean="0"/>
              <a:t>EUREF-FIN-koordinaatisto</a:t>
            </a:r>
            <a:r>
              <a:rPr lang="fi-FI" dirty="0" smtClean="0"/>
              <a:t> (uusimmat peruskartat)</a:t>
            </a:r>
          </a:p>
          <a:p>
            <a:pPr lvl="2"/>
            <a:r>
              <a:rPr lang="fi-FI" dirty="0"/>
              <a:t>Suomessa 27 </a:t>
            </a:r>
            <a:r>
              <a:rPr lang="fi-FI" baseline="30000" dirty="0" err="1"/>
              <a:t>o</a:t>
            </a:r>
            <a:r>
              <a:rPr lang="fi-FI" dirty="0" err="1"/>
              <a:t>E</a:t>
            </a:r>
            <a:r>
              <a:rPr lang="fi-FI" dirty="0"/>
              <a:t> on keskimeridiaani, jonka arvo on </a:t>
            </a:r>
            <a:r>
              <a:rPr lang="fi-FI" dirty="0" smtClean="0"/>
              <a:t>500</a:t>
            </a:r>
          </a:p>
          <a:p>
            <a:pPr lvl="1"/>
            <a:r>
              <a:rPr lang="fi-FI" dirty="0" smtClean="0"/>
              <a:t>Peruskoordinaatisto (vanhoissa peruskartoissa)</a:t>
            </a:r>
          </a:p>
          <a:p>
            <a:pPr lvl="2"/>
            <a:r>
              <a:rPr lang="fi-FI" dirty="0" smtClean="0"/>
              <a:t>Pohjois- eteläsuuntaisiksi akseleiksi valittu 4 pituuspiiriä (21 </a:t>
            </a:r>
            <a:r>
              <a:rPr lang="fi-FI" sz="2500" baseline="30000" dirty="0" err="1"/>
              <a:t>o</a:t>
            </a:r>
            <a:r>
              <a:rPr lang="fi-FI" dirty="0" err="1" smtClean="0"/>
              <a:t>E</a:t>
            </a:r>
            <a:r>
              <a:rPr lang="fi-FI" dirty="0" smtClean="0"/>
              <a:t>, 24 </a:t>
            </a:r>
            <a:r>
              <a:rPr lang="fi-FI" sz="2500" baseline="30000" dirty="0" err="1"/>
              <a:t>o</a:t>
            </a:r>
            <a:r>
              <a:rPr lang="fi-FI" dirty="0" err="1" smtClean="0"/>
              <a:t>E</a:t>
            </a:r>
            <a:r>
              <a:rPr lang="fi-FI" dirty="0" smtClean="0"/>
              <a:t>, 27 </a:t>
            </a:r>
            <a:r>
              <a:rPr lang="fi-FI" sz="2500" baseline="30000" dirty="0" err="1" smtClean="0"/>
              <a:t>o</a:t>
            </a:r>
            <a:r>
              <a:rPr lang="fi-FI" dirty="0" err="1" smtClean="0"/>
              <a:t>E</a:t>
            </a:r>
            <a:r>
              <a:rPr lang="fi-FI" dirty="0" smtClean="0"/>
              <a:t> ja 30 </a:t>
            </a:r>
            <a:r>
              <a:rPr lang="fi-FI" sz="2500" baseline="30000" dirty="0" err="1" smtClean="0"/>
              <a:t>o</a:t>
            </a:r>
            <a:r>
              <a:rPr lang="fi-FI" dirty="0" err="1" smtClean="0"/>
              <a:t>E</a:t>
            </a:r>
            <a:r>
              <a:rPr lang="fi-FI" dirty="0" smtClean="0"/>
              <a:t>), jotka ovat neljän kaistaleen keskellä</a:t>
            </a:r>
          </a:p>
          <a:p>
            <a:pPr lvl="2"/>
            <a:endParaRPr lang="fi-FI" dirty="0"/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2900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Asteverkko eli koordinaatisto</a:t>
            </a:r>
            <a:endParaRPr lang="fi-FI" dirty="0"/>
          </a:p>
        </p:txBody>
      </p:sp>
      <p:cxnSp>
        <p:nvCxnSpPr>
          <p:cNvPr id="4" name="Suora yhdysviiva 3"/>
          <p:cNvCxnSpPr/>
          <p:nvPr/>
        </p:nvCxnSpPr>
        <p:spPr>
          <a:xfrm>
            <a:off x="755576" y="3861048"/>
            <a:ext cx="7056784" cy="72008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iruutu 5"/>
          <p:cNvSpPr txBox="1"/>
          <p:nvPr/>
        </p:nvSpPr>
        <p:spPr>
          <a:xfrm>
            <a:off x="6084168" y="393305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0</a:t>
            </a:r>
            <a:r>
              <a:rPr lang="fi-FI" sz="2400" baseline="30000" dirty="0" smtClean="0"/>
              <a:t>o</a:t>
            </a:r>
            <a:r>
              <a:rPr lang="fi-FI" sz="2400" dirty="0" smtClean="0"/>
              <a:t> – leveyspiiri</a:t>
            </a:r>
          </a:p>
          <a:p>
            <a:r>
              <a:rPr lang="fi-FI" sz="2400" dirty="0" smtClean="0"/>
              <a:t>= päiväntasaaja</a:t>
            </a:r>
            <a:endParaRPr lang="fi-FI" sz="2400" dirty="0"/>
          </a:p>
        </p:txBody>
      </p:sp>
      <p:cxnSp>
        <p:nvCxnSpPr>
          <p:cNvPr id="8" name="Suora yhdysviiva 7"/>
          <p:cNvCxnSpPr/>
          <p:nvPr/>
        </p:nvCxnSpPr>
        <p:spPr>
          <a:xfrm>
            <a:off x="4283968" y="1484784"/>
            <a:ext cx="0" cy="4896544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/>
          <p:cNvSpPr txBox="1"/>
          <p:nvPr/>
        </p:nvSpPr>
        <p:spPr>
          <a:xfrm>
            <a:off x="3479897" y="113136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0</a:t>
            </a:r>
            <a:r>
              <a:rPr lang="fi-FI" sz="2400" baseline="30000" dirty="0" smtClean="0"/>
              <a:t>o</a:t>
            </a:r>
            <a:r>
              <a:rPr lang="fi-FI" sz="2400" dirty="0" smtClean="0"/>
              <a:t>-pituuspiiri</a:t>
            </a:r>
            <a:endParaRPr lang="fi-FI" sz="2400" dirty="0"/>
          </a:p>
        </p:txBody>
      </p:sp>
      <p:cxnSp>
        <p:nvCxnSpPr>
          <p:cNvPr id="11" name="Suora yhdysviiva 10"/>
          <p:cNvCxnSpPr/>
          <p:nvPr/>
        </p:nvCxnSpPr>
        <p:spPr>
          <a:xfrm>
            <a:off x="682437" y="5013208"/>
            <a:ext cx="7056784" cy="72000"/>
          </a:xfrm>
          <a:prstGeom prst="line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ruutu 17"/>
          <p:cNvSpPr txBox="1"/>
          <p:nvPr/>
        </p:nvSpPr>
        <p:spPr>
          <a:xfrm>
            <a:off x="5792688" y="27892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60</a:t>
            </a:r>
            <a:r>
              <a:rPr lang="fi-FI" baseline="30000" dirty="0" smtClean="0">
                <a:solidFill>
                  <a:srgbClr val="FF0000"/>
                </a:solidFill>
              </a:rPr>
              <a:t>o</a:t>
            </a:r>
            <a:r>
              <a:rPr lang="fi-FI" dirty="0" smtClean="0">
                <a:solidFill>
                  <a:srgbClr val="FF0000"/>
                </a:solidFill>
              </a:rPr>
              <a:t> N (pohjoista leveyttä)</a:t>
            </a:r>
            <a:endParaRPr lang="fi-FI" dirty="0">
              <a:solidFill>
                <a:srgbClr val="FF0000"/>
              </a:solidFill>
            </a:endParaRPr>
          </a:p>
        </p:txBody>
      </p:sp>
      <p:cxnSp>
        <p:nvCxnSpPr>
          <p:cNvPr id="19" name="Suora yhdysviiva 18"/>
          <p:cNvCxnSpPr/>
          <p:nvPr/>
        </p:nvCxnSpPr>
        <p:spPr>
          <a:xfrm>
            <a:off x="907976" y="2645296"/>
            <a:ext cx="7056784" cy="720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iruutu 22"/>
          <p:cNvSpPr txBox="1"/>
          <p:nvPr/>
        </p:nvSpPr>
        <p:spPr>
          <a:xfrm>
            <a:off x="5868144" y="50852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00B0F0"/>
                </a:solidFill>
              </a:rPr>
              <a:t>60</a:t>
            </a:r>
            <a:r>
              <a:rPr lang="fi-FI" baseline="30000" dirty="0" smtClean="0">
                <a:solidFill>
                  <a:srgbClr val="00B0F0"/>
                </a:solidFill>
              </a:rPr>
              <a:t>o</a:t>
            </a:r>
            <a:r>
              <a:rPr lang="fi-FI" dirty="0" smtClean="0">
                <a:solidFill>
                  <a:srgbClr val="00B0F0"/>
                </a:solidFill>
              </a:rPr>
              <a:t> S (eteläistä leveyttä</a:t>
            </a:r>
            <a:r>
              <a:rPr lang="fi-FI" dirty="0" smtClean="0"/>
              <a:t>)</a:t>
            </a:r>
            <a:endParaRPr lang="fi-FI" dirty="0"/>
          </a:p>
        </p:txBody>
      </p:sp>
      <p:cxnSp>
        <p:nvCxnSpPr>
          <p:cNvPr id="25" name="Suora yhdysviiva 24"/>
          <p:cNvCxnSpPr/>
          <p:nvPr/>
        </p:nvCxnSpPr>
        <p:spPr>
          <a:xfrm>
            <a:off x="2987824" y="1484784"/>
            <a:ext cx="0" cy="4752528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/>
        </p:nvCxnSpPr>
        <p:spPr>
          <a:xfrm>
            <a:off x="5436096" y="1556792"/>
            <a:ext cx="0" cy="4752528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iruutu 30"/>
          <p:cNvSpPr txBox="1"/>
          <p:nvPr/>
        </p:nvSpPr>
        <p:spPr>
          <a:xfrm>
            <a:off x="1648076" y="1746973"/>
            <a:ext cx="244092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92D050"/>
                </a:solidFill>
              </a:rPr>
              <a:t>60</a:t>
            </a:r>
            <a:r>
              <a:rPr lang="fi-FI" baseline="30000" dirty="0" smtClean="0">
                <a:solidFill>
                  <a:srgbClr val="92D050"/>
                </a:solidFill>
              </a:rPr>
              <a:t>o</a:t>
            </a:r>
            <a:r>
              <a:rPr lang="fi-FI" dirty="0" smtClean="0">
                <a:solidFill>
                  <a:srgbClr val="92D050"/>
                </a:solidFill>
              </a:rPr>
              <a:t> W (läntistä pituutta</a:t>
            </a:r>
            <a:r>
              <a:rPr lang="fi-FI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)</a:t>
            </a:r>
          </a:p>
          <a:p>
            <a:endParaRPr lang="fi-FI" dirty="0"/>
          </a:p>
        </p:txBody>
      </p:sp>
      <p:sp>
        <p:nvSpPr>
          <p:cNvPr id="33" name="Tekstiruutu 32"/>
          <p:cNvSpPr txBox="1"/>
          <p:nvPr/>
        </p:nvSpPr>
        <p:spPr>
          <a:xfrm>
            <a:off x="4460540" y="177498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CC00"/>
                </a:solidFill>
              </a:rPr>
              <a:t>60</a:t>
            </a:r>
            <a:r>
              <a:rPr lang="fi-FI" baseline="30000" dirty="0" smtClean="0">
                <a:solidFill>
                  <a:srgbClr val="FFCC00"/>
                </a:solidFill>
              </a:rPr>
              <a:t>o</a:t>
            </a:r>
            <a:r>
              <a:rPr lang="fi-FI" dirty="0" smtClean="0">
                <a:solidFill>
                  <a:srgbClr val="FFCC00"/>
                </a:solidFill>
              </a:rPr>
              <a:t> E (itäistä pituutta)</a:t>
            </a:r>
          </a:p>
        </p:txBody>
      </p:sp>
    </p:spTree>
    <p:extLst>
      <p:ext uri="{BB962C8B-B14F-4D97-AF65-F5344CB8AC3E}">
        <p14:creationId xmlns="" xmlns:p14="http://schemas.microsoft.com/office/powerpoint/2010/main" val="13822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Maailmanlaajuinen paikannusjärjestelmä (GPS)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Avaruudessa, noin 20 000 km:n korkeudessa, 24 satelliittia</a:t>
            </a:r>
          </a:p>
          <a:p>
            <a:pPr lvl="1"/>
            <a:r>
              <a:rPr lang="fi-FI" dirty="0" smtClean="0"/>
              <a:t>Sijainti tunnetaan</a:t>
            </a:r>
          </a:p>
          <a:p>
            <a:pPr lvl="1"/>
            <a:r>
              <a:rPr lang="fi-FI" dirty="0" smtClean="0"/>
              <a:t>Lähettävät sijaintitietoa kellon ajan kanssa</a:t>
            </a:r>
          </a:p>
          <a:p>
            <a:r>
              <a:rPr lang="fi-FI" dirty="0" smtClean="0"/>
              <a:t>Paikannuslaite vastaanottaa tiedot</a:t>
            </a:r>
          </a:p>
          <a:p>
            <a:pPr lvl="1"/>
            <a:r>
              <a:rPr lang="fi-FI" dirty="0" smtClean="0"/>
              <a:t>Laskee signaalin kulkuun kuluneen ajan ja satelliittien sijaintitiedon perusteella oman paikkansa</a:t>
            </a:r>
          </a:p>
          <a:p>
            <a:pPr lvl="1"/>
            <a:r>
              <a:rPr lang="fi-FI" dirty="0" smtClean="0"/>
              <a:t>Tarvitaan yhteys vähintään neljään satelliittiin</a:t>
            </a:r>
          </a:p>
          <a:p>
            <a:r>
              <a:rPr lang="fi-FI" dirty="0" smtClean="0"/>
              <a:t>Paikannustarkkuus parhaimmillaan muutamia metrejä (erityisjärjestelyin senttejä)</a:t>
            </a:r>
          </a:p>
        </p:txBody>
      </p:sp>
    </p:spTree>
    <p:extLst>
      <p:ext uri="{BB962C8B-B14F-4D97-AF65-F5344CB8AC3E}">
        <p14:creationId xmlns="" xmlns:p14="http://schemas.microsoft.com/office/powerpoint/2010/main" val="16695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GPS:n</a:t>
            </a:r>
            <a:r>
              <a:rPr lang="fi-FI" dirty="0" smtClean="0"/>
              <a:t> hyödyt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Helpottaa kartoitustyötä</a:t>
            </a:r>
          </a:p>
          <a:p>
            <a:r>
              <a:rPr lang="fi-FI" dirty="0" smtClean="0"/>
              <a:t>Litosfäärilaattojen liikkeiden selvittäminen</a:t>
            </a:r>
          </a:p>
          <a:p>
            <a:r>
              <a:rPr lang="fi-FI" smtClean="0"/>
              <a:t>Kulkuvälineiden </a:t>
            </a:r>
            <a:r>
              <a:rPr lang="fi-FI" dirty="0" smtClean="0"/>
              <a:t>liikkeiden seuranta, kohteet </a:t>
            </a:r>
            <a:r>
              <a:rPr lang="fi-FI" smtClean="0"/>
              <a:t>ja reitit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7409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Kännykkäpaikannus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Kännykän sijainnin määrittäminen tukiasemien tietojen perusteella</a:t>
            </a:r>
          </a:p>
          <a:p>
            <a:pPr lvl="1"/>
            <a:r>
              <a:rPr lang="fi-FI" dirty="0" smtClean="0"/>
              <a:t>Ei siis satelliittipaikannusta</a:t>
            </a:r>
          </a:p>
          <a:p>
            <a:r>
              <a:rPr lang="fi-FI" dirty="0" smtClean="0"/>
              <a:t>Tarkkuus joitakin satoja metrejä – kilometrejä</a:t>
            </a:r>
          </a:p>
          <a:p>
            <a:r>
              <a:rPr lang="fi-FI" dirty="0" smtClean="0"/>
              <a:t>Hyötyjä</a:t>
            </a:r>
          </a:p>
          <a:p>
            <a:pPr lvl="1"/>
            <a:r>
              <a:rPr lang="fi-FI" dirty="0" smtClean="0"/>
              <a:t>Oman sijainnin selville saaminen (kartta)</a:t>
            </a:r>
          </a:p>
          <a:p>
            <a:pPr lvl="1"/>
            <a:r>
              <a:rPr lang="fi-FI" dirty="0" smtClean="0"/>
              <a:t>Hätäsoittojen paikannus</a:t>
            </a:r>
          </a:p>
          <a:p>
            <a:pPr lvl="1"/>
            <a:r>
              <a:rPr lang="fi-FI" dirty="0" smtClean="0"/>
              <a:t>Säätiedot</a:t>
            </a:r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6050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Suomen keskeiset kartat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Maastokartat</a:t>
            </a:r>
          </a:p>
          <a:p>
            <a:pPr lvl="1"/>
            <a:r>
              <a:rPr lang="fi-FI" dirty="0" smtClean="0"/>
              <a:t>Peruskartta</a:t>
            </a:r>
          </a:p>
          <a:p>
            <a:pPr lvl="2"/>
            <a:r>
              <a:rPr lang="fi-FI" dirty="0" smtClean="0"/>
              <a:t>1 : 20 000 (aiemmin, ei valmisteta enää)</a:t>
            </a:r>
          </a:p>
          <a:p>
            <a:pPr lvl="2"/>
            <a:r>
              <a:rPr lang="fi-FI" dirty="0" smtClean="0"/>
              <a:t>1 : 25 000 (uusimmat)</a:t>
            </a:r>
          </a:p>
          <a:p>
            <a:pPr lvl="1"/>
            <a:r>
              <a:rPr lang="fi-FI" dirty="0" smtClean="0"/>
              <a:t>Maastokartta, 1 : 50 000</a:t>
            </a:r>
          </a:p>
          <a:p>
            <a:pPr lvl="1"/>
            <a:r>
              <a:rPr lang="fi-FI" dirty="0" smtClean="0"/>
              <a:t>Erityismaastokartat</a:t>
            </a:r>
          </a:p>
          <a:p>
            <a:pPr lvl="2"/>
            <a:r>
              <a:rPr lang="fi-FI" dirty="0" smtClean="0"/>
              <a:t>Merikartat, 1 : 50 000</a:t>
            </a:r>
          </a:p>
          <a:p>
            <a:pPr lvl="2"/>
            <a:r>
              <a:rPr lang="fi-FI" dirty="0" smtClean="0"/>
              <a:t>Suunnistuskartat (maaston pienpiirteet)</a:t>
            </a:r>
          </a:p>
          <a:p>
            <a:pPr lvl="2"/>
            <a:r>
              <a:rPr lang="fi-FI" dirty="0" smtClean="0"/>
              <a:t>Opaskartat</a:t>
            </a:r>
          </a:p>
          <a:p>
            <a:pPr lvl="2"/>
            <a:r>
              <a:rPr lang="fi-FI" dirty="0" smtClean="0"/>
              <a:t>Retkeilykartat </a:t>
            </a:r>
          </a:p>
          <a:p>
            <a:pPr lvl="2"/>
            <a:r>
              <a:rPr lang="fi-FI" dirty="0" smtClean="0"/>
              <a:t>Suomen tiekartta (1 : 200 000 tai 1 : 250 000)</a:t>
            </a:r>
          </a:p>
          <a:p>
            <a:r>
              <a:rPr lang="fi-FI" dirty="0" smtClean="0"/>
              <a:t>Teemakartat	</a:t>
            </a:r>
          </a:p>
          <a:p>
            <a:r>
              <a:rPr lang="fi-FI" dirty="0" smtClean="0"/>
              <a:t>Erilaisia karttoja on esitelty myös kappaleessa 4		</a:t>
            </a:r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6417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Digitaaliset karttatuotteet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Kaupunkien ja kuntien opaskartat</a:t>
            </a:r>
          </a:p>
          <a:p>
            <a:r>
              <a:rPr lang="fi-FI" dirty="0" smtClean="0"/>
              <a:t>Kännykkään tilattu kuvaviestikartta</a:t>
            </a:r>
          </a:p>
          <a:p>
            <a:r>
              <a:rPr lang="fi-FI" dirty="0" smtClean="0"/>
              <a:t>Internetin laaja kartta-aineisto</a:t>
            </a:r>
          </a:p>
          <a:p>
            <a:r>
              <a:rPr lang="fi-FI" dirty="0" smtClean="0"/>
              <a:t>Etuja</a:t>
            </a:r>
          </a:p>
          <a:p>
            <a:pPr lvl="1"/>
            <a:r>
              <a:rPr lang="fi-FI" dirty="0" smtClean="0"/>
              <a:t>Voi muuttua käyttötilanteen mukaan</a:t>
            </a:r>
          </a:p>
          <a:p>
            <a:pPr lvl="2"/>
            <a:r>
              <a:rPr lang="fi-FI" dirty="0" smtClean="0"/>
              <a:t>Kohdistaminen halutulle alueelle</a:t>
            </a:r>
          </a:p>
          <a:p>
            <a:pPr lvl="1"/>
            <a:r>
              <a:rPr lang="fi-FI" dirty="0" smtClean="0"/>
              <a:t>Ulkoasua joskus mahdollisuus muuttaa</a:t>
            </a:r>
          </a:p>
          <a:p>
            <a:pPr lvl="2"/>
            <a:r>
              <a:rPr lang="fi-FI" dirty="0" smtClean="0"/>
              <a:t>Pohjakartta ja näytettävät teemat</a:t>
            </a:r>
          </a:p>
          <a:p>
            <a:pPr lvl="1"/>
            <a:r>
              <a:rPr lang="fi-FI" dirty="0" smtClean="0"/>
              <a:t>Muokattavuus</a:t>
            </a:r>
          </a:p>
          <a:p>
            <a:pPr lvl="2"/>
            <a:r>
              <a:rPr lang="fi-FI" dirty="0" smtClean="0"/>
              <a:t>Pohjakarttaan tarvittaessa mahdollisuus lisätä omia muistiinpanoja</a:t>
            </a:r>
          </a:p>
          <a:p>
            <a:r>
              <a:rPr lang="fi-FI" dirty="0" smtClean="0"/>
              <a:t>Karttojen tiedot lähes kokonaan tallennettu digitaaliseksi paikkatiedoksi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55369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Kansalaisen karttapaikka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Tutustu Kansalaisen karttapaikkaan oppikirjan ohjeiden mukaisesti (s. </a:t>
            </a:r>
            <a:r>
              <a:rPr lang="fi-FI" smtClean="0"/>
              <a:t>103 – 105)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5700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Teemakartat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9477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Teemakartta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Esittää </a:t>
            </a:r>
          </a:p>
          <a:p>
            <a:pPr lvl="1"/>
            <a:r>
              <a:rPr lang="fi-FI" dirty="0" smtClean="0"/>
              <a:t>jonkin erityisaiheen tietoa kartalla</a:t>
            </a:r>
          </a:p>
          <a:p>
            <a:pPr lvl="1"/>
            <a:r>
              <a:rPr lang="fi-FI" dirty="0" smtClean="0"/>
              <a:t>alueella esiintyvän ilmiön laatua, määrää tai levinneisyyttä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3173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Kpl 1: Aluetutkimuksen tekeminen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Pistekartta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49923"/>
            <a:ext cx="4229075" cy="505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761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Pistekartat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Pisteet tai muut symbolit</a:t>
            </a:r>
          </a:p>
          <a:p>
            <a:pPr lvl="1"/>
            <a:r>
              <a:rPr lang="fi-FI" dirty="0" smtClean="0"/>
              <a:t>Voivat saada tarkan arvon</a:t>
            </a:r>
          </a:p>
          <a:p>
            <a:pPr lvl="1"/>
            <a:r>
              <a:rPr lang="fi-FI" dirty="0" smtClean="0"/>
              <a:t>Koko voi vaihdella</a:t>
            </a:r>
          </a:p>
          <a:p>
            <a:pPr lvl="1"/>
            <a:r>
              <a:rPr lang="fi-FI" dirty="0" smtClean="0"/>
              <a:t>Voidaan esittää useitakin asioita, jos käytetään eri värejä</a:t>
            </a:r>
          </a:p>
          <a:p>
            <a:r>
              <a:rPr lang="fi-FI" dirty="0" smtClean="0"/>
              <a:t>Havainnollistetaan jonkin asian levinneisyyttä ja esiintymisen tiheyttä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520280" cy="301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525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Koropleettikartat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7537"/>
            <a:ext cx="4186213" cy="50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35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Koropleettikartat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Kuvataan suhdelukuja (ei absoluuttisia määriä)</a:t>
            </a:r>
          </a:p>
          <a:p>
            <a:pPr lvl="1"/>
            <a:r>
              <a:rPr lang="fi-FI" dirty="0" smtClean="0"/>
              <a:t>pinta-alaa tai henkeä kohti laskettuja arvoja</a:t>
            </a:r>
          </a:p>
          <a:p>
            <a:pPr lvl="1"/>
            <a:r>
              <a:rPr lang="fi-FI" dirty="0" smtClean="0"/>
              <a:t>Prosenttilukuja</a:t>
            </a:r>
          </a:p>
          <a:p>
            <a:r>
              <a:rPr lang="fi-FI" dirty="0" smtClean="0"/>
              <a:t>Pohjana hallinnolliset alueet tai ruudut</a:t>
            </a:r>
          </a:p>
          <a:p>
            <a:r>
              <a:rPr lang="fi-FI" dirty="0" smtClean="0"/>
              <a:t>Ennen kartan laadintaa tehdään luokittelu</a:t>
            </a:r>
          </a:p>
          <a:p>
            <a:pPr lvl="1"/>
            <a:r>
              <a:rPr lang="fi-FI" dirty="0" smtClean="0"/>
              <a:t>Enimmäismääräsuositus: 5 – 8 luokkaa</a:t>
            </a:r>
          </a:p>
          <a:p>
            <a:pPr lvl="1"/>
            <a:r>
              <a:rPr lang="fi-FI" dirty="0" smtClean="0"/>
              <a:t>Luokkarajat</a:t>
            </a:r>
          </a:p>
          <a:p>
            <a:r>
              <a:rPr lang="fi-FI" dirty="0" smtClean="0"/>
              <a:t>Luokkavälit </a:t>
            </a:r>
          </a:p>
          <a:p>
            <a:pPr lvl="1"/>
            <a:r>
              <a:rPr lang="fi-FI" dirty="0" smtClean="0"/>
              <a:t>Tasavälisessä luokituksessa luokkavälit samansuuruisia</a:t>
            </a:r>
          </a:p>
          <a:p>
            <a:pPr lvl="1"/>
            <a:r>
              <a:rPr lang="fi-FI" dirty="0" smtClean="0"/>
              <a:t>Kasvavat luokkavälit</a:t>
            </a:r>
          </a:p>
          <a:p>
            <a:pPr lvl="2"/>
            <a:r>
              <a:rPr lang="fi-FI" dirty="0" smtClean="0"/>
              <a:t>Esim. 1-5, 6-10, 11-25, 26-50, 51-100</a:t>
            </a:r>
          </a:p>
          <a:p>
            <a:pPr lvl="1"/>
            <a:r>
              <a:rPr lang="fi-FI" dirty="0" smtClean="0"/>
              <a:t>Luokitus, jossa jokaiseen luokkaan tulee yhtä monta tapausta</a:t>
            </a:r>
          </a:p>
          <a:p>
            <a:r>
              <a:rPr lang="fi-FI" dirty="0" smtClean="0"/>
              <a:t>Väritys tai rasterointi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6751"/>
            <a:ext cx="2520280" cy="301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902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Samanarvonkäyränkartat</a:t>
            </a:r>
            <a:r>
              <a:rPr lang="fi-FI" dirty="0" smtClean="0"/>
              <a:t> = </a:t>
            </a:r>
            <a:r>
              <a:rPr lang="fi-FI" dirty="0" err="1" smtClean="0"/>
              <a:t>isaritmikartat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62" y="1484784"/>
            <a:ext cx="440510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98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Samanarvonkäyrän</a:t>
            </a:r>
            <a:r>
              <a:rPr lang="fi-FI" dirty="0" smtClean="0"/>
              <a:t> kartat eli </a:t>
            </a:r>
            <a:r>
              <a:rPr lang="fi-FI" dirty="0" err="1" smtClean="0"/>
              <a:t>isaritmikartat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Rajat eivät noudata hallinnollisia rajoja</a:t>
            </a:r>
          </a:p>
          <a:p>
            <a:pPr lvl="1"/>
            <a:r>
              <a:rPr lang="fi-FI" dirty="0" smtClean="0"/>
              <a:t>Esitetään kaartuvina viivoina</a:t>
            </a:r>
          </a:p>
          <a:p>
            <a:pPr lvl="1"/>
            <a:r>
              <a:rPr lang="fi-FI" dirty="0" smtClean="0"/>
              <a:t>Välit väritetään tai rasteroidaan</a:t>
            </a:r>
          </a:p>
          <a:p>
            <a:r>
              <a:rPr lang="fi-FI" dirty="0" smtClean="0"/>
              <a:t>Havaintoarvot eri paikoilta välttämättömiä</a:t>
            </a:r>
          </a:p>
          <a:p>
            <a:r>
              <a:rPr lang="fi-FI" dirty="0" err="1" smtClean="0"/>
              <a:t>Samanarvonkäyriä</a:t>
            </a:r>
            <a:r>
              <a:rPr lang="fi-FI" dirty="0" smtClean="0"/>
              <a:t> ovat</a:t>
            </a:r>
          </a:p>
          <a:p>
            <a:pPr lvl="1"/>
            <a:r>
              <a:rPr lang="fi-FI" dirty="0" smtClean="0"/>
              <a:t>isotermit eli samojen lämpötilojen käyrät</a:t>
            </a:r>
          </a:p>
          <a:p>
            <a:pPr lvl="1"/>
            <a:r>
              <a:rPr lang="fi-FI" dirty="0" smtClean="0"/>
              <a:t>isobaarit eli saman ilmapaineen käyrät</a:t>
            </a:r>
          </a:p>
          <a:p>
            <a:pPr lvl="1"/>
            <a:r>
              <a:rPr lang="fi-FI" dirty="0" smtClean="0"/>
              <a:t>korkeuskäyrät</a:t>
            </a:r>
          </a:p>
          <a:p>
            <a:pPr lvl="1"/>
            <a:r>
              <a:rPr lang="fi-FI" dirty="0" smtClean="0"/>
              <a:t>syvyyskäyrät</a:t>
            </a:r>
          </a:p>
          <a:p>
            <a:r>
              <a:rPr lang="fi-FI" dirty="0" smtClean="0"/>
              <a:t>Interpolointi</a:t>
            </a:r>
          </a:p>
          <a:p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49080"/>
            <a:ext cx="2088232" cy="249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103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Virtauskartat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76375"/>
            <a:ext cx="48101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825"/>
            <a:ext cx="30384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679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Virtauskartat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Määrät, suunnat, reitit</a:t>
            </a:r>
          </a:p>
          <a:p>
            <a:pPr lvl="1"/>
            <a:r>
              <a:rPr lang="fi-FI" dirty="0" smtClean="0"/>
              <a:t>Liikenne, muuttoliike</a:t>
            </a:r>
          </a:p>
          <a:p>
            <a:r>
              <a:rPr lang="fi-FI" dirty="0" smtClean="0"/>
              <a:t>Erilevyiset viivat ja nauhat</a:t>
            </a:r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10" y="3356992"/>
            <a:ext cx="3802013" cy="308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748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Kartogrammit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95" y="1268760"/>
            <a:ext cx="708472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81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Kartogrammit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Diagrammit sijoitettu karttapohjalle</a:t>
            </a:r>
          </a:p>
          <a:p>
            <a:pPr lvl="1"/>
            <a:r>
              <a:rPr lang="fi-FI" dirty="0" smtClean="0"/>
              <a:t>Ympyrädiagrammit soveltuvat yleensä paremmin kuin pylväsdiagrammit</a:t>
            </a:r>
          </a:p>
          <a:p>
            <a:pPr lvl="1"/>
            <a:r>
              <a:rPr lang="fi-FI" dirty="0" smtClean="0"/>
              <a:t>Selite kartan yhteyteen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86928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651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Alueet ja paikat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6223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Kartogrammi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2537"/>
            <a:ext cx="80200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467544" y="563885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Valtioiden koko suhteutettuna asukaslukuun</a:t>
            </a:r>
            <a:endParaRPr lang="fi-FI" sz="2400" b="1" dirty="0"/>
          </a:p>
        </p:txBody>
      </p:sp>
    </p:spTree>
    <p:extLst>
      <p:ext uri="{BB962C8B-B14F-4D97-AF65-F5344CB8AC3E}">
        <p14:creationId xmlns="" xmlns:p14="http://schemas.microsoft.com/office/powerpoint/2010/main" val="19599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Tiedonhankinta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Mittaukset</a:t>
            </a:r>
          </a:p>
          <a:p>
            <a:pPr lvl="1"/>
            <a:r>
              <a:rPr lang="fi-FI" dirty="0" smtClean="0"/>
              <a:t>Kallioperä-, maaperä- ja vesinäytteet</a:t>
            </a:r>
          </a:p>
          <a:p>
            <a:pPr lvl="1"/>
            <a:r>
              <a:rPr lang="fi-FI" dirty="0" smtClean="0"/>
              <a:t>Lämpötila- ja sademäärämittaukset</a:t>
            </a:r>
          </a:p>
          <a:p>
            <a:pPr lvl="1"/>
            <a:r>
              <a:rPr lang="fi-FI" dirty="0" smtClean="0"/>
              <a:t>Liikennemäärät, melu</a:t>
            </a:r>
          </a:p>
          <a:p>
            <a:r>
              <a:rPr lang="fi-FI" dirty="0" smtClean="0"/>
              <a:t>Tilastot</a:t>
            </a:r>
          </a:p>
          <a:p>
            <a:r>
              <a:rPr lang="fi-FI" dirty="0" smtClean="0"/>
              <a:t>Kartat </a:t>
            </a:r>
          </a:p>
          <a:p>
            <a:r>
              <a:rPr lang="fi-FI" smtClean="0"/>
              <a:t>Kirjat</a:t>
            </a:r>
          </a:p>
          <a:p>
            <a:r>
              <a:rPr lang="fi-FI" smtClean="0"/>
              <a:t>Tieteelliset </a:t>
            </a:r>
            <a:r>
              <a:rPr lang="fi-FI" dirty="0" smtClean="0"/>
              <a:t>lehdet</a:t>
            </a:r>
          </a:p>
          <a:p>
            <a:r>
              <a:rPr lang="fi-FI" dirty="0" smtClean="0"/>
              <a:t>Haastattelut</a:t>
            </a:r>
          </a:p>
          <a:p>
            <a:pPr lvl="1"/>
            <a:r>
              <a:rPr lang="fi-FI" dirty="0" smtClean="0"/>
              <a:t>Strukturoitu ja avoin haastattelu</a:t>
            </a:r>
          </a:p>
          <a:p>
            <a:r>
              <a:rPr lang="fi-FI" dirty="0" smtClean="0"/>
              <a:t>Kyselyt 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0338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Diagrammit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9732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Diagrammi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Aika on tyypillinen muuttuja</a:t>
            </a:r>
          </a:p>
          <a:p>
            <a:r>
              <a:rPr lang="fi-FI" dirty="0" smtClean="0"/>
              <a:t>Diagrammissa oltava aina selkeä kuvateksti, minkä perusteella käy selväksi, mitä diagrammi esittää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76290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Viivadiagrammit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Kuvataan asioita, jotka jatkuvasti muuttuvat ajan myötä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	- esim. lämpötilat, </a:t>
            </a:r>
            <a:r>
              <a:rPr lang="fi-FI" dirty="0" smtClean="0"/>
              <a:t>hinnat</a:t>
            </a:r>
          </a:p>
          <a:p>
            <a:r>
              <a:rPr lang="fi-FI" dirty="0" smtClean="0"/>
              <a:t>Jos pystyakseli on liian matala </a:t>
            </a:r>
            <a:r>
              <a:rPr lang="fi-FI" dirty="0" smtClean="0">
                <a:sym typeface="Wingdings 3"/>
              </a:rPr>
              <a:t> </a:t>
            </a:r>
            <a:r>
              <a:rPr lang="fi-FI" dirty="0" smtClean="0"/>
              <a:t>latistaa </a:t>
            </a:r>
          </a:p>
          <a:p>
            <a:r>
              <a:rPr lang="fi-FI" dirty="0" smtClean="0"/>
              <a:t>Jos pystyakseli on liian korkea</a:t>
            </a:r>
            <a:r>
              <a:rPr lang="fi-FI" dirty="0"/>
              <a:t>	</a:t>
            </a:r>
            <a:r>
              <a:rPr lang="fi-FI" dirty="0" smtClean="0">
                <a:sym typeface="Wingdings 3"/>
              </a:rPr>
              <a:t> </a:t>
            </a:r>
            <a:r>
              <a:rPr lang="fi-FI" dirty="0" smtClean="0"/>
              <a:t> liioittelee</a:t>
            </a:r>
          </a:p>
          <a:p>
            <a:r>
              <a:rPr lang="fi-FI" dirty="0" smtClean="0"/>
              <a:t>Vaaka-akselilla on usein aika</a:t>
            </a:r>
          </a:p>
          <a:p>
            <a:r>
              <a:rPr lang="fi-FI" dirty="0" smtClean="0"/>
              <a:t>Pystyakselilla riippuva muuttuja (pääasia)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82170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Pylväsdiagrammit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Kuvataan määriä</a:t>
            </a:r>
          </a:p>
          <a:p>
            <a:pPr lvl="1"/>
            <a:r>
              <a:rPr lang="fi-FI" dirty="0" smtClean="0"/>
              <a:t>Tuotantoluvut, sademäärät</a:t>
            </a:r>
          </a:p>
          <a:p>
            <a:r>
              <a:rPr lang="fi-FI" dirty="0" smtClean="0"/>
              <a:t>Pysty- tai vaakapylväät</a:t>
            </a:r>
          </a:p>
          <a:p>
            <a:pPr lvl="1"/>
            <a:r>
              <a:rPr lang="fi-FI" dirty="0" smtClean="0"/>
              <a:t>Pylväät voidaan jakaa osiin</a:t>
            </a:r>
          </a:p>
          <a:p>
            <a:pPr lvl="2"/>
            <a:r>
              <a:rPr lang="fi-FI" dirty="0" smtClean="0"/>
              <a:t>Koko pylväs voi tällöin olla 100 %</a:t>
            </a:r>
          </a:p>
          <a:p>
            <a:r>
              <a:rPr lang="fi-FI" dirty="0" smtClean="0"/>
              <a:t>Ilmastodiagrammi on viiva- ja pylväsdiagrammin yhdistelmä</a:t>
            </a:r>
          </a:p>
          <a:p>
            <a:r>
              <a:rPr lang="fi-FI" dirty="0" smtClean="0"/>
              <a:t>Voidaan sijoittaa karttapohjalle</a:t>
            </a:r>
          </a:p>
        </p:txBody>
      </p:sp>
    </p:spTree>
    <p:extLst>
      <p:ext uri="{BB962C8B-B14F-4D97-AF65-F5344CB8AC3E}">
        <p14:creationId xmlns="" xmlns:p14="http://schemas.microsoft.com/office/powerpoint/2010/main" val="405338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Hajontadiagrammit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Havaintoarvojen sijoittaminen pistein</a:t>
            </a:r>
          </a:p>
          <a:p>
            <a:r>
              <a:rPr lang="fi-FI" dirty="0" smtClean="0"/>
              <a:t>Kuvaa hyvin ilmiön vaihtelua</a:t>
            </a:r>
          </a:p>
          <a:p>
            <a:pPr lvl="1"/>
            <a:r>
              <a:rPr lang="fi-FI" dirty="0" smtClean="0"/>
              <a:t>Myös ääriarvot näkyvät</a:t>
            </a:r>
          </a:p>
          <a:p>
            <a:r>
              <a:rPr lang="fi-FI" dirty="0" smtClean="0"/>
              <a:t>Pistejoukosta voidaan päätellä kehityssuuntia ja riippuvuuksia</a:t>
            </a:r>
          </a:p>
          <a:p>
            <a:pPr lvl="1"/>
            <a:r>
              <a:rPr lang="fi-FI" dirty="0" smtClean="0"/>
              <a:t>Korrelaatiot (asioiden keskinäiset riippuvuudet)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9437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Ympyrädiagrammit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Käytetään sellaisenaan tai karttapohjalla</a:t>
            </a:r>
          </a:p>
          <a:p>
            <a:r>
              <a:rPr lang="fi-FI" dirty="0" smtClean="0"/>
              <a:t>Ympyrä voidaan jakaa helposti sektoreiksi </a:t>
            </a:r>
            <a:r>
              <a:rPr lang="fi-FI" dirty="0">
                <a:sym typeface="Wingdings 3"/>
              </a:rPr>
              <a:t></a:t>
            </a:r>
            <a:r>
              <a:rPr lang="fi-FI" dirty="0"/>
              <a:t> </a:t>
            </a:r>
            <a:r>
              <a:rPr lang="fi-FI" dirty="0" smtClean="0"/>
              <a:t>piirakkakuvio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9609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Kolmiulotteiset kuviot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Ympyrät voidaan korvata palloilla</a:t>
            </a:r>
          </a:p>
          <a:p>
            <a:r>
              <a:rPr lang="fi-FI" dirty="0" smtClean="0"/>
              <a:t>Erilaisten kuvien käyttö</a:t>
            </a:r>
          </a:p>
          <a:p>
            <a:pPr lvl="1"/>
            <a:r>
              <a:rPr lang="fi-FI" dirty="0" smtClean="0"/>
              <a:t>Ihmiset, autot jne.</a:t>
            </a:r>
          </a:p>
          <a:p>
            <a:r>
              <a:rPr lang="fi-FI" dirty="0" smtClean="0"/>
              <a:t>Käytetään esim. silloin, kun kohteet ovat hyvin erikokoisia</a:t>
            </a:r>
          </a:p>
          <a:p>
            <a:r>
              <a:rPr lang="fi-FI" dirty="0" smtClean="0"/>
              <a:t>Huonoja puolia</a:t>
            </a:r>
          </a:p>
          <a:p>
            <a:pPr lvl="1"/>
            <a:r>
              <a:rPr lang="fi-FI" dirty="0" smtClean="0"/>
              <a:t>Tarkkoja kokoeroja vaikea havaita</a:t>
            </a:r>
          </a:p>
          <a:p>
            <a:pPr lvl="1"/>
            <a:r>
              <a:rPr lang="fi-FI" dirty="0" smtClean="0"/>
              <a:t>Ei voi eritellä jakaumia (vrt. ympyrän sektorit)</a:t>
            </a:r>
          </a:p>
          <a:p>
            <a:pPr lvl="1"/>
            <a:r>
              <a:rPr lang="fi-FI" dirty="0" smtClean="0"/>
              <a:t>Kolmiulotteisiksi mielletyt kuvat voivat hämätä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5531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Diagrammit ja tietokoneohjelmat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Taulukkolaskenta- ja piirto-ohjelmat</a:t>
            </a:r>
          </a:p>
          <a:p>
            <a:pPr lvl="1"/>
            <a:r>
              <a:rPr lang="fi-FI" dirty="0" smtClean="0"/>
              <a:t>Esim. </a:t>
            </a:r>
            <a:r>
              <a:rPr lang="fi-FI" smtClean="0"/>
              <a:t>Excel</a:t>
            </a:r>
            <a:endParaRPr lang="fi-FI" dirty="0" smtClean="0"/>
          </a:p>
          <a:p>
            <a:r>
              <a:rPr lang="fi-FI" dirty="0" smtClean="0"/>
              <a:t>Monia esittämismahdollisuuksia</a:t>
            </a:r>
          </a:p>
          <a:p>
            <a:r>
              <a:rPr lang="fi-FI" dirty="0" smtClean="0"/>
              <a:t>Yksinkertainen ja selvä kuvaus on paras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4599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Alue ja aluetutkimus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Alue</a:t>
            </a:r>
          </a:p>
          <a:p>
            <a:pPr lvl="1"/>
            <a:r>
              <a:rPr lang="fi-FI" dirty="0" smtClean="0"/>
              <a:t>Maapinnan osa, joka luontonsa tai ihmisen aikaansaannoksen perusteella eroaa sitä ympäröivistä alueista</a:t>
            </a:r>
          </a:p>
          <a:p>
            <a:r>
              <a:rPr lang="fi-FI" dirty="0" smtClean="0"/>
              <a:t>Aluetutkimus</a:t>
            </a:r>
          </a:p>
          <a:p>
            <a:pPr lvl="1"/>
            <a:r>
              <a:rPr lang="fi-FI" dirty="0" smtClean="0"/>
              <a:t>Monipuolinen perehtyminen tiettyyn alueeseen</a:t>
            </a:r>
          </a:p>
          <a:p>
            <a:pPr lvl="2"/>
            <a:r>
              <a:rPr lang="fi-FI" dirty="0" smtClean="0"/>
              <a:t>Luonto</a:t>
            </a:r>
          </a:p>
          <a:p>
            <a:pPr lvl="2"/>
            <a:r>
              <a:rPr lang="fi-FI" dirty="0" smtClean="0"/>
              <a:t>Väestö, ihmisen toiminta ja sen vaikutukset</a:t>
            </a:r>
          </a:p>
          <a:p>
            <a:pPr lvl="2"/>
            <a:r>
              <a:rPr lang="fi-FI" dirty="0" smtClean="0"/>
              <a:t>Tavoitteena saada kokonaiskuva alueesta</a:t>
            </a:r>
          </a:p>
          <a:p>
            <a:pPr lvl="2">
              <a:buNone/>
            </a:pPr>
            <a:endParaRPr lang="fi-FI" dirty="0" smtClean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57436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Kpl 3: Paikkatieto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884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Kpl 3: Paikkatieto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75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paikkatieto on?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Kaikki sellainen digitaalisessa muodossa oleva tieto, jossa yhdistyy tieto jonkin kohteen 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 smtClean="0"/>
              <a:t>maantieteellisestä </a:t>
            </a:r>
            <a:r>
              <a:rPr lang="fi-FI" u="sng" dirty="0" smtClean="0"/>
              <a:t>sijainnista</a:t>
            </a:r>
            <a:r>
              <a:rPr lang="fi-FI" dirty="0" smtClean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 smtClean="0"/>
              <a:t>sen </a:t>
            </a:r>
            <a:r>
              <a:rPr lang="fi-FI" u="sng" dirty="0" smtClean="0"/>
              <a:t>ominaisuuksista</a:t>
            </a:r>
          </a:p>
          <a:p>
            <a:r>
              <a:rPr lang="fi-FI" u="sng" dirty="0" smtClean="0">
                <a:hlinkClick r:id="rId2"/>
              </a:rPr>
              <a:t>Paikkatiedon perusteet</a:t>
            </a:r>
            <a:endParaRPr lang="fi-FI" u="sng" dirty="0" smtClean="0"/>
          </a:p>
          <a:p>
            <a:pPr>
              <a:buNone/>
            </a:pPr>
            <a:endParaRPr lang="fi-FI" u="sng" dirty="0"/>
          </a:p>
        </p:txBody>
      </p:sp>
    </p:spTree>
    <p:extLst>
      <p:ext uri="{BB962C8B-B14F-4D97-AF65-F5344CB8AC3E}">
        <p14:creationId xmlns="" xmlns:p14="http://schemas.microsoft.com/office/powerpoint/2010/main" val="27079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Paikkatieto sisältää sijainti- ja ominaisuustietoa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752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b="1" dirty="0" smtClean="0"/>
              <a:t>Sijaintitieto</a:t>
            </a:r>
          </a:p>
          <a:p>
            <a:pPr marL="914400" lvl="1" indent="-514350"/>
            <a:r>
              <a:rPr lang="fi-FI" dirty="0"/>
              <a:t>Kertoo paikan tarkan </a:t>
            </a:r>
            <a:r>
              <a:rPr lang="fi-FI" dirty="0" smtClean="0"/>
              <a:t>sijainnin</a:t>
            </a:r>
          </a:p>
          <a:p>
            <a:pPr marL="914400" lvl="1" indent="-514350"/>
            <a:r>
              <a:rPr lang="fi-FI" dirty="0" smtClean="0"/>
              <a:t>Tallennetaan tavallisesti maantieteellisinä koordinaatteina tai osoitteena</a:t>
            </a:r>
          </a:p>
          <a:p>
            <a:pPr marL="914400" lvl="1" indent="-514350"/>
            <a:r>
              <a:rPr lang="fi-FI" dirty="0" smtClean="0"/>
              <a:t>Voi sisältää myös </a:t>
            </a:r>
            <a:r>
              <a:rPr lang="fi-FI" b="1" dirty="0" smtClean="0"/>
              <a:t>topologiatietoa</a:t>
            </a:r>
            <a:r>
              <a:rPr lang="fi-FI" dirty="0" smtClean="0"/>
              <a:t> ts. tietoa siitä, miten jokin kohde sijaitsee suhteessa muihin kohteisiin (tarvitaan esim. reittihakupalveluissa </a:t>
            </a:r>
            <a:br>
              <a:rPr lang="fi-FI" dirty="0" smtClean="0"/>
            </a:br>
            <a:r>
              <a:rPr lang="fi-FI" dirty="0" smtClean="0">
                <a:sym typeface="Wingdings" panose="05000000000000000000" pitchFamily="2" charset="2"/>
              </a:rPr>
              <a:t> mitkä tiet </a:t>
            </a:r>
            <a:r>
              <a:rPr lang="fi-FI" dirty="0" smtClean="0"/>
              <a:t>risteävät?)</a:t>
            </a:r>
          </a:p>
          <a:p>
            <a:pPr marL="514350" indent="-514350">
              <a:buFont typeface="+mj-lt"/>
              <a:buAutoNum type="arabicPeriod"/>
            </a:pPr>
            <a:r>
              <a:rPr lang="fi-FI" b="1" dirty="0" smtClean="0"/>
              <a:t>Ominaisuustieto</a:t>
            </a:r>
          </a:p>
          <a:p>
            <a:pPr marL="914400" lvl="1" indent="-514350"/>
            <a:r>
              <a:rPr lang="fi-FI" dirty="0" smtClean="0"/>
              <a:t>Tieto tallennetaan taulukkona</a:t>
            </a:r>
          </a:p>
          <a:p>
            <a:pPr marL="857250" lvl="1" indent="-457200"/>
            <a:r>
              <a:rPr lang="fi-FI" dirty="0" smtClean="0"/>
              <a:t>Esim. rakennuksen osoite, kerroslukumäärä, asukkaiden määrä</a:t>
            </a:r>
          </a:p>
          <a:p>
            <a:pPr marL="857250" lvl="1" indent="-457200"/>
            <a:r>
              <a:rPr lang="fi-FI" dirty="0" smtClean="0">
                <a:hlinkClick r:id="rId2"/>
              </a:rPr>
              <a:t>Ominaisuustiedot ja niiden esittäminen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40911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Paikkatiedon sisältö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8360"/>
            <a:ext cx="8065343" cy="523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35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Sijaintitieto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Mahdollistaa erilaisten aineistojen yhdistämisen ja tarkastelun samanaikaisesti</a:t>
            </a:r>
          </a:p>
          <a:p>
            <a:pPr lvl="1"/>
            <a:r>
              <a:rPr lang="fi-FI" dirty="0" smtClean="0"/>
              <a:t>Esim. rakennuksien sijaintia esittävän ja maaperäkartan yhdistäminen</a:t>
            </a:r>
          </a:p>
          <a:p>
            <a:r>
              <a:rPr lang="fi-FI" dirty="0" smtClean="0"/>
              <a:t>Mahdollistaa etäisyyksiin ja pinta-aloihin liittyvät laskutoimitukset</a:t>
            </a:r>
          </a:p>
          <a:p>
            <a:pPr lvl="1"/>
            <a:r>
              <a:rPr lang="fi-FI" dirty="0" smtClean="0"/>
              <a:t>Esim. järven pinta-ala voidaan laskea automaattisesti rantaviivan koordinaateista</a:t>
            </a:r>
          </a:p>
          <a:p>
            <a:pPr lvl="1"/>
            <a:r>
              <a:rPr lang="fi-FI" dirty="0" smtClean="0"/>
              <a:t>Esim. tietyllä etäisyydellä rannasta olevat rakennukset voidaan hakea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938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Sijaintitiedon merkitseminen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smtClean="0"/>
              <a:t>Tasokoordinaattien avulla</a:t>
            </a:r>
          </a:p>
          <a:p>
            <a:pPr lvl="1"/>
            <a:r>
              <a:rPr lang="fi-FI" dirty="0" smtClean="0"/>
              <a:t>Yksikkönä metri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Maantieteellisten koordinaattien avulla</a:t>
            </a:r>
          </a:p>
          <a:p>
            <a:pPr marL="914400" lvl="1" indent="-514350"/>
            <a:r>
              <a:rPr lang="fi-FI" dirty="0" smtClean="0"/>
              <a:t>Yksikköinä leveys- ja pituuspiirit</a:t>
            </a:r>
          </a:p>
          <a:p>
            <a:pPr marL="1314450" lvl="2" indent="-514350"/>
            <a:r>
              <a:rPr lang="fi-FI" dirty="0" smtClean="0"/>
              <a:t>Leveyspiirit: </a:t>
            </a:r>
            <a:r>
              <a:rPr lang="fi-FI" baseline="30000" dirty="0" err="1" smtClean="0"/>
              <a:t>o</a:t>
            </a:r>
            <a:r>
              <a:rPr lang="fi-FI" dirty="0" err="1" smtClean="0"/>
              <a:t>N</a:t>
            </a:r>
            <a:r>
              <a:rPr lang="fi-FI" dirty="0" smtClean="0"/>
              <a:t> tai </a:t>
            </a:r>
            <a:r>
              <a:rPr lang="fi-FI" baseline="30000" dirty="0" err="1"/>
              <a:t>o</a:t>
            </a:r>
            <a:r>
              <a:rPr lang="fi-FI" dirty="0" err="1" smtClean="0"/>
              <a:t>S</a:t>
            </a:r>
            <a:r>
              <a:rPr lang="fi-FI" dirty="0" smtClean="0"/>
              <a:t> (0 – 90</a:t>
            </a:r>
            <a:r>
              <a:rPr lang="fi-FI" baseline="30000" dirty="0"/>
              <a:t>o</a:t>
            </a:r>
            <a:r>
              <a:rPr lang="fi-FI" dirty="0" smtClean="0"/>
              <a:t>)</a:t>
            </a:r>
          </a:p>
          <a:p>
            <a:pPr marL="1314450" lvl="2" indent="-514350"/>
            <a:r>
              <a:rPr lang="fi-FI" dirty="0" smtClean="0"/>
              <a:t>Pituuspiirit: </a:t>
            </a:r>
            <a:r>
              <a:rPr lang="fi-FI" baseline="30000" dirty="0" err="1"/>
              <a:t>o</a:t>
            </a:r>
            <a:r>
              <a:rPr lang="fi-FI" dirty="0" err="1" smtClean="0"/>
              <a:t>E</a:t>
            </a:r>
            <a:r>
              <a:rPr lang="fi-FI" dirty="0" smtClean="0"/>
              <a:t> </a:t>
            </a:r>
            <a:r>
              <a:rPr lang="fi-FI" dirty="0"/>
              <a:t>tai </a:t>
            </a:r>
            <a:r>
              <a:rPr lang="fi-FI" baseline="30000" dirty="0" err="1"/>
              <a:t>o</a:t>
            </a:r>
            <a:r>
              <a:rPr lang="fi-FI" dirty="0" err="1" smtClean="0"/>
              <a:t>W</a:t>
            </a:r>
            <a:r>
              <a:rPr lang="fi-FI" dirty="0" smtClean="0"/>
              <a:t> </a:t>
            </a:r>
            <a:r>
              <a:rPr lang="fi-FI" dirty="0"/>
              <a:t>(0 – </a:t>
            </a:r>
            <a:r>
              <a:rPr lang="fi-FI" dirty="0" smtClean="0"/>
              <a:t>180</a:t>
            </a:r>
            <a:r>
              <a:rPr lang="fi-FI" baseline="30000" dirty="0"/>
              <a:t>o</a:t>
            </a:r>
            <a:r>
              <a:rPr lang="fi-FI" dirty="0"/>
              <a:t>)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88879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Sijainnin määrittäminen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 smtClean="0"/>
              <a:t>Maantieteelliset koordinaatit</a:t>
            </a:r>
          </a:p>
          <a:p>
            <a:pPr lvl="1"/>
            <a:r>
              <a:rPr lang="fi-FI" dirty="0" smtClean="0"/>
              <a:t>Leveyspiirit eli paralleelipiirit (</a:t>
            </a:r>
            <a:r>
              <a:rPr lang="fi-FI" baseline="30000" dirty="0" err="1" smtClean="0"/>
              <a:t>o</a:t>
            </a:r>
            <a:r>
              <a:rPr lang="fi-FI" dirty="0" err="1" smtClean="0"/>
              <a:t>N</a:t>
            </a:r>
            <a:r>
              <a:rPr lang="fi-FI" dirty="0" smtClean="0"/>
              <a:t> </a:t>
            </a:r>
            <a:r>
              <a:rPr lang="fi-FI" dirty="0"/>
              <a:t>tai </a:t>
            </a:r>
            <a:r>
              <a:rPr lang="fi-FI" baseline="30000" dirty="0" err="1" smtClean="0"/>
              <a:t>o</a:t>
            </a:r>
            <a:r>
              <a:rPr lang="fi-FI" dirty="0" err="1" smtClean="0"/>
              <a:t>S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Pituuspiirit eli meridiaanit (</a:t>
            </a:r>
            <a:r>
              <a:rPr lang="fi-FI" baseline="30000" dirty="0" err="1" smtClean="0"/>
              <a:t>o</a:t>
            </a:r>
            <a:r>
              <a:rPr lang="fi-FI" dirty="0" err="1" smtClean="0"/>
              <a:t>W</a:t>
            </a:r>
            <a:r>
              <a:rPr lang="fi-FI" dirty="0" smtClean="0"/>
              <a:t> </a:t>
            </a:r>
            <a:r>
              <a:rPr lang="fi-FI" dirty="0"/>
              <a:t>tai </a:t>
            </a:r>
            <a:r>
              <a:rPr lang="fi-FI" baseline="30000" dirty="0" err="1" smtClean="0"/>
              <a:t>o</a:t>
            </a:r>
            <a:r>
              <a:rPr lang="fi-FI" dirty="0" err="1" smtClean="0"/>
              <a:t>E</a:t>
            </a:r>
            <a:r>
              <a:rPr lang="fi-FI" dirty="0" smtClean="0"/>
              <a:t>) </a:t>
            </a:r>
          </a:p>
          <a:p>
            <a:pPr lvl="1"/>
            <a:r>
              <a:rPr lang="fi-FI" dirty="0" smtClean="0"/>
              <a:t>Muodostavat yhdessä asteverkon</a:t>
            </a:r>
          </a:p>
          <a:p>
            <a:r>
              <a:rPr lang="fi-FI" b="1" dirty="0" smtClean="0"/>
              <a:t>Tasokoordinaatisto</a:t>
            </a:r>
          </a:p>
          <a:p>
            <a:pPr lvl="1"/>
            <a:r>
              <a:rPr lang="fi-FI" dirty="0" err="1" smtClean="0"/>
              <a:t>EUREF-FIN-koordinaatisto</a:t>
            </a:r>
            <a:r>
              <a:rPr lang="fi-FI" dirty="0" smtClean="0"/>
              <a:t> (uusimmat peruskartat, sivu 17)</a:t>
            </a:r>
          </a:p>
          <a:p>
            <a:pPr lvl="2"/>
            <a:r>
              <a:rPr lang="fi-FI" dirty="0" smtClean="0"/>
              <a:t>Lännestä </a:t>
            </a:r>
            <a:r>
              <a:rPr lang="fi-FI" dirty="0"/>
              <a:t>itään kulkevien koordinaattien luvut ilmaisevat etäisyyden </a:t>
            </a:r>
            <a:r>
              <a:rPr lang="fi-FI" dirty="0" smtClean="0"/>
              <a:t>päiväntasaajalta kilometreinä</a:t>
            </a:r>
          </a:p>
          <a:p>
            <a:pPr lvl="2"/>
            <a:r>
              <a:rPr lang="fi-FI" dirty="0"/>
              <a:t>Suomessa 27 </a:t>
            </a:r>
            <a:r>
              <a:rPr lang="fi-FI" baseline="30000" dirty="0" err="1"/>
              <a:t>o</a:t>
            </a:r>
            <a:r>
              <a:rPr lang="fi-FI" dirty="0" err="1"/>
              <a:t>E</a:t>
            </a:r>
            <a:r>
              <a:rPr lang="fi-FI" dirty="0"/>
              <a:t> on keskimeridiaani, jonka arvo on </a:t>
            </a:r>
            <a:r>
              <a:rPr lang="fi-FI" dirty="0" smtClean="0"/>
              <a:t>500 km</a:t>
            </a:r>
          </a:p>
          <a:p>
            <a:pPr lvl="1"/>
            <a:r>
              <a:rPr lang="fi-FI" dirty="0" smtClean="0"/>
              <a:t>Peruskoordinaatisto (vanhoissa peruskartoissa)</a:t>
            </a:r>
          </a:p>
          <a:p>
            <a:pPr lvl="2"/>
            <a:r>
              <a:rPr lang="fi-FI" dirty="0" smtClean="0"/>
              <a:t>Pohjois- eteläsuuntaisiksi akseleiksi valittu 4 pituuspiiriä (21 </a:t>
            </a:r>
            <a:r>
              <a:rPr lang="fi-FI" sz="2500" baseline="30000" dirty="0" err="1"/>
              <a:t>o</a:t>
            </a:r>
            <a:r>
              <a:rPr lang="fi-FI" dirty="0" err="1" smtClean="0"/>
              <a:t>E</a:t>
            </a:r>
            <a:r>
              <a:rPr lang="fi-FI" dirty="0" smtClean="0"/>
              <a:t>, 24 </a:t>
            </a:r>
            <a:r>
              <a:rPr lang="fi-FI" sz="2500" baseline="30000" dirty="0" err="1"/>
              <a:t>o</a:t>
            </a:r>
            <a:r>
              <a:rPr lang="fi-FI" dirty="0" err="1" smtClean="0"/>
              <a:t>E</a:t>
            </a:r>
            <a:r>
              <a:rPr lang="fi-FI" dirty="0" smtClean="0"/>
              <a:t>, 27 </a:t>
            </a:r>
            <a:r>
              <a:rPr lang="fi-FI" sz="2500" baseline="30000" dirty="0" err="1" smtClean="0"/>
              <a:t>o</a:t>
            </a:r>
            <a:r>
              <a:rPr lang="fi-FI" dirty="0" err="1" smtClean="0"/>
              <a:t>E</a:t>
            </a:r>
            <a:r>
              <a:rPr lang="fi-FI" dirty="0" smtClean="0"/>
              <a:t> ja 30 </a:t>
            </a:r>
            <a:r>
              <a:rPr lang="fi-FI" sz="2500" baseline="30000" dirty="0" err="1" smtClean="0"/>
              <a:t>o</a:t>
            </a:r>
            <a:r>
              <a:rPr lang="fi-FI" dirty="0" err="1" smtClean="0"/>
              <a:t>E</a:t>
            </a:r>
            <a:r>
              <a:rPr lang="fi-FI" dirty="0" smtClean="0"/>
              <a:t>), jotka ovat neljän kaistaleen keskellä</a:t>
            </a:r>
          </a:p>
          <a:p>
            <a:pPr lvl="2"/>
            <a:endParaRPr lang="fi-FI" dirty="0"/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3942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Maailmanlaajuinen paikannusjärjestelmä (GPS)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Avaruudessa, noin 20 000 km:n korkeudessa, 24 satelliittia (periaate sivun 17 kuvassa)</a:t>
            </a:r>
          </a:p>
          <a:p>
            <a:pPr lvl="1"/>
            <a:r>
              <a:rPr lang="fi-FI" dirty="0" smtClean="0"/>
              <a:t>Sijainti tunnetaan</a:t>
            </a:r>
          </a:p>
          <a:p>
            <a:pPr lvl="1"/>
            <a:r>
              <a:rPr lang="fi-FI" dirty="0" smtClean="0"/>
              <a:t>Lähettävät sijaintitietoa kellon ajan kanssa</a:t>
            </a:r>
          </a:p>
          <a:p>
            <a:r>
              <a:rPr lang="fi-FI" dirty="0" smtClean="0"/>
              <a:t>Paikannuslaite (</a:t>
            </a:r>
            <a:r>
              <a:rPr lang="fi-FI" dirty="0" err="1" smtClean="0"/>
              <a:t>GPS-laite</a:t>
            </a:r>
            <a:r>
              <a:rPr lang="fi-FI" dirty="0" smtClean="0"/>
              <a:t>) vastaanottaa tiedot</a:t>
            </a:r>
          </a:p>
          <a:p>
            <a:pPr lvl="1"/>
            <a:r>
              <a:rPr lang="fi-FI" u="sng" dirty="0" smtClean="0"/>
              <a:t>Laskee radiosignaalin kulkuun kuluneen ajan ja satelliittien sijaintitiedon perusteella oman paikkansa</a:t>
            </a:r>
          </a:p>
          <a:p>
            <a:pPr lvl="1"/>
            <a:r>
              <a:rPr lang="fi-FI" dirty="0" smtClean="0"/>
              <a:t>Tarvitaan yhteys vähintään neljään satelliittiin</a:t>
            </a:r>
          </a:p>
          <a:p>
            <a:r>
              <a:rPr lang="fi-FI" dirty="0" smtClean="0"/>
              <a:t>Paikannustarkkuus parhaimmillaan muutamia metrejä (erityisjärjestelyin senttejä)</a:t>
            </a:r>
          </a:p>
        </p:txBody>
      </p:sp>
    </p:spTree>
    <p:extLst>
      <p:ext uri="{BB962C8B-B14F-4D97-AF65-F5344CB8AC3E}">
        <p14:creationId xmlns="" xmlns:p14="http://schemas.microsoft.com/office/powerpoint/2010/main" val="95578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GPS:n</a:t>
            </a:r>
            <a:r>
              <a:rPr lang="fi-FI" dirty="0" smtClean="0"/>
              <a:t> hyödyt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Helpottaa kartoitustyötä</a:t>
            </a:r>
          </a:p>
          <a:p>
            <a:r>
              <a:rPr lang="fi-FI" dirty="0" smtClean="0"/>
              <a:t>Litosfäärilaattojen liikkeiden selvittäminen</a:t>
            </a:r>
          </a:p>
          <a:p>
            <a:r>
              <a:rPr lang="fi-FI" smtClean="0"/>
              <a:t>Kulkuvälineiden </a:t>
            </a:r>
            <a:r>
              <a:rPr lang="fi-FI" dirty="0" smtClean="0"/>
              <a:t>liikkeiden seuranta, kohteet </a:t>
            </a:r>
            <a:r>
              <a:rPr lang="fi-FI" smtClean="0"/>
              <a:t>ja reitit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45567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011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ALUEET JA PAIKAT</a:t>
            </a:r>
            <a:br>
              <a:rPr lang="fi-FI"/>
            </a:br>
            <a:r>
              <a:rPr lang="fi-FI"/>
              <a:t>- MAANTIETEEN PERUSKÄSITTEITÄ</a:t>
            </a:r>
          </a:p>
        </p:txBody>
      </p:sp>
      <p:sp>
        <p:nvSpPr>
          <p:cNvPr id="853012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36538" y="1600200"/>
            <a:ext cx="7797800" cy="5181600"/>
          </a:xfrm>
        </p:spPr>
        <p:txBody>
          <a:bodyPr>
            <a:normAutofit/>
          </a:bodyPr>
          <a:lstStyle/>
          <a:p>
            <a:r>
              <a:rPr lang="fi-FI" dirty="0"/>
              <a:t>Maailmaa voidaan tarkastella alueina ja paikkoina. </a:t>
            </a:r>
          </a:p>
          <a:p>
            <a:r>
              <a:rPr lang="fi-FI" dirty="0"/>
              <a:t>Alue on osa maapallon pintaa, joka</a:t>
            </a:r>
          </a:p>
          <a:p>
            <a:pPr lvl="1"/>
            <a:r>
              <a:rPr lang="fi-FI" dirty="0"/>
              <a:t>eroaa ympäristöstään </a:t>
            </a:r>
          </a:p>
          <a:p>
            <a:pPr lvl="2"/>
            <a:r>
              <a:rPr lang="fi-FI" dirty="0"/>
              <a:t>jonkin tai joidenkin ominaisuuksien perusteella</a:t>
            </a:r>
          </a:p>
          <a:p>
            <a:pPr lvl="2"/>
            <a:r>
              <a:rPr lang="fi-FI" dirty="0"/>
              <a:t>esim. tundrailmasto, työssäkäyntialue</a:t>
            </a:r>
          </a:p>
          <a:p>
            <a:pPr lvl="1"/>
            <a:r>
              <a:rPr lang="fi-FI" dirty="0"/>
              <a:t>on harvoin jyrkkärajainen</a:t>
            </a:r>
          </a:p>
          <a:p>
            <a:pPr lvl="2"/>
            <a:r>
              <a:rPr lang="fi-FI" dirty="0"/>
              <a:t>vaihtuu toiseksi alueeksi vähittäin</a:t>
            </a:r>
          </a:p>
          <a:p>
            <a:pPr lvl="2"/>
            <a:r>
              <a:rPr lang="fi-FI" dirty="0"/>
              <a:t>poikkeuksena hallinnolliset alueet.</a:t>
            </a:r>
          </a:p>
          <a:p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85302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02600" y="6478588"/>
            <a:ext cx="900113" cy="323850"/>
          </a:xfrm>
          <a:prstGeom prst="actionButtonBlank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fi-FI" sz="900">
                <a:solidFill>
                  <a:srgbClr val="008080"/>
                </a:solidFill>
              </a:rPr>
              <a:t>Avainkäsitteitä</a:t>
            </a:r>
          </a:p>
        </p:txBody>
      </p:sp>
    </p:spTree>
    <p:extLst>
      <p:ext uri="{BB962C8B-B14F-4D97-AF65-F5344CB8AC3E}">
        <p14:creationId xmlns="" xmlns:p14="http://schemas.microsoft.com/office/powerpoint/2010/main" val="2986182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5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5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5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5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5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5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5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5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5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5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5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3012" grpId="0" build="p"/>
      <p:bldP spid="853012" grpI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Kännykkäpaikannus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Kännykän sijainnin määrittäminen tukiasemien tietojen perusteella</a:t>
            </a:r>
          </a:p>
          <a:p>
            <a:pPr lvl="1"/>
            <a:r>
              <a:rPr lang="fi-FI" dirty="0" smtClean="0"/>
              <a:t>Ei siis satelliittipaikannusta</a:t>
            </a:r>
          </a:p>
          <a:p>
            <a:r>
              <a:rPr lang="fi-FI" dirty="0" smtClean="0"/>
              <a:t>Tarkkuus joitakin satoja metrejä – kilometrejä</a:t>
            </a:r>
          </a:p>
          <a:p>
            <a:r>
              <a:rPr lang="fi-FI" dirty="0" smtClean="0"/>
              <a:t>Hyötyjä</a:t>
            </a:r>
          </a:p>
          <a:p>
            <a:pPr lvl="1"/>
            <a:r>
              <a:rPr lang="fi-FI" dirty="0" smtClean="0"/>
              <a:t>Oman sijainnin selville saaminen (kartta)</a:t>
            </a:r>
          </a:p>
          <a:p>
            <a:pPr lvl="1"/>
            <a:r>
              <a:rPr lang="fi-FI" dirty="0" smtClean="0"/>
              <a:t>Hätäsoittojen paikannus</a:t>
            </a:r>
          </a:p>
          <a:p>
            <a:pPr lvl="1"/>
            <a:r>
              <a:rPr lang="fi-FI" dirty="0" smtClean="0"/>
              <a:t>Säätiedot</a:t>
            </a:r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194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Kaukokartoitus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 smtClean="0"/>
              <a:t>Ilmakuvaus</a:t>
            </a:r>
          </a:p>
          <a:p>
            <a:pPr marL="914400" lvl="1" indent="-514350"/>
            <a:r>
              <a:rPr lang="fi-FI" dirty="0" smtClean="0"/>
              <a:t>Lentokone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Laserkeilaus</a:t>
            </a:r>
          </a:p>
          <a:p>
            <a:pPr marL="914400" lvl="1" indent="-514350"/>
            <a:r>
              <a:rPr lang="fi-FI" dirty="0" smtClean="0"/>
              <a:t>Lentokone: keilainlaite lähettää maanpintaan laserpulsseja </a:t>
            </a:r>
            <a:r>
              <a:rPr lang="fi-FI" dirty="0" smtClean="0">
                <a:sym typeface="Wingdings" panose="05000000000000000000" pitchFamily="2" charset="2"/>
              </a:rPr>
              <a:t> heijastuvat takaisin vastaanottimeen</a:t>
            </a:r>
            <a:br>
              <a:rPr lang="fi-FI" dirty="0" smtClean="0">
                <a:sym typeface="Wingdings" panose="05000000000000000000" pitchFamily="2" charset="2"/>
              </a:rPr>
            </a:br>
            <a:r>
              <a:rPr lang="fi-FI" dirty="0" smtClean="0">
                <a:sym typeface="Wingdings" panose="05000000000000000000" pitchFamily="2" charset="2"/>
              </a:rPr>
              <a:t> tarkka kolmiulotteinen kuva (esim. tulvakartat ja metsän puumäärän arviointi)</a:t>
            </a: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Satelliittikuvat</a:t>
            </a:r>
          </a:p>
          <a:p>
            <a:pPr marL="914400" lvl="1" indent="-514350"/>
            <a:r>
              <a:rPr lang="fi-FI" dirty="0" smtClean="0"/>
              <a:t>Satelliitit </a:t>
            </a:r>
          </a:p>
          <a:p>
            <a:pPr marL="1314450" lvl="2" indent="-514350"/>
            <a:r>
              <a:rPr lang="fi-FI" sz="2600" dirty="0" smtClean="0"/>
              <a:t>Laajat alueet</a:t>
            </a:r>
          </a:p>
          <a:p>
            <a:pPr marL="1314450" lvl="2" indent="-514350"/>
            <a:r>
              <a:rPr lang="fi-FI" sz="2600" dirty="0" smtClean="0"/>
              <a:t>Toistuvuus </a:t>
            </a:r>
          </a:p>
          <a:p>
            <a:pPr marL="1771650" lvl="3" indent="-514350"/>
            <a:r>
              <a:rPr lang="fi-FI" sz="2600" dirty="0" smtClean="0"/>
              <a:t>Uutta kuvamateriaalia säännöllisesti samalta alueelta</a:t>
            </a:r>
          </a:p>
          <a:p>
            <a:pPr marL="1314450" lvl="2" indent="-514350"/>
            <a:r>
              <a:rPr lang="fi-FI" sz="2600" dirty="0" smtClean="0"/>
              <a:t>Sää- ja ympäristötutkimus (muutokset ympäristössä)</a:t>
            </a:r>
          </a:p>
          <a:p>
            <a:pPr marL="514350" indent="-514350"/>
            <a:r>
              <a:rPr lang="fi-FI" dirty="0" smtClean="0"/>
              <a:t>Kuvat sisältävät paljon yksityiskohtia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8517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Ilmakuvat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Kuvauskorkeus 0,5 – 10 km</a:t>
            </a:r>
          </a:p>
          <a:p>
            <a:r>
              <a:rPr lang="fi-FI" dirty="0" smtClean="0"/>
              <a:t>Suomen karttatuotanto perustuu ilmakuviin</a:t>
            </a:r>
          </a:p>
          <a:p>
            <a:r>
              <a:rPr lang="fi-FI" dirty="0" smtClean="0"/>
              <a:t>Kevät parasta kuvausaikaa</a:t>
            </a:r>
          </a:p>
          <a:p>
            <a:pPr lvl="1"/>
            <a:r>
              <a:rPr lang="fi-FI" dirty="0" smtClean="0"/>
              <a:t>Havu- ja lehtipuut erottuvat paremmin</a:t>
            </a:r>
          </a:p>
          <a:p>
            <a:pPr lvl="1"/>
            <a:r>
              <a:rPr lang="fi-FI" dirty="0" smtClean="0"/>
              <a:t>Latvukset peittävät vähemmän yksityiskohtia</a:t>
            </a:r>
          </a:p>
          <a:p>
            <a:r>
              <a:rPr lang="fi-FI" dirty="0" smtClean="0"/>
              <a:t>Kuvaus niin, että kuvat menevät osittain päällekkäin</a:t>
            </a:r>
          </a:p>
          <a:p>
            <a:pPr lvl="1"/>
            <a:r>
              <a:rPr lang="fi-FI" dirty="0" smtClean="0"/>
              <a:t>Mahdollistaa kolmiulotteisuuden</a:t>
            </a:r>
          </a:p>
        </p:txBody>
      </p:sp>
    </p:spTree>
    <p:extLst>
      <p:ext uri="{BB962C8B-B14F-4D97-AF65-F5344CB8AC3E}">
        <p14:creationId xmlns="" xmlns:p14="http://schemas.microsoft.com/office/powerpoint/2010/main" val="350602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Ilmakuvat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632848" cy="525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81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Ilmakuvat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22948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87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Ortokuva</a:t>
            </a:r>
            <a:r>
              <a:rPr lang="fi-FI" dirty="0" smtClean="0"/>
              <a:t> </a:t>
            </a:r>
            <a:r>
              <a:rPr lang="fi-FI" sz="2400" dirty="0" smtClean="0"/>
              <a:t>(s. 18)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Ilmakuvat keskeltä tarkimpia</a:t>
            </a:r>
          </a:p>
          <a:p>
            <a:pPr lvl="1"/>
            <a:r>
              <a:rPr lang="fi-FI" dirty="0" smtClean="0"/>
              <a:t>Kohtisuora tarkastelukulma</a:t>
            </a:r>
          </a:p>
          <a:p>
            <a:r>
              <a:rPr lang="fi-FI" dirty="0" smtClean="0"/>
              <a:t>Ilmakuvien reunaosat kuvautuvat sivulta päin</a:t>
            </a:r>
          </a:p>
          <a:p>
            <a:pPr lvl="1"/>
            <a:r>
              <a:rPr lang="fi-FI" dirty="0" smtClean="0"/>
              <a:t>Sijaintiin virheitä</a:t>
            </a:r>
          </a:p>
          <a:p>
            <a:pPr lvl="2"/>
            <a:r>
              <a:rPr lang="fi-FI" dirty="0" smtClean="0"/>
              <a:t>Virheet voidaan poistaa tietokoneohjelmalla tehtävän digitaalisen käsittelyn avulla</a:t>
            </a:r>
          </a:p>
          <a:p>
            <a:r>
              <a:rPr lang="fi-FI" dirty="0" smtClean="0"/>
              <a:t>Sijaintitiedoiltaan korjattuja ilmakuvia kutsutaan </a:t>
            </a:r>
            <a:r>
              <a:rPr lang="fi-FI" b="1" dirty="0" err="1" smtClean="0"/>
              <a:t>ortokuviksi</a:t>
            </a:r>
            <a:endParaRPr lang="fi-FI" b="1" dirty="0"/>
          </a:p>
        </p:txBody>
      </p:sp>
    </p:spTree>
    <p:extLst>
      <p:ext uri="{BB962C8B-B14F-4D97-AF65-F5344CB8AC3E}">
        <p14:creationId xmlns="" xmlns:p14="http://schemas.microsoft.com/office/powerpoint/2010/main" val="21271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Ilmakuvat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59133" cy="438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95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Paikkatieto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Karttojen sisältämät tiedot tallennettu digitaaliseksi eli sähköiseksi (numeeriseksi) </a:t>
            </a:r>
            <a:r>
              <a:rPr lang="fi-FI" b="1" dirty="0" smtClean="0"/>
              <a:t>paikkatietoaineistoksi</a:t>
            </a:r>
            <a:r>
              <a:rPr lang="fi-FI" dirty="0" smtClean="0"/>
              <a:t> </a:t>
            </a:r>
            <a:r>
              <a:rPr lang="fi-FI" b="1" dirty="0" smtClean="0"/>
              <a:t>paikkatietokantoihin</a:t>
            </a:r>
          </a:p>
          <a:p>
            <a:pPr lvl="1"/>
            <a:r>
              <a:rPr lang="fi-FI" dirty="0" smtClean="0"/>
              <a:t>Todellisen maailman eri asiat (teemat) tallennetaan eri tietokantoihin</a:t>
            </a:r>
          </a:p>
          <a:p>
            <a:pPr lvl="2"/>
            <a:r>
              <a:rPr lang="fi-FI" dirty="0" smtClean="0"/>
              <a:t>esim. pinnanmuodot, maanpeite, liikenneverkot, rakennukset (oppikirjan kuva s. 21)</a:t>
            </a:r>
          </a:p>
          <a:p>
            <a:pPr lvl="1"/>
            <a:r>
              <a:rPr lang="fi-FI" dirty="0" smtClean="0"/>
              <a:t>Aineistoa voi avata karttanäkymään </a:t>
            </a:r>
          </a:p>
          <a:p>
            <a:pPr lvl="2"/>
            <a:r>
              <a:rPr lang="fi-FI" dirty="0" smtClean="0"/>
              <a:t>yksitellen tai </a:t>
            </a:r>
          </a:p>
          <a:p>
            <a:pPr lvl="2"/>
            <a:r>
              <a:rPr lang="fi-FI" dirty="0" smtClean="0"/>
              <a:t>erilaisina yhdistelminä </a:t>
            </a:r>
            <a:r>
              <a:rPr lang="fi-FI" dirty="0" smtClean="0">
                <a:sym typeface="Wingdings"/>
              </a:rPr>
              <a:t> analyysien tekeminen, erilaiset karttaesitykset</a:t>
            </a:r>
            <a:endParaRPr lang="fi-FI" dirty="0" smtClean="0"/>
          </a:p>
          <a:p>
            <a:r>
              <a:rPr lang="fi-FI" dirty="0" smtClean="0"/>
              <a:t>Paikkatieto mahdollistaa</a:t>
            </a:r>
          </a:p>
          <a:p>
            <a:pPr lvl="1"/>
            <a:r>
              <a:rPr lang="fi-FI" dirty="0" smtClean="0"/>
              <a:t>tiedon tarkastelun</a:t>
            </a:r>
          </a:p>
          <a:p>
            <a:pPr lvl="1"/>
            <a:r>
              <a:rPr lang="fi-FI" dirty="0" smtClean="0"/>
              <a:t>maantieteellisten analyysien teon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8782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850106"/>
          </a:xfrm>
        </p:spPr>
        <p:txBody>
          <a:bodyPr/>
          <a:lstStyle/>
          <a:p>
            <a:r>
              <a:rPr lang="fi-FI" dirty="0" smtClean="0"/>
              <a:t>Paikkatietoaineiston esittäminen </a:t>
            </a:r>
            <a:r>
              <a:rPr lang="fi-FI" sz="2400" dirty="0" smtClean="0"/>
              <a:t>(s. 19)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>
                <a:sym typeface="Wingdings" panose="05000000000000000000" pitchFamily="2" charset="2"/>
              </a:rPr>
              <a:t>Karttamuodossa </a:t>
            </a: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Taulukkomuodossa</a:t>
            </a:r>
          </a:p>
          <a:p>
            <a:pPr lvl="1"/>
            <a:r>
              <a:rPr lang="fi-FI" b="1" dirty="0" smtClean="0"/>
              <a:t>Tietue </a:t>
            </a:r>
            <a:r>
              <a:rPr lang="fi-FI" dirty="0" smtClean="0"/>
              <a:t>eli rivi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kohteen ominaisuustiedot</a:t>
            </a:r>
          </a:p>
          <a:p>
            <a:pPr lvl="1"/>
            <a:r>
              <a:rPr lang="fi-FI" b="1" dirty="0" smtClean="0"/>
              <a:t>Kenttä</a:t>
            </a:r>
            <a:r>
              <a:rPr lang="fi-FI" dirty="0" smtClean="0"/>
              <a:t> eli sarake </a:t>
            </a:r>
            <a:r>
              <a:rPr lang="fi-FI" dirty="0" smtClean="0">
                <a:sym typeface="Wingdings" panose="05000000000000000000" pitchFamily="2" charset="2"/>
              </a:rPr>
              <a:t> sama sijainti- tai ominaisuustieto kaikista kohteista</a:t>
            </a:r>
          </a:p>
          <a:p>
            <a:pPr lvl="1"/>
            <a:r>
              <a:rPr lang="fi-FI" b="1" dirty="0" smtClean="0">
                <a:sym typeface="Wingdings" panose="05000000000000000000" pitchFamily="2" charset="2"/>
              </a:rPr>
              <a:t>Relaatiotietokanta </a:t>
            </a:r>
            <a:endParaRPr lang="fi-FI" dirty="0" smtClean="0">
              <a:sym typeface="Wingdings" panose="05000000000000000000" pitchFamily="2" charset="2"/>
            </a:endParaRPr>
          </a:p>
          <a:p>
            <a:pPr lvl="2"/>
            <a:r>
              <a:rPr lang="fi-FI" dirty="0" smtClean="0">
                <a:sym typeface="Wingdings" panose="05000000000000000000" pitchFamily="2" charset="2"/>
              </a:rPr>
              <a:t>jos eri tietokantojen taulukoilla on vähintään yksi yhteinen kenttä, esim. kunnan nimi, taulukot voidaan yhdistää relaatiotietokannaksi</a:t>
            </a:r>
          </a:p>
          <a:p>
            <a:endParaRPr lang="fi-FI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b="1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27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dirty="0" smtClean="0"/>
              <a:t>Maastotietokanta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fi-FI" dirty="0" smtClean="0"/>
              <a:t>Suomen kaikki maastotiedot on tallennettu maastotietokantaan</a:t>
            </a:r>
          </a:p>
          <a:p>
            <a:pPr marL="800100" lvl="3" indent="-342900"/>
            <a:r>
              <a:rPr lang="fi-FI" sz="2400" dirty="0" smtClean="0"/>
              <a:t>Maanmittauslaitos hyödyntää tietokantaa valmistaessaan maastokarttoja</a:t>
            </a:r>
          </a:p>
          <a:p>
            <a:pPr marL="800100" lvl="3" indent="-342900"/>
            <a:r>
              <a:rPr lang="fi-FI" sz="2400" dirty="0" smtClean="0"/>
              <a:t>Internetin Karttapaikka –palvelu</a:t>
            </a:r>
          </a:p>
          <a:p>
            <a:pPr marL="1257300" lvl="4" indent="-342900"/>
            <a:r>
              <a:rPr lang="fi-FI" sz="2400" dirty="0" smtClean="0"/>
              <a:t>Eri mittakaavaiset kartat</a:t>
            </a:r>
          </a:p>
          <a:p>
            <a:pPr marL="1257300" lvl="4" indent="-342900"/>
            <a:r>
              <a:rPr lang="fi-FI" sz="2400" dirty="0" smtClean="0"/>
              <a:t>Paikkojen etsiminen nimien ja osoitteiden avulla</a:t>
            </a:r>
          </a:p>
          <a:p>
            <a:pPr marL="1257300" lvl="4" indent="-342900"/>
            <a:r>
              <a:rPr lang="fi-FI" sz="2400" dirty="0" smtClean="0"/>
              <a:t>Välimatkojen mittaaminen</a:t>
            </a:r>
          </a:p>
          <a:p>
            <a:pPr marL="1257300" lvl="4" indent="-342900"/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1498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011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ALUEET JA PAIKAT</a:t>
            </a:r>
            <a:br>
              <a:rPr lang="fi-FI"/>
            </a:br>
            <a:r>
              <a:rPr lang="fi-FI"/>
              <a:t>- MAANTIETEEN PERUSKÄSITTEITÄ</a:t>
            </a:r>
          </a:p>
        </p:txBody>
      </p:sp>
      <p:sp>
        <p:nvSpPr>
          <p:cNvPr id="853012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36538" y="1600200"/>
            <a:ext cx="7797800" cy="5181600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Paikat</a:t>
            </a:r>
            <a:endParaRPr lang="fi-FI" dirty="0"/>
          </a:p>
          <a:p>
            <a:pPr lvl="1"/>
            <a:r>
              <a:rPr lang="fi-FI" dirty="0"/>
              <a:t>ovat kohteita, joiden sijainnin voi kertoa tarkasti</a:t>
            </a:r>
          </a:p>
          <a:p>
            <a:pPr lvl="1"/>
            <a:r>
              <a:rPr lang="fi-FI" dirty="0"/>
              <a:t>ovat yksilöllisiä, omanlaisiansa</a:t>
            </a:r>
          </a:p>
          <a:p>
            <a:pPr lvl="1"/>
            <a:r>
              <a:rPr lang="fi-FI" dirty="0"/>
              <a:t>sisältävät tarkastelijasta riippuvia henkilökohtaisia tunteita.</a:t>
            </a:r>
          </a:p>
          <a:p>
            <a:r>
              <a:rPr lang="fi-FI" dirty="0"/>
              <a:t>Paikat ja alueet muovaat ihmistä ja hänen ajatusmaailmaansa.</a:t>
            </a:r>
          </a:p>
          <a:p>
            <a:pPr lvl="1"/>
            <a:r>
              <a:rPr lang="fi-FI" i="1" dirty="0"/>
              <a:t>Mitä eroja ja yhtäläisyyksiä suomalais- ja maahanmuuttaja-nuorten ajatusmaailmassa on ja mistä ne voivat johtua?</a:t>
            </a:r>
          </a:p>
          <a:p>
            <a:r>
              <a:rPr lang="fi-FI" dirty="0"/>
              <a:t>Alueellinen identiteetti eli aluetietoisuus</a:t>
            </a:r>
          </a:p>
          <a:p>
            <a:pPr lvl="1"/>
            <a:r>
              <a:rPr lang="fi-FI" dirty="0"/>
              <a:t>on tunne, että kuuluu jonnekin</a:t>
            </a:r>
          </a:p>
          <a:p>
            <a:pPr lvl="1"/>
            <a:r>
              <a:rPr lang="fi-FI" dirty="0"/>
              <a:t>on yhteenkuuluvuuden tunne muiden alueen ihmisten kanssa</a:t>
            </a:r>
          </a:p>
          <a:p>
            <a:pPr lvl="1"/>
            <a:r>
              <a:rPr lang="fi-FI" dirty="0"/>
              <a:t>syntyyn vaikuttaa voimakkaasti ihmisen synnyinseutu, juuret, asuinpaikka.</a:t>
            </a:r>
          </a:p>
        </p:txBody>
      </p:sp>
      <p:sp>
        <p:nvSpPr>
          <p:cNvPr id="85302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02600" y="6478588"/>
            <a:ext cx="900113" cy="323850"/>
          </a:xfrm>
          <a:prstGeom prst="actionButtonBlank">
            <a:avLst/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fi-FI" sz="900">
                <a:solidFill>
                  <a:srgbClr val="008080"/>
                </a:solidFill>
              </a:rPr>
              <a:t>Avainkäsitteitä</a:t>
            </a:r>
          </a:p>
        </p:txBody>
      </p:sp>
    </p:spTree>
    <p:extLst>
      <p:ext uri="{BB962C8B-B14F-4D97-AF65-F5344CB8AC3E}">
        <p14:creationId xmlns="" xmlns:p14="http://schemas.microsoft.com/office/powerpoint/2010/main" val="1030102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5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5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5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5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5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5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5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5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5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5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5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5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85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3012" grpId="0" build="p"/>
      <p:bldP spid="853012" grpI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Paikkatietoaineistot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smtClean="0"/>
              <a:t>Kartat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462338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447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Paikkatietoaineistot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 smtClean="0"/>
              <a:t>Kartat </a:t>
            </a:r>
            <a:br>
              <a:rPr lang="fi-FI" dirty="0" smtClean="0"/>
            </a:br>
            <a:r>
              <a:rPr lang="fi-FI" dirty="0" smtClean="0"/>
              <a:t>(esim. Paikkatietoikkuna)</a:t>
            </a:r>
          </a:p>
          <a:p>
            <a:pPr lvl="1"/>
            <a:r>
              <a:rPr lang="fi-FI" dirty="0" smtClean="0"/>
              <a:t>sisällysluettelossa </a:t>
            </a:r>
            <a:r>
              <a:rPr lang="fi-FI" dirty="0"/>
              <a:t>olevat kartat muodostavat </a:t>
            </a:r>
            <a:r>
              <a:rPr lang="fi-FI" dirty="0" smtClean="0"/>
              <a:t>karttadokumentin</a:t>
            </a:r>
          </a:p>
          <a:p>
            <a:pPr lvl="1"/>
            <a:r>
              <a:rPr lang="fi-FI" dirty="0" smtClean="0"/>
              <a:t>sisältää </a:t>
            </a:r>
            <a:r>
              <a:rPr lang="fi-FI" dirty="0"/>
              <a:t>karttatasoja, joita kootaan </a:t>
            </a:r>
            <a:r>
              <a:rPr lang="fi-FI" dirty="0" smtClean="0"/>
              <a:t>päällekkäin</a:t>
            </a:r>
          </a:p>
          <a:p>
            <a:pPr lvl="1"/>
            <a:r>
              <a:rPr lang="fi-FI" dirty="0" smtClean="0"/>
              <a:t>karttatasojen </a:t>
            </a:r>
            <a:r>
              <a:rPr lang="fi-FI" dirty="0"/>
              <a:t>järjestystä voi </a:t>
            </a:r>
            <a:r>
              <a:rPr lang="fi-FI" dirty="0" smtClean="0"/>
              <a:t>muuttaa</a:t>
            </a:r>
          </a:p>
          <a:p>
            <a:pPr lvl="1"/>
            <a:r>
              <a:rPr lang="fi-FI" dirty="0" smtClean="0"/>
              <a:t>karttojen </a:t>
            </a:r>
            <a:r>
              <a:rPr lang="fi-FI" dirty="0"/>
              <a:t>läpinäkyvyyttä voi </a:t>
            </a:r>
            <a:r>
              <a:rPr lang="fi-FI" dirty="0" smtClean="0"/>
              <a:t>muuttaa</a:t>
            </a:r>
          </a:p>
          <a:p>
            <a:pPr lvl="1"/>
            <a:r>
              <a:rPr lang="fi-FI" dirty="0" smtClean="0"/>
              <a:t>karttoja </a:t>
            </a:r>
            <a:r>
              <a:rPr lang="fi-FI" dirty="0"/>
              <a:t>voi lisätä ja ottaa pois piirrosta halutuksi karttanäkymäksi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20307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354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Paikkatietoaineistot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smtClean="0"/>
              <a:t>2.  Taulukot</a:t>
            </a:r>
          </a:p>
          <a:p>
            <a:pPr lvl="1"/>
            <a:r>
              <a:rPr lang="fi-FI" dirty="0" smtClean="0"/>
              <a:t>tiedostoja ja tietokantoja</a:t>
            </a:r>
          </a:p>
          <a:p>
            <a:pPr lvl="1"/>
            <a:r>
              <a:rPr lang="fi-FI" dirty="0" smtClean="0"/>
              <a:t>tiedoilla </a:t>
            </a:r>
            <a:r>
              <a:rPr lang="fi-FI" dirty="0"/>
              <a:t>tarkat sijaintitiedot, esim. koordinaattiarvot, kunnan numero</a:t>
            </a:r>
            <a:r>
              <a:rPr lang="fi-FI" dirty="0" smtClean="0"/>
              <a:t>, kiinteistön rekisteritunnus</a:t>
            </a:r>
          </a:p>
          <a:p>
            <a:pPr lvl="1"/>
            <a:r>
              <a:rPr lang="fi-FI" dirty="0" smtClean="0"/>
              <a:t>ominaisuustietoja</a:t>
            </a:r>
            <a:r>
              <a:rPr lang="fi-FI" dirty="0"/>
              <a:t>, jotka voidaan siirtää kartan </a:t>
            </a:r>
            <a:r>
              <a:rPr lang="fi-FI" dirty="0" smtClean="0"/>
              <a:t>paikkoihin</a:t>
            </a:r>
          </a:p>
          <a:p>
            <a:pPr lvl="1"/>
            <a:r>
              <a:rPr lang="fi-FI" dirty="0" smtClean="0">
                <a:hlinkClick r:id="rId2"/>
              </a:rPr>
              <a:t>Ominaisuustiedot ja niiden esittäminen</a:t>
            </a:r>
            <a:endParaRPr lang="fi-FI" dirty="0" smtClean="0"/>
          </a:p>
          <a:p>
            <a:pPr lvl="1"/>
            <a:r>
              <a:rPr lang="fi-FI" dirty="0" smtClean="0">
                <a:hlinkClick r:id="rId3"/>
              </a:rPr>
              <a:t>Paikkatiedon käyttö tilastotiedoissa</a:t>
            </a:r>
            <a:endParaRPr lang="fi-FI" dirty="0" smtClean="0"/>
          </a:p>
          <a:p>
            <a:pPr lvl="1"/>
            <a:r>
              <a:rPr lang="fi-FI" dirty="0" smtClean="0">
                <a:hlinkClick r:id="rId4"/>
              </a:rPr>
              <a:t>Väestötiedon tarkastelu paikkatiedon avulla</a:t>
            </a:r>
            <a:r>
              <a:rPr lang="fi-FI" dirty="0" smtClean="0"/>
              <a:t> (ei löydy)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4857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Paikkatietoaineistot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Itse tehdyt paikkatietoaineistot</a:t>
            </a:r>
          </a:p>
          <a:p>
            <a:pPr lvl="1"/>
            <a:r>
              <a:rPr lang="fi-FI" dirty="0" smtClean="0"/>
              <a:t>Esim. haastattelujen, omien havaintojen (ominaisuustieto) ja </a:t>
            </a:r>
            <a:r>
              <a:rPr lang="fi-FI" dirty="0" err="1" smtClean="0"/>
              <a:t>GPS:n</a:t>
            </a:r>
            <a:r>
              <a:rPr lang="fi-FI" dirty="0" smtClean="0"/>
              <a:t> (sijaintitieto) avulla</a:t>
            </a:r>
          </a:p>
          <a:p>
            <a:pPr lvl="1"/>
            <a:r>
              <a:rPr lang="fi-FI" dirty="0" smtClean="0"/>
              <a:t>Voidaan liittää paikkatieto-ohjelmaan</a:t>
            </a:r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265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Ominaisuustietoa taulukkomuodossa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" y="1628800"/>
            <a:ext cx="869875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4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930275"/>
            <a:ext cx="6062662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83343"/>
            <a:ext cx="4022725" cy="62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107504" y="65088"/>
            <a:ext cx="87129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i-FI" sz="2400" dirty="0"/>
              <a:t>Paikkatietokannan kaksi esitystapaa: kartografinen (sijaintitieto) ja taulukkomuotoinen (ominaisuustiedot). Kutakin kuntaa kohti löytyy taulukosta yksi rivi.</a:t>
            </a:r>
            <a:endParaRPr lang="en-US" sz="2400" dirty="0"/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4822825" y="5445125"/>
            <a:ext cx="4321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dirty="0"/>
              <a:t>Lähde: Suomen kunnat (</a:t>
            </a:r>
            <a:r>
              <a:rPr lang="fi-FI" dirty="0" err="1"/>
              <a:t>Genimap</a:t>
            </a:r>
            <a:r>
              <a:rPr lang="fi-FI" dirty="0"/>
              <a:t> Oy), </a:t>
            </a:r>
            <a:br>
              <a:rPr lang="fi-FI" dirty="0"/>
            </a:br>
            <a:r>
              <a:rPr lang="fi-FI" dirty="0"/>
              <a:t>väestötilastot (Tilastokeskus)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2129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Kohde ja siihen liittyvä ominaisuustieto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63708" cy="554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329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Paikkatiedon kaksi tallennustapaa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smtClean="0"/>
              <a:t>Vektoriaineistona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Rasteriaineistona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6792"/>
            <a:ext cx="5135671" cy="439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5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Paikkatiedon kaksi tallennustapaa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395536" y="1000255"/>
            <a:ext cx="4040188" cy="639762"/>
          </a:xfrm>
        </p:spPr>
        <p:txBody>
          <a:bodyPr/>
          <a:lstStyle/>
          <a:p>
            <a:r>
              <a:rPr lang="fi-FI" dirty="0" smtClean="0"/>
              <a:t>Vektorimalli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>
            <a:normAutofit/>
          </a:bodyPr>
          <a:lstStyle/>
          <a:p>
            <a:r>
              <a:rPr lang="fi-FI" dirty="0" smtClean="0"/>
              <a:t>Paikkatieto tallennetaan</a:t>
            </a:r>
          </a:p>
          <a:p>
            <a:pPr lvl="1"/>
            <a:r>
              <a:rPr lang="fi-FI" u="sng" dirty="0" smtClean="0"/>
              <a:t>Pisteinä</a:t>
            </a:r>
          </a:p>
          <a:p>
            <a:pPr lvl="1"/>
            <a:r>
              <a:rPr lang="fi-FI" dirty="0" smtClean="0"/>
              <a:t>Pisteitä yhdistävinä </a:t>
            </a:r>
            <a:r>
              <a:rPr lang="fi-FI" u="sng" dirty="0" smtClean="0"/>
              <a:t>viivoina</a:t>
            </a:r>
          </a:p>
          <a:p>
            <a:pPr lvl="1"/>
            <a:r>
              <a:rPr lang="fi-FI" dirty="0" smtClean="0"/>
              <a:t>Viivojen rajaamina </a:t>
            </a:r>
            <a:r>
              <a:rPr lang="fi-FI" u="sng" dirty="0" smtClean="0"/>
              <a:t>alueina</a:t>
            </a:r>
            <a:r>
              <a:rPr lang="fi-FI" dirty="0" smtClean="0"/>
              <a:t> </a:t>
            </a:r>
          </a:p>
          <a:p>
            <a:r>
              <a:rPr lang="fi-FI" dirty="0" smtClean="0"/>
              <a:t>Kullakin pisteellä on koordinaattiarvo</a:t>
            </a:r>
          </a:p>
          <a:p>
            <a:r>
              <a:rPr lang="fi-FI" dirty="0" smtClean="0"/>
              <a:t>Vain itse kohteet tallennetaan</a:t>
            </a:r>
          </a:p>
          <a:p>
            <a:pPr lvl="1"/>
            <a:r>
              <a:rPr lang="fi-FI" dirty="0" smtClean="0"/>
              <a:t>ei kohteiden välisiä </a:t>
            </a:r>
            <a:br>
              <a:rPr lang="fi-FI" dirty="0" smtClean="0"/>
            </a:br>
            <a:r>
              <a:rPr lang="fi-FI" dirty="0" smtClean="0"/>
              <a:t>alueita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20136"/>
            <a:ext cx="4762500" cy="533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007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Paikkatiedon kaksi tallennustapaa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360040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Vektorimalli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680520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Tarkka grafiikka, joka ei muutu suurennuksissa ja pienennyksissä</a:t>
            </a:r>
          </a:p>
          <a:p>
            <a:r>
              <a:rPr lang="fi-FI" dirty="0" smtClean="0"/>
              <a:t>Tiedon muuttaminen ja päivittäminen helppoa</a:t>
            </a:r>
          </a:p>
          <a:p>
            <a:r>
              <a:rPr lang="fi-FI" dirty="0" smtClean="0"/>
              <a:t>Käytetään </a:t>
            </a:r>
            <a:r>
              <a:rPr lang="fi-FI" dirty="0"/>
              <a:t>selvärajaisten  ilmiöiden </a:t>
            </a:r>
            <a:r>
              <a:rPr lang="fi-FI" dirty="0" smtClean="0"/>
              <a:t>ja irrallisten ominaisuuksien kuvaamiseen </a:t>
            </a:r>
          </a:p>
          <a:p>
            <a:pPr lvl="1"/>
            <a:r>
              <a:rPr lang="fi-FI" dirty="0" smtClean="0"/>
              <a:t>esim</a:t>
            </a:r>
            <a:r>
              <a:rPr lang="fi-FI" dirty="0"/>
              <a:t>. hallinnolliset rajat, maankäyttö, </a:t>
            </a:r>
            <a:r>
              <a:rPr lang="fi-FI" dirty="0" smtClean="0"/>
              <a:t>tieverkko</a:t>
            </a:r>
          </a:p>
          <a:p>
            <a:pPr lvl="1"/>
            <a:r>
              <a:rPr lang="fi-FI" dirty="0" smtClean="0"/>
              <a:t>Ominaisuustietona esim. valtion tai tien nimi</a:t>
            </a:r>
            <a:endParaRPr lang="fi-FI" dirty="0"/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20136"/>
            <a:ext cx="4762500" cy="533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8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Erilaiset alueet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Hallinnolliset alueet</a:t>
            </a:r>
          </a:p>
          <a:p>
            <a:pPr lvl="1"/>
            <a:r>
              <a:rPr lang="fi-FI" dirty="0" smtClean="0"/>
              <a:t>Mm. valtiot, kunnat, maakunnat</a:t>
            </a:r>
          </a:p>
          <a:p>
            <a:pPr lvl="1"/>
            <a:r>
              <a:rPr lang="fi-FI" dirty="0" smtClean="0"/>
              <a:t>Selvät rajat</a:t>
            </a:r>
          </a:p>
          <a:p>
            <a:pPr lvl="1"/>
            <a:r>
              <a:rPr lang="fi-FI" dirty="0" smtClean="0"/>
              <a:t>Tyypillistä hierarkia</a:t>
            </a:r>
          </a:p>
          <a:p>
            <a:pPr lvl="2"/>
            <a:r>
              <a:rPr lang="fi-FI" dirty="0" smtClean="0"/>
              <a:t>Mm. kyläkeskus, paikalliskeskus, kuntakeskus jne.</a:t>
            </a:r>
          </a:p>
          <a:p>
            <a:r>
              <a:rPr lang="fi-FI" dirty="0" smtClean="0"/>
              <a:t>Homogeeniset alueet</a:t>
            </a:r>
            <a:r>
              <a:rPr lang="fi-FI" dirty="0"/>
              <a:t>	</a:t>
            </a:r>
            <a:endParaRPr lang="fi-FI" dirty="0" smtClean="0"/>
          </a:p>
          <a:p>
            <a:pPr lvl="1"/>
            <a:r>
              <a:rPr lang="fi-FI" dirty="0" smtClean="0"/>
              <a:t>Eroavat jonkin määrällisen tai laadullisen ominaisuuden suhteen ympäröivistä muista alueista</a:t>
            </a:r>
          </a:p>
          <a:p>
            <a:pPr lvl="2"/>
            <a:r>
              <a:rPr lang="fi-FI" dirty="0" smtClean="0"/>
              <a:t>Korkeussuhteet, maaperä, kasvillisuus, maankäyttö</a:t>
            </a:r>
          </a:p>
          <a:p>
            <a:r>
              <a:rPr lang="fi-FI" dirty="0" smtClean="0"/>
              <a:t>Toiminnalliset alueet</a:t>
            </a:r>
          </a:p>
          <a:p>
            <a:pPr lvl="1"/>
            <a:r>
              <a:rPr lang="fi-FI" dirty="0" smtClean="0"/>
              <a:t>Alueen osat ovat vuorovaikutussuhteessa keskenään</a:t>
            </a:r>
          </a:p>
          <a:p>
            <a:pPr lvl="1"/>
            <a:r>
              <a:rPr lang="fi-FI" dirty="0" smtClean="0"/>
              <a:t>Työssäkäyntialue, vesistöalueet, poronhoitoalue, kunta ja sen vaikutusalue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99691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Vektoriaineisto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Esimerkkejä</a:t>
            </a:r>
          </a:p>
          <a:p>
            <a:pPr lvl="1"/>
            <a:r>
              <a:rPr lang="fi-FI" dirty="0" smtClean="0"/>
              <a:t>Tiehallinnon tieaineisto</a:t>
            </a:r>
          </a:p>
          <a:p>
            <a:pPr lvl="1"/>
            <a:r>
              <a:rPr lang="fi-FI" dirty="0" smtClean="0"/>
              <a:t>Kuntien piste-, viiva- ja alueaineistot</a:t>
            </a:r>
          </a:p>
          <a:p>
            <a:pPr lvl="2"/>
            <a:r>
              <a:rPr lang="fi-FI" dirty="0" smtClean="0"/>
              <a:t>Kaava-aineistot tietosisältöineen</a:t>
            </a:r>
          </a:p>
          <a:p>
            <a:pPr lvl="2"/>
            <a:r>
              <a:rPr lang="fi-FI" dirty="0" smtClean="0"/>
              <a:t>Kunnallistekniikan sähkö-, kaasu-, vesi- ja viemärilinjat</a:t>
            </a:r>
          </a:p>
          <a:p>
            <a:pPr lvl="1"/>
            <a:r>
              <a:rPr lang="fi-FI" dirty="0" err="1" smtClean="0"/>
              <a:t>GPS-vastaanottimilla</a:t>
            </a:r>
            <a:r>
              <a:rPr lang="fi-FI" dirty="0" smtClean="0"/>
              <a:t> kerätyt havaintopisteet tai alueet</a:t>
            </a:r>
          </a:p>
          <a:p>
            <a:pPr lvl="3"/>
            <a:endParaRPr lang="fi-FI" dirty="0" smtClean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91477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Vektorimuotoisen paikkatiedon sijainti- ja ominaisuustietoja </a:t>
            </a:r>
            <a:endParaRPr lang="fi-FI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7628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87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45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Paikkatiedon kaksi tallennustapaa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463674" y="707687"/>
            <a:ext cx="4040188" cy="504055"/>
          </a:xfrm>
        </p:spPr>
        <p:txBody>
          <a:bodyPr>
            <a:normAutofit/>
          </a:bodyPr>
          <a:lstStyle/>
          <a:p>
            <a:r>
              <a:rPr lang="fi-FI" dirty="0" smtClean="0"/>
              <a:t>Rasterimalli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457200" y="1211743"/>
            <a:ext cx="4040188" cy="4528626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Tiedot tallennetaan pienistä </a:t>
            </a:r>
            <a:r>
              <a:rPr lang="fi-FI" b="1" dirty="0" smtClean="0"/>
              <a:t>kuvapisteistä</a:t>
            </a:r>
            <a:r>
              <a:rPr lang="fi-FI" dirty="0" smtClean="0"/>
              <a:t> (ruuduista) eli </a:t>
            </a:r>
            <a:r>
              <a:rPr lang="fi-FI" b="1" dirty="0" err="1" smtClean="0"/>
              <a:t>pikseleistä</a:t>
            </a:r>
            <a:r>
              <a:rPr lang="fi-FI" dirty="0" smtClean="0"/>
              <a:t> koostuvana pintana</a:t>
            </a:r>
          </a:p>
          <a:p>
            <a:pPr lvl="1"/>
            <a:r>
              <a:rPr lang="fi-FI" dirty="0" smtClean="0"/>
              <a:t>Pisteen määrä pinta-alayksikköä kohti eli </a:t>
            </a:r>
            <a:r>
              <a:rPr lang="fi-FI" b="1" dirty="0" smtClean="0"/>
              <a:t>resoluutio</a:t>
            </a:r>
            <a:r>
              <a:rPr lang="fi-FI" dirty="0" smtClean="0"/>
              <a:t> vaikuttaa aineiston tarkkuuteen</a:t>
            </a:r>
          </a:p>
          <a:p>
            <a:r>
              <a:rPr lang="fi-FI" dirty="0" smtClean="0"/>
              <a:t>Pinta on yhtenäinen</a:t>
            </a:r>
          </a:p>
          <a:p>
            <a:pPr lvl="1"/>
            <a:r>
              <a:rPr lang="fi-FI" dirty="0" smtClean="0"/>
              <a:t>Kuvapisteelle tallennettu tieto määrää sen värin karttaesityksessä</a:t>
            </a:r>
          </a:p>
          <a:p>
            <a:r>
              <a:rPr lang="fi-FI" dirty="0" smtClean="0"/>
              <a:t>Aineistoa suurennettaessa tai pienennettäessä </a:t>
            </a:r>
            <a:r>
              <a:rPr lang="fi-FI" dirty="0" err="1" smtClean="0"/>
              <a:t>pikselien</a:t>
            </a:r>
            <a:r>
              <a:rPr lang="fi-FI" dirty="0" smtClean="0"/>
              <a:t> koko muuttuu</a:t>
            </a:r>
          </a:p>
          <a:p>
            <a:r>
              <a:rPr lang="fi-FI" dirty="0" smtClean="0"/>
              <a:t>Soveltuu hyvin vähitellen muuttuvien ilmiöiden esittämiseen</a:t>
            </a:r>
          </a:p>
          <a:p>
            <a:pPr lvl="1"/>
            <a:r>
              <a:rPr lang="fi-FI" sz="2400" dirty="0" smtClean="0"/>
              <a:t>esim. </a:t>
            </a:r>
            <a:br>
              <a:rPr lang="fi-FI" sz="2400" dirty="0" smtClean="0"/>
            </a:br>
            <a:r>
              <a:rPr lang="fi-FI" sz="2400" dirty="0" smtClean="0"/>
              <a:t>korkeus, lämpötila</a:t>
            </a:r>
          </a:p>
          <a:p>
            <a:pPr marL="0" indent="0">
              <a:buNone/>
            </a:pPr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94" y="980728"/>
            <a:ext cx="4104456" cy="45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36849"/>
            <a:ext cx="8489530" cy="11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678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Rasterimuotoinen paikkatieto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Kullakin ruudulla on arvo värinä tai numerona</a:t>
            </a:r>
          </a:p>
          <a:p>
            <a:pPr lvl="1"/>
            <a:r>
              <a:rPr lang="fi-FI" dirty="0" err="1" smtClean="0"/>
              <a:t>Pikselin</a:t>
            </a:r>
            <a:r>
              <a:rPr lang="fi-FI" dirty="0" smtClean="0"/>
              <a:t> arvo kuvaa kohteen ominaisuutta</a:t>
            </a:r>
          </a:p>
          <a:p>
            <a:r>
              <a:rPr lang="fi-FI" dirty="0" smtClean="0"/>
              <a:t>Vasemmalla </a:t>
            </a:r>
            <a:r>
              <a:rPr lang="fi-FI" dirty="0"/>
              <a:t>on lopullinen rasterimalli, keskellä solujen arvot </a:t>
            </a:r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5040560" cy="276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58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Paikkatiedon kaksi tallennustapaa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Rasterimalli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Soveltuu hyvin vähitellen (</a:t>
            </a:r>
            <a:r>
              <a:rPr lang="fi-FI" dirty="0" err="1" smtClean="0"/>
              <a:t>asteittain)muuttuvien</a:t>
            </a:r>
            <a:r>
              <a:rPr lang="fi-FI" dirty="0" smtClean="0"/>
              <a:t> ilmiöiden esittämiseen</a:t>
            </a:r>
          </a:p>
          <a:p>
            <a:pPr lvl="1"/>
            <a:r>
              <a:rPr lang="fi-FI" dirty="0" smtClean="0"/>
              <a:t>esim. korkeuseroihin ja lämpötiloihin, asukastiheyksiin</a:t>
            </a:r>
          </a:p>
          <a:p>
            <a:pPr marL="0" indent="0">
              <a:buNone/>
            </a:pPr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104456" cy="45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9080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Rasterimalli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Valmiiksi digitaalisessa muodossa olevat kaukokartoitusaineistot</a:t>
            </a:r>
          </a:p>
          <a:p>
            <a:pPr lvl="1"/>
            <a:r>
              <a:rPr lang="fi-FI" dirty="0" smtClean="0"/>
              <a:t>Satelliitti- ja ilmakuvat</a:t>
            </a:r>
          </a:p>
          <a:p>
            <a:r>
              <a:rPr lang="fi-FI" dirty="0" smtClean="0"/>
              <a:t>Erilaiset kartat</a:t>
            </a:r>
          </a:p>
          <a:p>
            <a:pPr lvl="1"/>
            <a:r>
              <a:rPr lang="fi-FI" dirty="0" smtClean="0"/>
              <a:t>Peruskartat, </a:t>
            </a:r>
            <a:r>
              <a:rPr lang="fi-FI" dirty="0" err="1" smtClean="0"/>
              <a:t>GT-tiekartat</a:t>
            </a:r>
            <a:r>
              <a:rPr lang="fi-FI" dirty="0" smtClean="0"/>
              <a:t>, opaskartat, asemakaavakartat</a:t>
            </a:r>
          </a:p>
          <a:p>
            <a:r>
              <a:rPr lang="fi-FI" dirty="0" smtClean="0"/>
              <a:t>Skannatut kuvat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5324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Paikkatiedon kaksi tallennustapaa</a:t>
            </a:r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93670" y="3834195"/>
            <a:ext cx="2534714" cy="279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Paikkatietojärjestelmissä käytetään usein </a:t>
            </a:r>
            <a:r>
              <a:rPr lang="fi-FI" dirty="0" smtClean="0">
                <a:hlinkClick r:id="rId3"/>
              </a:rPr>
              <a:t>molempia tallennustapoja</a:t>
            </a:r>
            <a:r>
              <a:rPr lang="fi-FI" dirty="0" smtClean="0"/>
              <a:t> yhdessä</a:t>
            </a:r>
          </a:p>
          <a:p>
            <a:pPr lvl="1"/>
            <a:r>
              <a:rPr lang="fi-FI" dirty="0" smtClean="0"/>
              <a:t>Vektoriaineistot kuvataan tällöin usein rasteriaineistojen päälle</a:t>
            </a:r>
          </a:p>
          <a:p>
            <a:endParaRPr lang="fi-FI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3810902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55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Paikkatiedon hyödyntäminen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Internetin opaskarttapalvelut</a:t>
            </a:r>
          </a:p>
          <a:p>
            <a:r>
              <a:rPr lang="fi-FI" dirty="0" smtClean="0"/>
              <a:t>Kännyköiden ja autojen navigointisovellukset</a:t>
            </a:r>
          </a:p>
          <a:p>
            <a:r>
              <a:rPr lang="fi-FI" dirty="0" smtClean="0">
                <a:hlinkClick r:id="rId2"/>
              </a:rPr>
              <a:t>Paikkatiedon käyttötarkoitukset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Maanjäristysten tuhojen arviointi</a:t>
            </a:r>
            <a:endParaRPr lang="fi-FI" dirty="0" smtClean="0"/>
          </a:p>
          <a:p>
            <a:r>
              <a:rPr lang="fi-FI" dirty="0" smtClean="0">
                <a:hlinkClick r:id="rId2"/>
              </a:rPr>
              <a:t>Retkioppaat</a:t>
            </a:r>
            <a:endParaRPr lang="fi-FI" dirty="0" smtClean="0"/>
          </a:p>
          <a:p>
            <a:r>
              <a:rPr lang="fi-FI" dirty="0" smtClean="0">
                <a:hlinkClick r:id="rId4"/>
              </a:rPr>
              <a:t>Paikannusjärjestelmien ammattikäyttö</a:t>
            </a:r>
            <a:endParaRPr lang="fi-FI" dirty="0" smtClean="0"/>
          </a:p>
          <a:p>
            <a:r>
              <a:rPr lang="fi-FI" dirty="0" smtClean="0">
                <a:hlinkClick r:id="rId5"/>
              </a:rPr>
              <a:t>Paikannus hälytysajoneuvojen apuna</a:t>
            </a:r>
            <a:endParaRPr lang="fi-FI" dirty="0" smtClean="0"/>
          </a:p>
          <a:p>
            <a:r>
              <a:rPr lang="fi-FI" dirty="0" smtClean="0">
                <a:hlinkClick r:id="rId6"/>
              </a:rPr>
              <a:t>Paikkatieto metsätöissä</a:t>
            </a:r>
            <a:endParaRPr lang="fi-FI" dirty="0" smtClean="0"/>
          </a:p>
          <a:p>
            <a:r>
              <a:rPr lang="fi-FI" dirty="0" smtClean="0">
                <a:hlinkClick r:id="rId7"/>
              </a:rPr>
              <a:t>Ihmisten paikantaminen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2719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Paikkatietojärjestelmä eli GIS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Tietokoneympäristössä toimiva tietojärjestelmä, jolla voidaan </a:t>
            </a:r>
          </a:p>
          <a:p>
            <a:pPr lvl="1"/>
            <a:r>
              <a:rPr lang="fi-FI" dirty="0" smtClean="0"/>
              <a:t>kerätä ja tallentaa paikkaan sidottua tietoa</a:t>
            </a:r>
          </a:p>
          <a:p>
            <a:pPr lvl="1"/>
            <a:r>
              <a:rPr lang="fi-FI" smtClean="0"/>
              <a:t>analysoida </a:t>
            </a:r>
            <a:r>
              <a:rPr lang="fi-FI" dirty="0" smtClean="0"/>
              <a:t>ja havainnollistaa maantieteellisiä ilmiöitä laajoista tietomassoista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43606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Paikkatietojärjestelmät (GIS)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err="1" smtClean="0"/>
              <a:t>GIS-paikkatietojärjestelmä</a:t>
            </a:r>
            <a:r>
              <a:rPr lang="fi-FI" dirty="0" smtClean="0"/>
              <a:t> (Geographic </a:t>
            </a:r>
            <a:r>
              <a:rPr lang="fi-FI" dirty="0" err="1" smtClean="0"/>
              <a:t>Information</a:t>
            </a:r>
            <a:r>
              <a:rPr lang="fi-FI" dirty="0" smtClean="0"/>
              <a:t> System) koostuu neljästä osatekijästä: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 smtClean="0"/>
              <a:t>Laitteistot</a:t>
            </a:r>
          </a:p>
          <a:p>
            <a:pPr marL="1371600" lvl="2" indent="-457200"/>
            <a:r>
              <a:rPr lang="fi-FI" dirty="0" smtClean="0"/>
              <a:t>Peruslaitteena tietokone</a:t>
            </a:r>
          </a:p>
          <a:p>
            <a:pPr marL="1371600" lvl="2" indent="-457200"/>
            <a:r>
              <a:rPr lang="fi-FI" dirty="0" smtClean="0"/>
              <a:t>Paikantimet (</a:t>
            </a:r>
            <a:r>
              <a:rPr lang="fi-FI" dirty="0" err="1" smtClean="0"/>
              <a:t>GPS-laitteet</a:t>
            </a:r>
            <a:r>
              <a:rPr lang="fi-FI" dirty="0" smtClean="0"/>
              <a:t>), tulostimet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 smtClean="0"/>
              <a:t>Ohjelmisto</a:t>
            </a:r>
          </a:p>
          <a:p>
            <a:pPr marL="1371600" lvl="2" indent="-457200"/>
            <a:r>
              <a:rPr lang="fi-FI" dirty="0" smtClean="0"/>
              <a:t>Käsittely ja analysointi</a:t>
            </a:r>
          </a:p>
          <a:p>
            <a:pPr marL="1371600" lvl="2" indent="-457200"/>
            <a:r>
              <a:rPr lang="fi-FI" dirty="0" smtClean="0"/>
              <a:t>Maantieteelliset työkalut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 smtClean="0"/>
              <a:t>Käyttäjät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 smtClean="0"/>
              <a:t>Aineisto </a:t>
            </a:r>
          </a:p>
          <a:p>
            <a:pPr marL="1371600" lvl="2" indent="-457200"/>
            <a:r>
              <a:rPr lang="fi-FI" dirty="0" smtClean="0"/>
              <a:t>Käsittää tietyt alueet</a:t>
            </a:r>
          </a:p>
          <a:p>
            <a:pPr marL="1371600" lvl="2" indent="-457200"/>
            <a:r>
              <a:rPr lang="fi-FI" dirty="0" smtClean="0"/>
              <a:t>Alueisiin liittyvät tiedot</a:t>
            </a:r>
          </a:p>
          <a:p>
            <a:r>
              <a:rPr lang="fi-FI" dirty="0" smtClean="0">
                <a:hlinkClick r:id="rId2"/>
              </a:rPr>
              <a:t>Paikkatietojärjestelmät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Paikkatietomarkkinat</a:t>
            </a:r>
            <a:endParaRPr lang="fi-FI" dirty="0" smtClean="0"/>
          </a:p>
          <a:p>
            <a:pPr lvl="1"/>
            <a:r>
              <a:rPr lang="fi-FI" dirty="0" smtClean="0"/>
              <a:t>Paikkatietoaineistot, Paikkatietolainaamo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8049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3244</Words>
  <Application>Microsoft Office PowerPoint</Application>
  <PresentationFormat>Näytössä katseltava diaesitys (4:3)</PresentationFormat>
  <Paragraphs>749</Paragraphs>
  <Slides>142</Slides>
  <Notes>2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142</vt:i4>
      </vt:variant>
    </vt:vector>
  </HeadingPairs>
  <TitlesOfParts>
    <vt:vector size="144" baseType="lpstr">
      <vt:lpstr>Office-teema</vt:lpstr>
      <vt:lpstr>MapInfo Map</vt:lpstr>
      <vt:lpstr>GEOS 4</vt:lpstr>
      <vt:lpstr>Koealue</vt:lpstr>
      <vt:lpstr>Koetehtävät</vt:lpstr>
      <vt:lpstr>Kpl 1: Aluetutkimuksen tekeminen</vt:lpstr>
      <vt:lpstr>Alueet ja paikat</vt:lpstr>
      <vt:lpstr>Alue ja aluetutkimus</vt:lpstr>
      <vt:lpstr>ALUEET JA PAIKAT - MAANTIETEEN PERUSKÄSITTEITÄ</vt:lpstr>
      <vt:lpstr>ALUEET JA PAIKAT - MAANTIETEEN PERUSKÄSITTEITÄ</vt:lpstr>
      <vt:lpstr>Erilaiset alueet</vt:lpstr>
      <vt:lpstr>Erilaiset alueet</vt:lpstr>
      <vt:lpstr>Paikka</vt:lpstr>
      <vt:lpstr>Kpl 2: Alueellinen tieto ja sen esittäminen</vt:lpstr>
      <vt:lpstr>Kartat</vt:lpstr>
      <vt:lpstr>MIKÄ KARTTA ON?</vt:lpstr>
      <vt:lpstr>Mittakaava ja karttamerkit</vt:lpstr>
      <vt:lpstr>Karttasymbolit</vt:lpstr>
      <vt:lpstr>Karttasymbolit</vt:lpstr>
      <vt:lpstr>Kartat</vt:lpstr>
      <vt:lpstr>TASOKARTAT</vt:lpstr>
      <vt:lpstr>Projisointitavat</vt:lpstr>
      <vt:lpstr>Projisointitavat</vt:lpstr>
      <vt:lpstr>Projisointitavat</vt:lpstr>
      <vt:lpstr>Mercatorin oikeakulmainen lieriöprojektio</vt:lpstr>
      <vt:lpstr>Mercatorin oikeakulmainen lieriöprojektio</vt:lpstr>
      <vt:lpstr>Tasoprojektio</vt:lpstr>
      <vt:lpstr>Tasoprojektio</vt:lpstr>
      <vt:lpstr>Kartioprojektio</vt:lpstr>
      <vt:lpstr>Robinsonin sovinnainen (sovellettu), lähes oikeapintainen projektio ja sen samankokoisten pinta-alojen vääristymät</vt:lpstr>
      <vt:lpstr>TASOKARTAT</vt:lpstr>
      <vt:lpstr>Sijainnin määrittäminen</vt:lpstr>
      <vt:lpstr>Asteverkko eli koordinaatisto</vt:lpstr>
      <vt:lpstr>Maailmanlaajuinen paikannusjärjestelmä (GPS)</vt:lpstr>
      <vt:lpstr>GPS:n hyödyt</vt:lpstr>
      <vt:lpstr>Kännykkäpaikannus</vt:lpstr>
      <vt:lpstr>Suomen keskeiset kartat</vt:lpstr>
      <vt:lpstr>Digitaaliset karttatuotteet</vt:lpstr>
      <vt:lpstr>Kansalaisen karttapaikka</vt:lpstr>
      <vt:lpstr>Teemakartat</vt:lpstr>
      <vt:lpstr>Teemakartta</vt:lpstr>
      <vt:lpstr>Pistekartta</vt:lpstr>
      <vt:lpstr>Pistekartat</vt:lpstr>
      <vt:lpstr>Koropleettikartat</vt:lpstr>
      <vt:lpstr>Koropleettikartat</vt:lpstr>
      <vt:lpstr>Samanarvonkäyränkartat = isaritmikartat</vt:lpstr>
      <vt:lpstr>Samanarvonkäyrän kartat eli isaritmikartat</vt:lpstr>
      <vt:lpstr>Virtauskartat</vt:lpstr>
      <vt:lpstr>Virtauskartat</vt:lpstr>
      <vt:lpstr>Kartogrammit</vt:lpstr>
      <vt:lpstr>Kartogrammit</vt:lpstr>
      <vt:lpstr>Kartogrammi</vt:lpstr>
      <vt:lpstr>Tiedonhankinta</vt:lpstr>
      <vt:lpstr>Diagrammit</vt:lpstr>
      <vt:lpstr>Diagrammi</vt:lpstr>
      <vt:lpstr>Viivadiagrammit</vt:lpstr>
      <vt:lpstr>Pylväsdiagrammit</vt:lpstr>
      <vt:lpstr>Hajontadiagrammit</vt:lpstr>
      <vt:lpstr>Ympyrädiagrammit</vt:lpstr>
      <vt:lpstr>Kolmiulotteiset kuviot</vt:lpstr>
      <vt:lpstr>Diagrammit ja tietokoneohjelmat</vt:lpstr>
      <vt:lpstr>Kpl 3: Paikkatieto</vt:lpstr>
      <vt:lpstr>Kpl 3: Paikkatieto</vt:lpstr>
      <vt:lpstr>Mitä paikkatieto on?</vt:lpstr>
      <vt:lpstr>Paikkatieto sisältää sijainti- ja ominaisuustietoa</vt:lpstr>
      <vt:lpstr>Paikkatiedon sisältö</vt:lpstr>
      <vt:lpstr>Sijaintitieto</vt:lpstr>
      <vt:lpstr>Sijaintitiedon merkitseminen</vt:lpstr>
      <vt:lpstr>Sijainnin määrittäminen</vt:lpstr>
      <vt:lpstr>Maailmanlaajuinen paikannusjärjestelmä (GPS)</vt:lpstr>
      <vt:lpstr>GPS:n hyödyt</vt:lpstr>
      <vt:lpstr>Kännykkäpaikannus</vt:lpstr>
      <vt:lpstr>Kaukokartoitus</vt:lpstr>
      <vt:lpstr>Ilmakuvat</vt:lpstr>
      <vt:lpstr>Ilmakuvat</vt:lpstr>
      <vt:lpstr>Ilmakuvat</vt:lpstr>
      <vt:lpstr>Ortokuva (s. 18)</vt:lpstr>
      <vt:lpstr>Ilmakuvat</vt:lpstr>
      <vt:lpstr>Paikkatieto</vt:lpstr>
      <vt:lpstr>Paikkatietoaineiston esittäminen (s. 19)</vt:lpstr>
      <vt:lpstr>Maastotietokanta</vt:lpstr>
      <vt:lpstr>Paikkatietoaineistot</vt:lpstr>
      <vt:lpstr>Paikkatietoaineistot</vt:lpstr>
      <vt:lpstr>Paikkatietoaineistot</vt:lpstr>
      <vt:lpstr>Paikkatietoaineistot</vt:lpstr>
      <vt:lpstr>Ominaisuustietoa taulukkomuodossa</vt:lpstr>
      <vt:lpstr>Dia 85</vt:lpstr>
      <vt:lpstr>Kohde ja siihen liittyvä ominaisuustieto</vt:lpstr>
      <vt:lpstr>Paikkatiedon kaksi tallennustapaa</vt:lpstr>
      <vt:lpstr>Paikkatiedon kaksi tallennustapaa</vt:lpstr>
      <vt:lpstr>Paikkatiedon kaksi tallennustapaa</vt:lpstr>
      <vt:lpstr>Vektoriaineisto</vt:lpstr>
      <vt:lpstr>Vektorimuotoisen paikkatiedon sijainti- ja ominaisuustietoja </vt:lpstr>
      <vt:lpstr>Paikkatiedon kaksi tallennustapaa</vt:lpstr>
      <vt:lpstr>Rasterimuotoinen paikkatieto</vt:lpstr>
      <vt:lpstr>Paikkatiedon kaksi tallennustapaa</vt:lpstr>
      <vt:lpstr>Rasterimalli</vt:lpstr>
      <vt:lpstr>Paikkatiedon kaksi tallennustapaa</vt:lpstr>
      <vt:lpstr>Paikkatiedon hyödyntäminen</vt:lpstr>
      <vt:lpstr>Paikkatietojärjestelmä eli GIS</vt:lpstr>
      <vt:lpstr>Paikkatietojärjestelmät (GIS)</vt:lpstr>
      <vt:lpstr>Paikkatietoaineistot</vt:lpstr>
      <vt:lpstr>Paikkatietoaineistot aluetutkimuksessa</vt:lpstr>
      <vt:lpstr>Paikkatietoaineistot aluetutkimuksessa</vt:lpstr>
      <vt:lpstr>Paikkatietojärjestelmien toimintaperiaate</vt:lpstr>
      <vt:lpstr>Paikkatieto-ohjelmat</vt:lpstr>
      <vt:lpstr>Paikkatieto-ohjelmien käyttötavat</vt:lpstr>
      <vt:lpstr>Paikkatieto-ohjelmien käyttötavat</vt:lpstr>
      <vt:lpstr>Paikkatieto-ohjelmien käyttötavat</vt:lpstr>
      <vt:lpstr>Paikkatieto-ohjelmien käyttötavat</vt:lpstr>
      <vt:lpstr>Paikkatieto-ohjelmien käyttötavat</vt:lpstr>
      <vt:lpstr>Paikkatieto-ohjelmien käyttötavat</vt:lpstr>
      <vt:lpstr>Paikkatieto-ohjelmien käyttötavat</vt:lpstr>
      <vt:lpstr>Etäisyysanalyysi</vt:lpstr>
      <vt:lpstr>Etäisyysanalyysi</vt:lpstr>
      <vt:lpstr>Satelliittipaikannus</vt:lpstr>
      <vt:lpstr>Satelliittipaikannuksen periaate</vt:lpstr>
      <vt:lpstr>GPS-satelliittipaikannuksen valvonta-asemat</vt:lpstr>
      <vt:lpstr>Paikantimen paikanmääritys</vt:lpstr>
      <vt:lpstr>Paikantimen paikanmääritys</vt:lpstr>
      <vt:lpstr>Satelliittipaikannuksella kerättävän paikkatiedon hyödyntäminen arkielämässä </vt:lpstr>
      <vt:lpstr>Satelliittipaikannuksella kerättävän paikkatiedon hyödyntäminen arkielämässä </vt:lpstr>
      <vt:lpstr>Satelliittipaikannuksella kerättävän paikkatiedon hyödyntäminen arkielämässä </vt:lpstr>
      <vt:lpstr>Muita linkkejä</vt:lpstr>
      <vt:lpstr>Esimerkki ominaisuustiedon hyödyntämisestä: Kysely kunnista: Asukkaita &gt; 10 000</vt:lpstr>
      <vt:lpstr>Esimerkki ominaisuustiedon hyödyntämisestä: Teemakartta väestönmuutoksesta 2000-2002</vt:lpstr>
      <vt:lpstr>Esimerkki ominaisuustiedon hyödyntämisestä: Saman aineiston erilaisia visualisointeja</vt:lpstr>
      <vt:lpstr>Aluetiedon kurssi</vt:lpstr>
      <vt:lpstr>Kotimaisia ilmaisdatalähteitä</vt:lpstr>
      <vt:lpstr>Ulkomaisia ilmaisdatalähteitä </vt:lpstr>
      <vt:lpstr>Kpl 4: Pinnanmuodot ja vesistöt</vt:lpstr>
      <vt:lpstr>Dia 130</vt:lpstr>
      <vt:lpstr>Kpl 5: ilmasto ja kasvillisuus</vt:lpstr>
      <vt:lpstr>Dia 132</vt:lpstr>
      <vt:lpstr>Kpl 6 Väestö ja asutus</vt:lpstr>
      <vt:lpstr>Dia 134</vt:lpstr>
      <vt:lpstr>Kpl 7: Liikenneverkot</vt:lpstr>
      <vt:lpstr>Dia 136</vt:lpstr>
      <vt:lpstr>Kpl 8: Liikenneverkot</vt:lpstr>
      <vt:lpstr>Dia 138</vt:lpstr>
      <vt:lpstr>Kpl 9: Karttojen vertailu ja osa-aluejako</vt:lpstr>
      <vt:lpstr>Dia 140</vt:lpstr>
      <vt:lpstr>10: Alueelliset ongelmat ja alueiden kehittäminen</vt:lpstr>
      <vt:lpstr>Dia 142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Alueet ja paikat</dc:title>
  <dc:creator>yaoppilas</dc:creator>
  <cp:lastModifiedBy>opettaja</cp:lastModifiedBy>
  <cp:revision>27</cp:revision>
  <dcterms:created xsi:type="dcterms:W3CDTF">2012-01-08T16:08:00Z</dcterms:created>
  <dcterms:modified xsi:type="dcterms:W3CDTF">2015-12-03T09:27:09Z</dcterms:modified>
</cp:coreProperties>
</file>