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7" r:id="rId4"/>
    <p:sldId id="263" r:id="rId5"/>
    <p:sldId id="264" r:id="rId6"/>
    <p:sldId id="268" r:id="rId7"/>
    <p:sldId id="261" r:id="rId8"/>
    <p:sldId id="270" r:id="rId9"/>
    <p:sldId id="265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EF69D8-4E3C-4EFD-9233-CFDF4B32EF1E}" v="23" dt="2021-03-23T08:00:59.982"/>
    <p1510:client id="{348C5508-A794-002C-B898-99E117AFC8DE}" v="209" dt="2021-03-23T08:05:10.680"/>
    <p1510:client id="{442C5979-E94C-7D44-5AE5-61B5B1927972}" v="72" dt="2021-03-24T17:18:19.819"/>
    <p1510:client id="{5C2398FD-62EB-3CB0-3DFF-AAF37CB825CF}" v="3273" dt="2021-03-25T09:57:33.034"/>
    <p1510:client id="{5C71B79F-20F3-C000-0AAC-7FB4D8E14555}" v="2524" dt="2021-03-24T17:06:30.066"/>
    <p1510:client id="{6EABB79F-C081-B000-D7D1-D99DA822463D}" v="2405" dt="2021-03-25T09:33:02.263"/>
    <p1510:client id="{BAACD1D2-D721-E025-5243-8BE233782BA7}" v="2002" dt="2021-03-25T09:54:06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A9927-577D-4481-BB44-D57485C1FA7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1664AC9-C3C9-403A-A2E4-76BA25E6D1B5}">
      <dgm:prSet/>
      <dgm:spPr/>
      <dgm:t>
        <a:bodyPr/>
        <a:lstStyle/>
        <a:p>
          <a:r>
            <a:rPr lang="fi-FI"/>
            <a:t>Kaikkien puuttuminen ongelman pohjana olevaan rakenteeseen, eli seksistiseen kommentointiin</a:t>
          </a:r>
          <a:endParaRPr lang="en-US"/>
        </a:p>
      </dgm:t>
    </dgm:pt>
    <dgm:pt modelId="{09D9DF5B-503C-4C47-81D8-DFC5EC09A13A}" type="parTrans" cxnId="{058BC645-D7E3-4C60-B021-A29E81384A09}">
      <dgm:prSet/>
      <dgm:spPr/>
      <dgm:t>
        <a:bodyPr/>
        <a:lstStyle/>
        <a:p>
          <a:endParaRPr lang="en-US"/>
        </a:p>
      </dgm:t>
    </dgm:pt>
    <dgm:pt modelId="{6B80040C-C5E0-4318-8DDB-33B1B2DE46F8}" type="sibTrans" cxnId="{058BC645-D7E3-4C60-B021-A29E81384A09}">
      <dgm:prSet/>
      <dgm:spPr/>
      <dgm:t>
        <a:bodyPr/>
        <a:lstStyle/>
        <a:p>
          <a:endParaRPr lang="en-US"/>
        </a:p>
      </dgm:t>
    </dgm:pt>
    <dgm:pt modelId="{5A65E253-4667-4D39-A811-B9DBC782A9E2}">
      <dgm:prSet/>
      <dgm:spPr/>
      <dgm:t>
        <a:bodyPr/>
        <a:lstStyle/>
        <a:p>
          <a:r>
            <a:rPr lang="fi-FI"/>
            <a:t>Valtarakenteiden purkaminen ylhäältä päin</a:t>
          </a:r>
          <a:endParaRPr lang="en-US"/>
        </a:p>
      </dgm:t>
    </dgm:pt>
    <dgm:pt modelId="{6F1D00AC-BACC-4D2F-8FEB-C3AAED596758}" type="parTrans" cxnId="{F7D2F774-364C-46B6-9D80-A409FE0629A4}">
      <dgm:prSet/>
      <dgm:spPr/>
      <dgm:t>
        <a:bodyPr/>
        <a:lstStyle/>
        <a:p>
          <a:endParaRPr lang="en-US"/>
        </a:p>
      </dgm:t>
    </dgm:pt>
    <dgm:pt modelId="{810BF24A-637F-47E3-8ADF-ED4E1666EE24}" type="sibTrans" cxnId="{F7D2F774-364C-46B6-9D80-A409FE0629A4}">
      <dgm:prSet/>
      <dgm:spPr/>
      <dgm:t>
        <a:bodyPr/>
        <a:lstStyle/>
        <a:p>
          <a:endParaRPr lang="en-US"/>
        </a:p>
      </dgm:t>
    </dgm:pt>
    <dgm:pt modelId="{9E284C2E-7F15-4F33-8E80-CCECE15951F4}">
      <dgm:prSet/>
      <dgm:spPr/>
      <dgm:t>
        <a:bodyPr/>
        <a:lstStyle/>
        <a:p>
          <a:r>
            <a:rPr lang="fi-FI"/>
            <a:t>"Naisten pitää voin lopettaa turha paasominen asiasta"</a:t>
          </a:r>
          <a:endParaRPr lang="en-US"/>
        </a:p>
      </dgm:t>
    </dgm:pt>
    <dgm:pt modelId="{F1BC564C-D960-4F5A-AAD9-3F8D323A2A49}" type="parTrans" cxnId="{B7F05FC7-A7E9-4216-BB06-044460041A65}">
      <dgm:prSet/>
      <dgm:spPr/>
      <dgm:t>
        <a:bodyPr/>
        <a:lstStyle/>
        <a:p>
          <a:endParaRPr lang="en-US"/>
        </a:p>
      </dgm:t>
    </dgm:pt>
    <dgm:pt modelId="{9103993F-F835-46E7-9D8C-F505A207B16E}" type="sibTrans" cxnId="{B7F05FC7-A7E9-4216-BB06-044460041A65}">
      <dgm:prSet/>
      <dgm:spPr/>
      <dgm:t>
        <a:bodyPr/>
        <a:lstStyle/>
        <a:p>
          <a:endParaRPr lang="en-US"/>
        </a:p>
      </dgm:t>
    </dgm:pt>
    <dgm:pt modelId="{BBDFD70D-F322-4039-A463-96BCE08117CD}">
      <dgm:prSet/>
      <dgm:spPr/>
      <dgm:t>
        <a:bodyPr/>
        <a:lstStyle/>
        <a:p>
          <a:r>
            <a:rPr lang="fi-FI"/>
            <a:t>Väestön vanheneminen ja uusien ajatustapojen kasvaminen.</a:t>
          </a:r>
          <a:endParaRPr lang="en-US"/>
        </a:p>
      </dgm:t>
    </dgm:pt>
    <dgm:pt modelId="{99960C04-CB73-41EB-BC39-0AE3AB775690}" type="parTrans" cxnId="{D291CD56-F3D6-4BD6-AAB9-BBDF1228178F}">
      <dgm:prSet/>
      <dgm:spPr/>
      <dgm:t>
        <a:bodyPr/>
        <a:lstStyle/>
        <a:p>
          <a:endParaRPr lang="en-US"/>
        </a:p>
      </dgm:t>
    </dgm:pt>
    <dgm:pt modelId="{9C98094E-D806-4433-9915-E3D7776497C2}" type="sibTrans" cxnId="{D291CD56-F3D6-4BD6-AAB9-BBDF1228178F}">
      <dgm:prSet/>
      <dgm:spPr/>
      <dgm:t>
        <a:bodyPr/>
        <a:lstStyle/>
        <a:p>
          <a:endParaRPr lang="en-US"/>
        </a:p>
      </dgm:t>
    </dgm:pt>
    <dgm:pt modelId="{4E77DA95-9037-4983-A515-EE558686D71E}">
      <dgm:prSet/>
      <dgm:spPr/>
      <dgm:t>
        <a:bodyPr/>
        <a:lstStyle/>
        <a:p>
          <a:r>
            <a:rPr lang="fi-FI"/>
            <a:t>Kukaan ei pidä rakenteita yllä tarkoituksella. Siksi olisi tärkeää oppia ja puolustuskannan sijaan pohtia omien tekojen merkitystä</a:t>
          </a:r>
          <a:endParaRPr lang="en-US"/>
        </a:p>
      </dgm:t>
    </dgm:pt>
    <dgm:pt modelId="{CFE4BFBF-0227-421C-B0FC-F741324CEB5F}" type="parTrans" cxnId="{644526C2-65F7-4BAC-93B1-BCF53BDBEF17}">
      <dgm:prSet/>
      <dgm:spPr/>
      <dgm:t>
        <a:bodyPr/>
        <a:lstStyle/>
        <a:p>
          <a:endParaRPr lang="en-US"/>
        </a:p>
      </dgm:t>
    </dgm:pt>
    <dgm:pt modelId="{C2105F4A-E863-4D7B-81F5-6FEFF9F85A0D}" type="sibTrans" cxnId="{644526C2-65F7-4BAC-93B1-BCF53BDBEF17}">
      <dgm:prSet/>
      <dgm:spPr/>
      <dgm:t>
        <a:bodyPr/>
        <a:lstStyle/>
        <a:p>
          <a:endParaRPr lang="en-US"/>
        </a:p>
      </dgm:t>
    </dgm:pt>
    <dgm:pt modelId="{EA9C2703-53DE-459B-B16B-44EECC9F9083}" type="pres">
      <dgm:prSet presAssocID="{7E5A9927-577D-4481-BB44-D57485C1FA79}" presName="linear" presStyleCnt="0">
        <dgm:presLayoutVars>
          <dgm:animLvl val="lvl"/>
          <dgm:resizeHandles val="exact"/>
        </dgm:presLayoutVars>
      </dgm:prSet>
      <dgm:spPr/>
    </dgm:pt>
    <dgm:pt modelId="{E3A62064-0375-444A-89AD-4118A22D1A05}" type="pres">
      <dgm:prSet presAssocID="{51664AC9-C3C9-403A-A2E4-76BA25E6D1B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5E0B6AC-1B3D-4E8B-91BA-FADA0694B982}" type="pres">
      <dgm:prSet presAssocID="{6B80040C-C5E0-4318-8DDB-33B1B2DE46F8}" presName="spacer" presStyleCnt="0"/>
      <dgm:spPr/>
    </dgm:pt>
    <dgm:pt modelId="{31555505-5006-46D7-A2B1-D6DD5828B2DD}" type="pres">
      <dgm:prSet presAssocID="{5A65E253-4667-4D39-A811-B9DBC782A9E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687C7A7-02DF-4708-A8CC-025AD44ABC5D}" type="pres">
      <dgm:prSet presAssocID="{810BF24A-637F-47E3-8ADF-ED4E1666EE24}" presName="spacer" presStyleCnt="0"/>
      <dgm:spPr/>
    </dgm:pt>
    <dgm:pt modelId="{8E904421-A4DD-42A0-9773-AF7036D9B444}" type="pres">
      <dgm:prSet presAssocID="{9E284C2E-7F15-4F33-8E80-CCECE15951F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D951DC3-DA31-488C-BB0D-411DC1598CE0}" type="pres">
      <dgm:prSet presAssocID="{9103993F-F835-46E7-9D8C-F505A207B16E}" presName="spacer" presStyleCnt="0"/>
      <dgm:spPr/>
    </dgm:pt>
    <dgm:pt modelId="{0D092182-FEE9-43C5-AAFC-3017844E06D8}" type="pres">
      <dgm:prSet presAssocID="{BBDFD70D-F322-4039-A463-96BCE08117C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BB7E977-CC27-4FBF-A195-399270E8EA12}" type="pres">
      <dgm:prSet presAssocID="{9C98094E-D806-4433-9915-E3D7776497C2}" presName="spacer" presStyleCnt="0"/>
      <dgm:spPr/>
    </dgm:pt>
    <dgm:pt modelId="{5A2FCEFE-2DAA-4544-A6D2-3DBB224420F0}" type="pres">
      <dgm:prSet presAssocID="{4E77DA95-9037-4983-A515-EE558686D71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EC1FA07-1EC4-411D-B59B-CA7F00A819B1}" type="presOf" srcId="{BBDFD70D-F322-4039-A463-96BCE08117CD}" destId="{0D092182-FEE9-43C5-AAFC-3017844E06D8}" srcOrd="0" destOrd="0" presId="urn:microsoft.com/office/officeart/2005/8/layout/vList2"/>
    <dgm:cxn modelId="{60D1AE17-967E-4212-90B1-B9A29BB7411D}" type="presOf" srcId="{51664AC9-C3C9-403A-A2E4-76BA25E6D1B5}" destId="{E3A62064-0375-444A-89AD-4118A22D1A05}" srcOrd="0" destOrd="0" presId="urn:microsoft.com/office/officeart/2005/8/layout/vList2"/>
    <dgm:cxn modelId="{058BC645-D7E3-4C60-B021-A29E81384A09}" srcId="{7E5A9927-577D-4481-BB44-D57485C1FA79}" destId="{51664AC9-C3C9-403A-A2E4-76BA25E6D1B5}" srcOrd="0" destOrd="0" parTransId="{09D9DF5B-503C-4C47-81D8-DFC5EC09A13A}" sibTransId="{6B80040C-C5E0-4318-8DDB-33B1B2DE46F8}"/>
    <dgm:cxn modelId="{3E7D4D6F-994C-4E1B-B1B6-F0770C217671}" type="presOf" srcId="{7E5A9927-577D-4481-BB44-D57485C1FA79}" destId="{EA9C2703-53DE-459B-B16B-44EECC9F9083}" srcOrd="0" destOrd="0" presId="urn:microsoft.com/office/officeart/2005/8/layout/vList2"/>
    <dgm:cxn modelId="{F7D2F774-364C-46B6-9D80-A409FE0629A4}" srcId="{7E5A9927-577D-4481-BB44-D57485C1FA79}" destId="{5A65E253-4667-4D39-A811-B9DBC782A9E2}" srcOrd="1" destOrd="0" parTransId="{6F1D00AC-BACC-4D2F-8FEB-C3AAED596758}" sibTransId="{810BF24A-637F-47E3-8ADF-ED4E1666EE24}"/>
    <dgm:cxn modelId="{D291CD56-F3D6-4BD6-AAB9-BBDF1228178F}" srcId="{7E5A9927-577D-4481-BB44-D57485C1FA79}" destId="{BBDFD70D-F322-4039-A463-96BCE08117CD}" srcOrd="3" destOrd="0" parTransId="{99960C04-CB73-41EB-BC39-0AE3AB775690}" sibTransId="{9C98094E-D806-4433-9915-E3D7776497C2}"/>
    <dgm:cxn modelId="{C762DE5A-F0A6-4067-BC41-867348278883}" type="presOf" srcId="{4E77DA95-9037-4983-A515-EE558686D71E}" destId="{5A2FCEFE-2DAA-4544-A6D2-3DBB224420F0}" srcOrd="0" destOrd="0" presId="urn:microsoft.com/office/officeart/2005/8/layout/vList2"/>
    <dgm:cxn modelId="{10876C89-2049-4477-B745-618329EAF5DD}" type="presOf" srcId="{5A65E253-4667-4D39-A811-B9DBC782A9E2}" destId="{31555505-5006-46D7-A2B1-D6DD5828B2DD}" srcOrd="0" destOrd="0" presId="urn:microsoft.com/office/officeart/2005/8/layout/vList2"/>
    <dgm:cxn modelId="{644526C2-65F7-4BAC-93B1-BCF53BDBEF17}" srcId="{7E5A9927-577D-4481-BB44-D57485C1FA79}" destId="{4E77DA95-9037-4983-A515-EE558686D71E}" srcOrd="4" destOrd="0" parTransId="{CFE4BFBF-0227-421C-B0FC-F741324CEB5F}" sibTransId="{C2105F4A-E863-4D7B-81F5-6FEFF9F85A0D}"/>
    <dgm:cxn modelId="{B7F05FC7-A7E9-4216-BB06-044460041A65}" srcId="{7E5A9927-577D-4481-BB44-D57485C1FA79}" destId="{9E284C2E-7F15-4F33-8E80-CCECE15951F4}" srcOrd="2" destOrd="0" parTransId="{F1BC564C-D960-4F5A-AAD9-3F8D323A2A49}" sibTransId="{9103993F-F835-46E7-9D8C-F505A207B16E}"/>
    <dgm:cxn modelId="{323752DD-9898-451E-ACA9-6AE51FA176FC}" type="presOf" srcId="{9E284C2E-7F15-4F33-8E80-CCECE15951F4}" destId="{8E904421-A4DD-42A0-9773-AF7036D9B444}" srcOrd="0" destOrd="0" presId="urn:microsoft.com/office/officeart/2005/8/layout/vList2"/>
    <dgm:cxn modelId="{725B5097-BBCE-45A5-8715-30EE82E67DE4}" type="presParOf" srcId="{EA9C2703-53DE-459B-B16B-44EECC9F9083}" destId="{E3A62064-0375-444A-89AD-4118A22D1A05}" srcOrd="0" destOrd="0" presId="urn:microsoft.com/office/officeart/2005/8/layout/vList2"/>
    <dgm:cxn modelId="{A0B0FAB6-0CA2-4CE5-BEEA-E3FBB83E281C}" type="presParOf" srcId="{EA9C2703-53DE-459B-B16B-44EECC9F9083}" destId="{E5E0B6AC-1B3D-4E8B-91BA-FADA0694B982}" srcOrd="1" destOrd="0" presId="urn:microsoft.com/office/officeart/2005/8/layout/vList2"/>
    <dgm:cxn modelId="{09CF177C-355B-45D1-BBEE-3B08A0932116}" type="presParOf" srcId="{EA9C2703-53DE-459B-B16B-44EECC9F9083}" destId="{31555505-5006-46D7-A2B1-D6DD5828B2DD}" srcOrd="2" destOrd="0" presId="urn:microsoft.com/office/officeart/2005/8/layout/vList2"/>
    <dgm:cxn modelId="{F6629E59-6345-4D1F-AD1F-4CE6602CB794}" type="presParOf" srcId="{EA9C2703-53DE-459B-B16B-44EECC9F9083}" destId="{2687C7A7-02DF-4708-A8CC-025AD44ABC5D}" srcOrd="3" destOrd="0" presId="urn:microsoft.com/office/officeart/2005/8/layout/vList2"/>
    <dgm:cxn modelId="{E8294768-3A32-448A-AE81-81B39739303C}" type="presParOf" srcId="{EA9C2703-53DE-459B-B16B-44EECC9F9083}" destId="{8E904421-A4DD-42A0-9773-AF7036D9B444}" srcOrd="4" destOrd="0" presId="urn:microsoft.com/office/officeart/2005/8/layout/vList2"/>
    <dgm:cxn modelId="{A2BA7A36-E544-43AF-A75B-3BDABCC7D981}" type="presParOf" srcId="{EA9C2703-53DE-459B-B16B-44EECC9F9083}" destId="{5D951DC3-DA31-488C-BB0D-411DC1598CE0}" srcOrd="5" destOrd="0" presId="urn:microsoft.com/office/officeart/2005/8/layout/vList2"/>
    <dgm:cxn modelId="{0FF70592-E403-4A54-A5E6-74B6E50BFEC6}" type="presParOf" srcId="{EA9C2703-53DE-459B-B16B-44EECC9F9083}" destId="{0D092182-FEE9-43C5-AAFC-3017844E06D8}" srcOrd="6" destOrd="0" presId="urn:microsoft.com/office/officeart/2005/8/layout/vList2"/>
    <dgm:cxn modelId="{C5B5CCAA-88DC-42E6-B37C-FA681A065555}" type="presParOf" srcId="{EA9C2703-53DE-459B-B16B-44EECC9F9083}" destId="{5BB7E977-CC27-4FBF-A195-399270E8EA12}" srcOrd="7" destOrd="0" presId="urn:microsoft.com/office/officeart/2005/8/layout/vList2"/>
    <dgm:cxn modelId="{C7E4975F-E33C-41CF-BBAA-21CCE29172EC}" type="presParOf" srcId="{EA9C2703-53DE-459B-B16B-44EECC9F9083}" destId="{5A2FCEFE-2DAA-4544-A6D2-3DBB224420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3BEDA1-948D-4CF3-96D5-E5DEAD9513C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D1D0C4B-D6CB-4D7F-A67C-7E787B006F04}">
      <dgm:prSet/>
      <dgm:spPr/>
      <dgm:t>
        <a:bodyPr/>
        <a:lstStyle/>
        <a:p>
          <a:r>
            <a:rPr lang="fi-FI"/>
            <a:t>Oletko havainnut naisvihaa? Millaisissa tilanteissa?</a:t>
          </a:r>
          <a:endParaRPr lang="en-US"/>
        </a:p>
      </dgm:t>
    </dgm:pt>
    <dgm:pt modelId="{C9BA873C-BA59-4A54-939E-7FCFA9C534F1}" type="parTrans" cxnId="{2D83ADA9-6DB7-499C-A2F5-D14D94B0AA52}">
      <dgm:prSet/>
      <dgm:spPr/>
      <dgm:t>
        <a:bodyPr/>
        <a:lstStyle/>
        <a:p>
          <a:endParaRPr lang="en-US"/>
        </a:p>
      </dgm:t>
    </dgm:pt>
    <dgm:pt modelId="{372AA734-EFF5-4CD3-AD63-EE8BB270E893}" type="sibTrans" cxnId="{2D83ADA9-6DB7-499C-A2F5-D14D94B0AA52}">
      <dgm:prSet/>
      <dgm:spPr/>
      <dgm:t>
        <a:bodyPr/>
        <a:lstStyle/>
        <a:p>
          <a:endParaRPr lang="en-US"/>
        </a:p>
      </dgm:t>
    </dgm:pt>
    <dgm:pt modelId="{88C1EA43-023A-499F-AAEF-E84DF11F52C6}">
      <dgm:prSet/>
      <dgm:spPr/>
      <dgm:t>
        <a:bodyPr/>
        <a:lstStyle/>
        <a:p>
          <a:r>
            <a:rPr lang="fi-FI"/>
            <a:t>Missä menee niin sanotun turhan mielensä pahoittamisen raja?</a:t>
          </a:r>
          <a:endParaRPr lang="en-US"/>
        </a:p>
      </dgm:t>
    </dgm:pt>
    <dgm:pt modelId="{5C09E975-D62B-4DE0-8BE8-076C3996DC38}" type="parTrans" cxnId="{4064B663-0F1C-4E99-9698-F17DB9A417F3}">
      <dgm:prSet/>
      <dgm:spPr/>
      <dgm:t>
        <a:bodyPr/>
        <a:lstStyle/>
        <a:p>
          <a:endParaRPr lang="en-US"/>
        </a:p>
      </dgm:t>
    </dgm:pt>
    <dgm:pt modelId="{982E6FDD-9410-4E56-AB80-B1218BE821D6}" type="sibTrans" cxnId="{4064B663-0F1C-4E99-9698-F17DB9A417F3}">
      <dgm:prSet/>
      <dgm:spPr/>
      <dgm:t>
        <a:bodyPr/>
        <a:lstStyle/>
        <a:p>
          <a:endParaRPr lang="en-US"/>
        </a:p>
      </dgm:t>
    </dgm:pt>
    <dgm:pt modelId="{00DF2785-E098-4846-A199-8EE936A32D38}">
      <dgm:prSet/>
      <dgm:spPr/>
      <dgm:t>
        <a:bodyPr/>
        <a:lstStyle/>
        <a:p>
          <a:r>
            <a:rPr lang="fi-FI"/>
            <a:t>Millaisia tunteita aihe herättää? Miksi?</a:t>
          </a:r>
          <a:endParaRPr lang="en-US"/>
        </a:p>
      </dgm:t>
    </dgm:pt>
    <dgm:pt modelId="{9C054ADF-C3FC-406A-A25B-783F682ED984}" type="parTrans" cxnId="{80B668A8-1DE2-4F26-87B3-3E51D256E7E5}">
      <dgm:prSet/>
      <dgm:spPr/>
      <dgm:t>
        <a:bodyPr/>
        <a:lstStyle/>
        <a:p>
          <a:endParaRPr lang="en-US"/>
        </a:p>
      </dgm:t>
    </dgm:pt>
    <dgm:pt modelId="{F247ACC2-927C-4116-A8A7-CA940540A401}" type="sibTrans" cxnId="{80B668A8-1DE2-4F26-87B3-3E51D256E7E5}">
      <dgm:prSet/>
      <dgm:spPr/>
      <dgm:t>
        <a:bodyPr/>
        <a:lstStyle/>
        <a:p>
          <a:endParaRPr lang="en-US"/>
        </a:p>
      </dgm:t>
    </dgm:pt>
    <dgm:pt modelId="{6F195923-91D8-48C5-AEB4-58A75CD4B974}" type="pres">
      <dgm:prSet presAssocID="{DA3BEDA1-948D-4CF3-96D5-E5DEAD9513C3}" presName="linear" presStyleCnt="0">
        <dgm:presLayoutVars>
          <dgm:animLvl val="lvl"/>
          <dgm:resizeHandles val="exact"/>
        </dgm:presLayoutVars>
      </dgm:prSet>
      <dgm:spPr/>
    </dgm:pt>
    <dgm:pt modelId="{C1060E03-CEF4-418A-80F6-BA8EFE770E95}" type="pres">
      <dgm:prSet presAssocID="{6D1D0C4B-D6CB-4D7F-A67C-7E787B006F0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98AAEA0-3825-437F-9698-E8DF11F44CB4}" type="pres">
      <dgm:prSet presAssocID="{372AA734-EFF5-4CD3-AD63-EE8BB270E893}" presName="spacer" presStyleCnt="0"/>
      <dgm:spPr/>
    </dgm:pt>
    <dgm:pt modelId="{8885DAF4-C7E8-4DBE-9C5D-B1F950425591}" type="pres">
      <dgm:prSet presAssocID="{88C1EA43-023A-499F-AAEF-E84DF11F52C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6086461-2E79-4FCF-9D9B-9A0EA490020E}" type="pres">
      <dgm:prSet presAssocID="{982E6FDD-9410-4E56-AB80-B1218BE821D6}" presName="spacer" presStyleCnt="0"/>
      <dgm:spPr/>
    </dgm:pt>
    <dgm:pt modelId="{4D53C13D-C77E-41E3-ABA5-2128CA0976A3}" type="pres">
      <dgm:prSet presAssocID="{00DF2785-E098-4846-A199-8EE936A32D3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064B663-0F1C-4E99-9698-F17DB9A417F3}" srcId="{DA3BEDA1-948D-4CF3-96D5-E5DEAD9513C3}" destId="{88C1EA43-023A-499F-AAEF-E84DF11F52C6}" srcOrd="1" destOrd="0" parTransId="{5C09E975-D62B-4DE0-8BE8-076C3996DC38}" sibTransId="{982E6FDD-9410-4E56-AB80-B1218BE821D6}"/>
    <dgm:cxn modelId="{80B668A8-1DE2-4F26-87B3-3E51D256E7E5}" srcId="{DA3BEDA1-948D-4CF3-96D5-E5DEAD9513C3}" destId="{00DF2785-E098-4846-A199-8EE936A32D38}" srcOrd="2" destOrd="0" parTransId="{9C054ADF-C3FC-406A-A25B-783F682ED984}" sibTransId="{F247ACC2-927C-4116-A8A7-CA940540A401}"/>
    <dgm:cxn modelId="{2D83ADA9-6DB7-499C-A2F5-D14D94B0AA52}" srcId="{DA3BEDA1-948D-4CF3-96D5-E5DEAD9513C3}" destId="{6D1D0C4B-D6CB-4D7F-A67C-7E787B006F04}" srcOrd="0" destOrd="0" parTransId="{C9BA873C-BA59-4A54-939E-7FCFA9C534F1}" sibTransId="{372AA734-EFF5-4CD3-AD63-EE8BB270E893}"/>
    <dgm:cxn modelId="{DF94F7E5-DFD3-4223-939A-107992F69B8D}" type="presOf" srcId="{00DF2785-E098-4846-A199-8EE936A32D38}" destId="{4D53C13D-C77E-41E3-ABA5-2128CA0976A3}" srcOrd="0" destOrd="0" presId="urn:microsoft.com/office/officeart/2005/8/layout/vList2"/>
    <dgm:cxn modelId="{7529E1EE-9926-4A46-8930-FC78367B8AFD}" type="presOf" srcId="{DA3BEDA1-948D-4CF3-96D5-E5DEAD9513C3}" destId="{6F195923-91D8-48C5-AEB4-58A75CD4B974}" srcOrd="0" destOrd="0" presId="urn:microsoft.com/office/officeart/2005/8/layout/vList2"/>
    <dgm:cxn modelId="{5374C2F0-293B-4656-BC8D-1970AB93333F}" type="presOf" srcId="{88C1EA43-023A-499F-AAEF-E84DF11F52C6}" destId="{8885DAF4-C7E8-4DBE-9C5D-B1F950425591}" srcOrd="0" destOrd="0" presId="urn:microsoft.com/office/officeart/2005/8/layout/vList2"/>
    <dgm:cxn modelId="{99E92DFF-2020-44FB-9921-BECB239EE7BB}" type="presOf" srcId="{6D1D0C4B-D6CB-4D7F-A67C-7E787B006F04}" destId="{C1060E03-CEF4-418A-80F6-BA8EFE770E95}" srcOrd="0" destOrd="0" presId="urn:microsoft.com/office/officeart/2005/8/layout/vList2"/>
    <dgm:cxn modelId="{4C351145-D47F-40A1-96FC-B13006453639}" type="presParOf" srcId="{6F195923-91D8-48C5-AEB4-58A75CD4B974}" destId="{C1060E03-CEF4-418A-80F6-BA8EFE770E95}" srcOrd="0" destOrd="0" presId="urn:microsoft.com/office/officeart/2005/8/layout/vList2"/>
    <dgm:cxn modelId="{44BFE360-C68C-49EF-BD45-C25113469A40}" type="presParOf" srcId="{6F195923-91D8-48C5-AEB4-58A75CD4B974}" destId="{298AAEA0-3825-437F-9698-E8DF11F44CB4}" srcOrd="1" destOrd="0" presId="urn:microsoft.com/office/officeart/2005/8/layout/vList2"/>
    <dgm:cxn modelId="{5462CDD5-ACFE-419B-98B2-1CC10C23811D}" type="presParOf" srcId="{6F195923-91D8-48C5-AEB4-58A75CD4B974}" destId="{8885DAF4-C7E8-4DBE-9C5D-B1F950425591}" srcOrd="2" destOrd="0" presId="urn:microsoft.com/office/officeart/2005/8/layout/vList2"/>
    <dgm:cxn modelId="{9EF6167A-A67C-4740-AFBC-FFA5001BBA96}" type="presParOf" srcId="{6F195923-91D8-48C5-AEB4-58A75CD4B974}" destId="{36086461-2E79-4FCF-9D9B-9A0EA490020E}" srcOrd="3" destOrd="0" presId="urn:microsoft.com/office/officeart/2005/8/layout/vList2"/>
    <dgm:cxn modelId="{2C986822-4E51-4FAD-82DD-A333448A8EFC}" type="presParOf" srcId="{6F195923-91D8-48C5-AEB4-58A75CD4B974}" destId="{4D53C13D-C77E-41E3-ABA5-2128CA0976A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62064-0375-444A-89AD-4118A22D1A05}">
      <dsp:nvSpPr>
        <dsp:cNvPr id="0" name=""/>
        <dsp:cNvSpPr/>
      </dsp:nvSpPr>
      <dsp:spPr>
        <a:xfrm>
          <a:off x="0" y="144963"/>
          <a:ext cx="6367912" cy="11747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Kaikkien puuttuminen ongelman pohjana olevaan rakenteeseen, eli seksistiseen kommentointiin</a:t>
          </a:r>
          <a:endParaRPr lang="en-US" sz="2100" kern="1200"/>
        </a:p>
      </dsp:txBody>
      <dsp:txXfrm>
        <a:off x="57347" y="202310"/>
        <a:ext cx="6253218" cy="1060059"/>
      </dsp:txXfrm>
    </dsp:sp>
    <dsp:sp modelId="{31555505-5006-46D7-A2B1-D6DD5828B2DD}">
      <dsp:nvSpPr>
        <dsp:cNvPr id="0" name=""/>
        <dsp:cNvSpPr/>
      </dsp:nvSpPr>
      <dsp:spPr>
        <a:xfrm>
          <a:off x="0" y="1380196"/>
          <a:ext cx="6367912" cy="1174753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Valtarakenteiden purkaminen ylhäältä päin</a:t>
          </a:r>
          <a:endParaRPr lang="en-US" sz="2100" kern="1200"/>
        </a:p>
      </dsp:txBody>
      <dsp:txXfrm>
        <a:off x="57347" y="1437543"/>
        <a:ext cx="6253218" cy="1060059"/>
      </dsp:txXfrm>
    </dsp:sp>
    <dsp:sp modelId="{8E904421-A4DD-42A0-9773-AF7036D9B444}">
      <dsp:nvSpPr>
        <dsp:cNvPr id="0" name=""/>
        <dsp:cNvSpPr/>
      </dsp:nvSpPr>
      <dsp:spPr>
        <a:xfrm>
          <a:off x="0" y="2615429"/>
          <a:ext cx="6367912" cy="117475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"Naisten pitää voin lopettaa turha paasominen asiasta"</a:t>
          </a:r>
          <a:endParaRPr lang="en-US" sz="2100" kern="1200"/>
        </a:p>
      </dsp:txBody>
      <dsp:txXfrm>
        <a:off x="57347" y="2672776"/>
        <a:ext cx="6253218" cy="1060059"/>
      </dsp:txXfrm>
    </dsp:sp>
    <dsp:sp modelId="{0D092182-FEE9-43C5-AAFC-3017844E06D8}">
      <dsp:nvSpPr>
        <dsp:cNvPr id="0" name=""/>
        <dsp:cNvSpPr/>
      </dsp:nvSpPr>
      <dsp:spPr>
        <a:xfrm>
          <a:off x="0" y="3850663"/>
          <a:ext cx="6367912" cy="1174753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Väestön vanheneminen ja uusien ajatustapojen kasvaminen.</a:t>
          </a:r>
          <a:endParaRPr lang="en-US" sz="2100" kern="1200"/>
        </a:p>
      </dsp:txBody>
      <dsp:txXfrm>
        <a:off x="57347" y="3908010"/>
        <a:ext cx="6253218" cy="1060059"/>
      </dsp:txXfrm>
    </dsp:sp>
    <dsp:sp modelId="{5A2FCEFE-2DAA-4544-A6D2-3DBB224420F0}">
      <dsp:nvSpPr>
        <dsp:cNvPr id="0" name=""/>
        <dsp:cNvSpPr/>
      </dsp:nvSpPr>
      <dsp:spPr>
        <a:xfrm>
          <a:off x="0" y="5085896"/>
          <a:ext cx="6367912" cy="117475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Kukaan ei pidä rakenteita yllä tarkoituksella. Siksi olisi tärkeää oppia ja puolustuskannan sijaan pohtia omien tekojen merkitystä</a:t>
          </a:r>
          <a:endParaRPr lang="en-US" sz="2100" kern="1200"/>
        </a:p>
      </dsp:txBody>
      <dsp:txXfrm>
        <a:off x="57347" y="5143243"/>
        <a:ext cx="6253218" cy="10600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60E03-CEF4-418A-80F6-BA8EFE770E95}">
      <dsp:nvSpPr>
        <dsp:cNvPr id="0" name=""/>
        <dsp:cNvSpPr/>
      </dsp:nvSpPr>
      <dsp:spPr>
        <a:xfrm>
          <a:off x="0" y="78332"/>
          <a:ext cx="6367912" cy="20138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kern="1200"/>
            <a:t>Oletko havainnut naisvihaa? Millaisissa tilanteissa?</a:t>
          </a:r>
          <a:endParaRPr lang="en-US" sz="3600" kern="1200"/>
        </a:p>
      </dsp:txBody>
      <dsp:txXfrm>
        <a:off x="98309" y="176641"/>
        <a:ext cx="6171294" cy="1817244"/>
      </dsp:txXfrm>
    </dsp:sp>
    <dsp:sp modelId="{8885DAF4-C7E8-4DBE-9C5D-B1F950425591}">
      <dsp:nvSpPr>
        <dsp:cNvPr id="0" name=""/>
        <dsp:cNvSpPr/>
      </dsp:nvSpPr>
      <dsp:spPr>
        <a:xfrm>
          <a:off x="0" y="2195875"/>
          <a:ext cx="6367912" cy="201386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kern="1200"/>
            <a:t>Missä menee niin sanotun turhan mielensä pahoittamisen raja?</a:t>
          </a:r>
          <a:endParaRPr lang="en-US" sz="3600" kern="1200"/>
        </a:p>
      </dsp:txBody>
      <dsp:txXfrm>
        <a:off x="98309" y="2294184"/>
        <a:ext cx="6171294" cy="1817244"/>
      </dsp:txXfrm>
    </dsp:sp>
    <dsp:sp modelId="{4D53C13D-C77E-41E3-ABA5-2128CA0976A3}">
      <dsp:nvSpPr>
        <dsp:cNvPr id="0" name=""/>
        <dsp:cNvSpPr/>
      </dsp:nvSpPr>
      <dsp:spPr>
        <a:xfrm>
          <a:off x="0" y="4313417"/>
          <a:ext cx="6367912" cy="201386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kern="1200"/>
            <a:t>Millaisia tunteita aihe herättää? Miksi?</a:t>
          </a:r>
          <a:endParaRPr lang="en-US" sz="3600" kern="1200"/>
        </a:p>
      </dsp:txBody>
      <dsp:txXfrm>
        <a:off x="98309" y="4411726"/>
        <a:ext cx="6171294" cy="1817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5T08:39:43.0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10045 6843 16383 0 0,'8'9'0'0'0,"11"2"0"0"0,10 7 0 0 0,9 1 0 0 0,6-2 0 0 0,28 11 0 0 0,18 2 0 0 0,19-5 0 0 0,6-6 0 0 0,1 1 0 0 0,-3-2 0 0 0,-5 4 0 0 0,-4-2 0 0 0,-4-5 0 0 0,-10-12 0 0 0,4-7 0 0 0,-6 5 0 0 0,-9 3 0 0 0,-19-8 0 0 0,-3-3 0 0 0,-3-1 0 0 0,39 2 0 0 0,19 1 0 0 0,-1 10 0 0 0,-11 5 0 0 0,-14-9 0 0 0,-6-12 0 0 0,-8-4 0 0 0,-8 0 0 0 0,50-13 0 0 0,39-3 0 0 0,10 13 0 0 0,-7 10 0 0 0,-22 5 0 0 0,-17 4 0 0 0,-20 1 0 0 0,14 9 0 0 0,-3 3 0 0 0,-13 6 0 0 0,-21-7 0 0 0,-16-7 0 0 0,-18-4-16383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5T08:39:43.0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10189 8792 16383 0 0,'0'8'0'0'0,"8"3"0"0"0,3 7 0 0 0,0 10 0 0 0,5-1 0 0 0,1-13 0 0 0,-3 0 0 0 0,4-11 0 0 0,0-15 0 0 0,4-12 0 0 0,16 5 0 0 0,8 6 0 0 0,6 22 0 0 0,1 9 0 0 0,-8 18 0 0 0,-3-14 0 0 0,-1-10 0 0 0,-8-16 0 0 0,0 2 0 0 0,-7-8 0 0 0,1-2 0 0 0,4 18 0 0 0,-3-1 0 0 0,9 16 0 0 0,8-13 0 0 0,11-7 0 0 0,14-4 0 0 0,18 6 0 0 0,12-5 0 0 0,-12 6 0 0 0,-13 3 0 0 0,-10-1 0 0 0,-9-1 0 0 0,-5-1 0 0 0,-4-10 0 0 0,24-3 0 0 0,7-9 0 0 0,-1-1 0 0 0,-13 18 0 0 0,-19 3 0 0 0,-8 8 0 0 0,-2 2 0 0 0,-7 16 0 0 0,0 3 0 0 0,11-12 0 0 0,16-1 0 0 0,6-28 0 0 0,2 4 0 0 0,-3 3 0 0 0,-2 2 0 0 0,-4 1 0 0 0,-2 1 0 0 0,-2-16 0 0 0,-10 2 0 0 0,-11-4 0 0 0,-3 16 0 0 0,3 1 0 0 0,12 0 0 0 0,8 1 0 0 0,4-1 0 0 0,0-8 0 0 0,17-3 0 0 0,4 9 0 0 0,-11 21 0 0 0,-16-17 0 0 0,-15-2 0 0 0,-6 1 0 0 0,1 15 0 0 0,5-10 0 0 0,12 9 0 0 0,8 2 0 0 0,11 7 0 0 0,3-17 0 0 0,-10 14 0 0 0,-14-20 0 0 0,-15-3 0 0 0,-3 0 0 0 0,-6 8 0 0 0,-6 2-16383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5T08:39:43.0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10382 9957 16383 0 0,'8'-8'0'0'0,"11"-3"0"0"0,10 9 0 0 0,9 12 0 0 0,14 6 0 0 0,23-1 0 0 0,47 13 0 0 0,28 3 0 0 0,5-5 0 0 0,-16-6 0 0 0,-24-7 0 0 0,-22 11 0 0 0,-20 2 0 0 0,3-5 0 0 0,-4-5 0 0 0,-5-5 0 0 0,18-13 0 0 0,3 2 0 0 0,-6 1 0 0 0,-8 1 0 0 0,-8-1 0 0 0,-8 0 0 0 0,-5-8 0 0 0,-4 5 0 0 0,-1 10 0 0 0,-2 5 0 0 0,1 0 0 0 0,-1-10 0 0 0,1 2 0 0 0,0 0 0 0 0,1-9 0 0 0,0-3 0 0 0,8-1 0 0 0,3 1 0 0 0,0-6 0 0 0,14-10 0 0 0,2 0 0 0 0,-2 3 0 0 0,-14-3 0 0 0,-18 3-16383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5T08:39:43.0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10478 6819 16383 0 0,'8'9'0'0'0,"35"10"0"0"0,60 2 0 0 0,45 14 0 0 0,22 1 0 0 0,-2-6 0 0 0,-21-7 0 0 0,22-9 0 0 0,6-14 0 0 0,15-7 0 0 0,-17-2 0 0 0,-30-1 0 0 0,-31-5 0 0 0,-26-1 0 0 0,-20 2 0 0 0,-21 4-16383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643EE-793B-49EB-B28D-265E4E09CA7C}" type="datetimeFigureOut">
              <a:rPr lang="fi-FI"/>
              <a:t>25.3.2021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6FB66-495F-4034-9BB6-E8CDC169EF42}" type="slidenum">
              <a:rPr lang="fi-FI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6421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Tänne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saa</a:t>
            </a:r>
            <a:r>
              <a:rPr lang="en-US">
                <a:cs typeface="Calibri"/>
              </a:rPr>
              <a:t> muistiinpanot!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6FB66-495F-4034-9BB6-E8CDC169EF42}" type="slidenum">
              <a:rPr lang="fi-FI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5091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Mainitse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tuo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katkennut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teksti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leikkimisestä</a:t>
            </a:r>
            <a:r>
              <a:rPr lang="en-US">
                <a:cs typeface="Calibri"/>
              </a:rPr>
              <a:t>!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6FB66-495F-4034-9BB6-E8CDC169EF42}" type="slidenum">
              <a:rPr lang="fi-FI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493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Joku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tämän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tyyppinen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tiktok</a:t>
            </a:r>
            <a:r>
              <a:rPr lang="en-US">
                <a:cs typeface="Calibri"/>
              </a:rPr>
              <a:t> video </a:t>
            </a:r>
            <a:r>
              <a:rPr lang="en-US" err="1">
                <a:cs typeface="Calibri"/>
              </a:rPr>
              <a:t>näkymö</a:t>
            </a:r>
            <a:r>
              <a:rPr lang="en-US">
                <a:cs typeface="Calibri"/>
              </a:rPr>
              <a:t> ? </a:t>
            </a:r>
            <a:r>
              <a:rPr lang="en-US" err="1">
                <a:cs typeface="Calibri"/>
              </a:rPr>
              <a:t>Löytyyköparempi</a:t>
            </a:r>
            <a:r>
              <a:rPr lang="en-US">
                <a:cs typeface="Calibri"/>
              </a:rPr>
              <a:t> 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6FB66-495F-4034-9BB6-E8CDC169EF42}" type="slidenum">
              <a:rPr lang="fi-FI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154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Mä</a:t>
            </a:r>
            <a:r>
              <a:rPr lang="en-US">
                <a:cs typeface="Calibri"/>
              </a:rPr>
              <a:t> en </a:t>
            </a:r>
            <a:r>
              <a:rPr lang="en-US" err="1">
                <a:cs typeface="Calibri"/>
              </a:rPr>
              <a:t>osaa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käyttää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tota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suunnittelutyökalua</a:t>
            </a:r>
            <a:r>
              <a:rPr lang="en-US">
                <a:cs typeface="Calibri"/>
              </a:rPr>
              <a:t>!!!!!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6FB66-495F-4034-9BB6-E8CDC169EF42}" type="slidenum">
              <a:rPr lang="fi-FI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9805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25.3.2021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25.3.2021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25.3.2021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25.3.2021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MR7GmRlO4L/" TargetMode="External"/><Relationship Id="rId2" Type="http://schemas.openxmlformats.org/officeDocument/2006/relationships/hyperlink" Target="https://yle.fi/uutiset/3-1184350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le.fi/uutiset/3-11842996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2.png"/><Relationship Id="rId3" Type="http://schemas.openxmlformats.org/officeDocument/2006/relationships/hyperlink" Target="https://stratcomcoe.org/nato-stratcom-coe-research-female-finnish-ministers-received-disproportionate-number-abusive" TargetMode="External"/><Relationship Id="rId7" Type="http://schemas.openxmlformats.org/officeDocument/2006/relationships/image" Target="../media/image9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customXml" Target="../ink/ink3.xml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.fi/viihde/art-2000007866129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p/CMSBXG-nNQE/" TargetMode="External"/><Relationship Id="rId5" Type="http://schemas.openxmlformats.org/officeDocument/2006/relationships/hyperlink" Target="https://www.instagram.com/p/B-sKwNCpmKl/" TargetMode="External"/><Relationship Id="rId4" Type="http://schemas.openxmlformats.org/officeDocument/2006/relationships/hyperlink" Target="https://www.instagram.com/p/CMJsT4knL7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instagram.com/p/CI8IXbMBg9D/" TargetMode="External"/><Relationship Id="rId4" Type="http://schemas.openxmlformats.org/officeDocument/2006/relationships/hyperlink" Target="https://www.instagram.com/p/CLOl4BOhhhz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pXnY5S3MB0&amp;t=287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3" name="Freeform: Shape 62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5" name="Freeform: Shape 64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fi-FI" sz="8000" b="1" i="1">
                <a:latin typeface="Agency FB"/>
                <a:cs typeface="Calibri"/>
              </a:rPr>
              <a:t>Naisten asema</a:t>
            </a:r>
            <a:endParaRPr lang="fi-FI" sz="8000" i="1">
              <a:latin typeface="Agency FB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966912" y="4595603"/>
            <a:ext cx="8258176" cy="6318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3600">
                <a:latin typeface="Agency FB"/>
                <a:cs typeface="Calibri"/>
              </a:rPr>
              <a:t>Ilmiönä yhteiskunnassa ja mediassa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EA80D92E-7C1E-4083-A3D8-01069AF1C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781" y="1229983"/>
            <a:ext cx="1651420" cy="1105619"/>
          </a:xfrm>
          <a:prstGeom prst="rect">
            <a:avLst/>
          </a:prstGeom>
        </p:spPr>
      </p:pic>
      <p:pic>
        <p:nvPicPr>
          <p:cNvPr id="7" name="Kuva 7">
            <a:extLst>
              <a:ext uri="{FF2B5EF4-FFF2-40B4-BE49-F238E27FC236}">
                <a16:creationId xmlns:a16="http://schemas.microsoft.com/office/drawing/2014/main" id="{89CFA382-19BE-43CB-9A18-F7762A80E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890" y="1120986"/>
            <a:ext cx="992937" cy="992937"/>
          </a:xfrm>
          <a:prstGeom prst="rect">
            <a:avLst/>
          </a:prstGeom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id="{976DE515-0C06-4424-A089-504CFA6A8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636" y="827596"/>
            <a:ext cx="2107181" cy="1507825"/>
          </a:xfrm>
          <a:prstGeom prst="rect">
            <a:avLst/>
          </a:prstGeom>
        </p:spPr>
      </p:pic>
      <p:pic>
        <p:nvPicPr>
          <p:cNvPr id="9" name="Kuva 9">
            <a:extLst>
              <a:ext uri="{FF2B5EF4-FFF2-40B4-BE49-F238E27FC236}">
                <a16:creationId xmlns:a16="http://schemas.microsoft.com/office/drawing/2014/main" id="{B43FD78C-0E4B-425F-8CF4-D0A41C248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079" y="2644985"/>
            <a:ext cx="1481767" cy="1481767"/>
          </a:xfrm>
          <a:prstGeom prst="rect">
            <a:avLst/>
          </a:prstGeom>
        </p:spPr>
      </p:pic>
      <p:pic>
        <p:nvPicPr>
          <p:cNvPr id="10" name="Kuva 10">
            <a:extLst>
              <a:ext uri="{FF2B5EF4-FFF2-40B4-BE49-F238E27FC236}">
                <a16:creationId xmlns:a16="http://schemas.microsoft.com/office/drawing/2014/main" id="{B957E631-19DE-43DA-8095-89B5AD660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3306" y="2472457"/>
            <a:ext cx="978559" cy="964182"/>
          </a:xfrm>
          <a:prstGeom prst="rect">
            <a:avLst/>
          </a:prstGeom>
        </p:spPr>
      </p:pic>
      <p:pic>
        <p:nvPicPr>
          <p:cNvPr id="11" name="Kuva 11" descr="Kuva, joka sisältää kohteen sakset, nyrkkirauta, työkalu&#10;&#10;Kuvaus luotu automaattisesti">
            <a:extLst>
              <a:ext uri="{FF2B5EF4-FFF2-40B4-BE49-F238E27FC236}">
                <a16:creationId xmlns:a16="http://schemas.microsoft.com/office/drawing/2014/main" id="{DFE595D5-3F1C-41A4-8842-CC2C434130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">
            <a:off x="9035721" y="3895816"/>
            <a:ext cx="1726182" cy="17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01FFBF-D705-4863-B635-9FFBF1FD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58" y="379502"/>
            <a:ext cx="10515600" cy="1325563"/>
          </a:xfrm>
        </p:spPr>
        <p:txBody>
          <a:bodyPr/>
          <a:lstStyle/>
          <a:p>
            <a:r>
              <a:rPr lang="fi-FI" b="1" i="1">
                <a:latin typeface="Calibri"/>
                <a:cs typeface="Calibri Light"/>
              </a:rPr>
              <a:t>Ilmiöt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B1998A-A9F2-46A5-AFE2-3074E5041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indent="-457200"/>
            <a:r>
              <a:rPr lang="fi-FI">
                <a:ea typeface="+mn-lt"/>
                <a:cs typeface="+mn-lt"/>
                <a:hlinkClick r:id="rId2"/>
              </a:rPr>
              <a:t>Yle: Sarah Everardin tapaus</a:t>
            </a:r>
            <a:endParaRPr lang="fi-FI" i="1">
              <a:ea typeface="+mn-lt"/>
              <a:cs typeface="+mn-lt"/>
            </a:endParaRPr>
          </a:p>
          <a:p>
            <a:pPr marL="457200" indent="-457200"/>
            <a:r>
              <a:rPr lang="fi-FI">
                <a:ea typeface="+mn-lt"/>
                <a:cs typeface="+mn-lt"/>
                <a:hlinkClick r:id="rId3"/>
              </a:rPr>
              <a:t>#textmewhenyougethome</a:t>
            </a:r>
            <a:r>
              <a:rPr lang="fi-FI">
                <a:ea typeface="+mn-lt"/>
                <a:cs typeface="+mn-lt"/>
              </a:rPr>
              <a:t> </a:t>
            </a:r>
          </a:p>
          <a:p>
            <a:pPr lvl="1"/>
            <a:r>
              <a:rPr lang="fi-FI">
                <a:ea typeface="+mn-lt"/>
                <a:cs typeface="+mn-lt"/>
              </a:rPr>
              <a:t>Sarah </a:t>
            </a:r>
            <a:r>
              <a:rPr lang="fi-FI" err="1">
                <a:ea typeface="+mn-lt"/>
                <a:cs typeface="+mn-lt"/>
              </a:rPr>
              <a:t>Everardin</a:t>
            </a:r>
            <a:r>
              <a:rPr lang="fi-FI">
                <a:ea typeface="+mn-lt"/>
                <a:cs typeface="+mn-lt"/>
              </a:rPr>
              <a:t> sieppaus ja murha sytytti myrskyn somessa.</a:t>
            </a:r>
          </a:p>
          <a:p>
            <a:pPr lvl="1"/>
            <a:r>
              <a:rPr lang="fi-FI">
                <a:ea typeface="+mn-lt"/>
                <a:cs typeface="+mn-lt"/>
              </a:rPr>
              <a:t>Pinnalle nousi keskustelut naisvihasta ja tasa-arvosta</a:t>
            </a:r>
          </a:p>
          <a:p>
            <a:pPr lvl="1"/>
            <a:r>
              <a:rPr lang="fi-FI">
                <a:ea typeface="+mn-lt"/>
                <a:cs typeface="+mn-lt"/>
              </a:rPr>
              <a:t>Puhutaan muun muassa siitä, kuinka monet naiset edelleen pitävät avaimia nyrkissä yksin kulkiessaan ja vilkuilevat olan yli.</a:t>
            </a:r>
          </a:p>
          <a:p>
            <a:pPr lvl="1"/>
            <a:r>
              <a:rPr lang="fi-FI">
                <a:ea typeface="+mn-lt"/>
                <a:cs typeface="+mn-lt"/>
              </a:rPr>
              <a:t>Tapauksesta nousseelle #textmewhenyougethome ilmiölle on herännyt vastaliike #notallmen</a:t>
            </a:r>
          </a:p>
          <a:p>
            <a:pPr lvl="1"/>
            <a:endParaRPr lang="fi-FI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  <a:hlinkClick r:id="rId4"/>
              </a:rPr>
              <a:t>Yle: NATO-raportti Suomen hallituksesta</a:t>
            </a:r>
            <a:r>
              <a:rPr lang="fi-FI">
                <a:ea typeface="+mn-lt"/>
                <a:cs typeface="+mn-lt"/>
              </a:rPr>
              <a:t> </a:t>
            </a:r>
          </a:p>
          <a:p>
            <a:endParaRPr lang="fi-FI">
              <a:ea typeface="+mn-lt"/>
              <a:cs typeface="+mn-lt"/>
            </a:endParaRPr>
          </a:p>
          <a:p>
            <a:pPr lvl="1"/>
            <a:r>
              <a:rPr lang="fi-FI">
                <a:ea typeface="+mn-lt"/>
                <a:cs typeface="+mn-lt"/>
              </a:rPr>
              <a:t>Suomen naishallitukseen on kohdistunut vihakampanja somessa</a:t>
            </a:r>
          </a:p>
          <a:p>
            <a:pPr lvl="1"/>
            <a:r>
              <a:rPr lang="fi-FI">
                <a:ea typeface="+mn-lt"/>
                <a:cs typeface="+mn-lt"/>
              </a:rPr>
              <a:t>Syntyi naisvihamielinen hyökkäys, jossa kyseenalaistettiin heidän arvonsa, päätöksentekokykynsä ja johtajuusominaisuutensa.</a:t>
            </a:r>
          </a:p>
          <a:p>
            <a:pPr lvl="1"/>
            <a:r>
              <a:rPr lang="fi-FI">
                <a:ea typeface="+mn-lt"/>
                <a:cs typeface="+mn-lt"/>
              </a:rPr>
              <a:t>Suuri osa </a:t>
            </a:r>
            <a:r>
              <a:rPr lang="fi-FI" err="1">
                <a:ea typeface="+mn-lt"/>
                <a:cs typeface="+mn-lt"/>
              </a:rPr>
              <a:t>törkytwiiteistä</a:t>
            </a:r>
            <a:r>
              <a:rPr lang="fi-FI">
                <a:ea typeface="+mn-lt"/>
                <a:cs typeface="+mn-lt"/>
              </a:rPr>
              <a:t> oli oikeiden ihmisten kirjoittamia, eikä tietokoneohjelmoitujen bottien.</a:t>
            </a:r>
          </a:p>
          <a:p>
            <a:pPr lvl="1"/>
            <a:r>
              <a:rPr lang="fi-FI">
                <a:ea typeface="+mn-lt"/>
                <a:cs typeface="+mn-lt"/>
              </a:rPr>
              <a:t>Vihapuheiden kohteeksi joutuminen yleistynyt</a:t>
            </a:r>
          </a:p>
          <a:p>
            <a:pPr lvl="1"/>
            <a:endParaRPr lang="fi-FI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2728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6B9CFA0-7A57-4D9D-BE16-0D145F9B0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21" y="321734"/>
            <a:ext cx="6013435" cy="1135737"/>
          </a:xfrm>
        </p:spPr>
        <p:txBody>
          <a:bodyPr>
            <a:normAutofit fontScale="90000"/>
          </a:bodyPr>
          <a:lstStyle/>
          <a:p>
            <a:r>
              <a:rPr lang="fi-FI" sz="3600">
                <a:latin typeface="Bodoni MT"/>
                <a:cs typeface="Calibri Light"/>
              </a:rPr>
              <a:t>Eihän meillä täällä Suomessa...</a:t>
            </a:r>
            <a:br>
              <a:rPr lang="fi-FI" sz="3100">
                <a:cs typeface="Calibri Light"/>
              </a:rPr>
            </a:br>
            <a:endParaRPr lang="fi-FI" sz="31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4344F9-F66E-455F-BE65-99CEEE441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223" y="1279774"/>
            <a:ext cx="5625246" cy="45665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fi-FI" sz="1400">
              <a:cs typeface="Calibri"/>
            </a:endParaRPr>
          </a:p>
          <a:p>
            <a:pPr marL="0" indent="0">
              <a:buNone/>
            </a:pPr>
            <a:r>
              <a:rPr lang="fi-FI" sz="1600">
                <a:cs typeface="Calibri"/>
              </a:rPr>
              <a:t> Suomessa naisten asema on parempi moneen muuhun maahan verrattuna. (mm. n</a:t>
            </a:r>
            <a:r>
              <a:rPr lang="fi-FI" sz="1600" i="1">
                <a:cs typeface="Calibri"/>
              </a:rPr>
              <a:t>aisilla ensimmäisten joukossa äänioikeus ja vaalikelpoisuus) </a:t>
            </a:r>
            <a:endParaRPr lang="fi-FI" sz="1600">
              <a:cs typeface="Calibri"/>
            </a:endParaRPr>
          </a:p>
          <a:p>
            <a:pPr marL="0" indent="0">
              <a:buNone/>
            </a:pPr>
            <a:endParaRPr lang="fi-FI" sz="1600">
              <a:cs typeface="Calibri"/>
            </a:endParaRPr>
          </a:p>
          <a:p>
            <a:pPr marL="0" indent="0">
              <a:buNone/>
            </a:pPr>
            <a:r>
              <a:rPr lang="fi-FI" sz="1600">
                <a:cs typeface="Calibri"/>
              </a:rPr>
              <a:t>Miksi naispitoinen hallitus oli shokki?</a:t>
            </a:r>
          </a:p>
          <a:p>
            <a:r>
              <a:rPr lang="fi-FI" sz="1600">
                <a:cs typeface="Calibri"/>
              </a:rPr>
              <a:t>Ilkeät kommentit liittyvät hallituksen jäsenten sukupuoleen. </a:t>
            </a:r>
          </a:p>
          <a:p>
            <a:pPr marL="0" indent="0">
              <a:buNone/>
            </a:pPr>
            <a:endParaRPr lang="fi-FI" sz="1600">
              <a:cs typeface="Calibri"/>
            </a:endParaRPr>
          </a:p>
          <a:p>
            <a:pPr marL="0" indent="0">
              <a:buNone/>
            </a:pPr>
            <a:endParaRPr lang="fi-FI" sz="1600">
              <a:cs typeface="Calibri"/>
            </a:endParaRPr>
          </a:p>
          <a:p>
            <a:endParaRPr lang="fi-FI" sz="1600">
              <a:cs typeface="Calibri"/>
            </a:endParaRPr>
          </a:p>
          <a:p>
            <a:endParaRPr lang="fi-FI" sz="1600">
              <a:cs typeface="Calibri"/>
            </a:endParaRPr>
          </a:p>
          <a:p>
            <a:r>
              <a:rPr lang="fi-FI" sz="1600">
                <a:cs typeface="Calibri"/>
                <a:hlinkClick r:id="rId3"/>
              </a:rPr>
              <a:t>NATO-raportti seksismistä ja misogyniasta Suomen hallitusta kohtaan</a:t>
            </a:r>
            <a:r>
              <a:rPr lang="fi-FI" sz="1600">
                <a:cs typeface="Calibri"/>
              </a:rPr>
              <a:t> </a:t>
            </a:r>
            <a:endParaRPr lang="fi-FI" sz="1600">
              <a:ea typeface="+mn-lt"/>
              <a:cs typeface="+mn-lt"/>
            </a:endParaRPr>
          </a:p>
          <a:p>
            <a:endParaRPr lang="fi-FI" sz="1900">
              <a:cs typeface="Calibri"/>
            </a:endParaRPr>
          </a:p>
        </p:txBody>
      </p:sp>
      <p:pic>
        <p:nvPicPr>
          <p:cNvPr id="6" name="Kuva 27" descr="Kuva, joka sisältää kohteen teksti, poseeraaminen&#10;&#10;Kuvaus luotu automaattisesti">
            <a:extLst>
              <a:ext uri="{FF2B5EF4-FFF2-40B4-BE49-F238E27FC236}">
                <a16:creationId xmlns:a16="http://schemas.microsoft.com/office/drawing/2014/main" id="{8CC4EC43-E4C5-4808-928E-2A183B751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7176"/>
          <a:stretch/>
        </p:blipFill>
        <p:spPr>
          <a:xfrm>
            <a:off x="6297098" y="-57511"/>
            <a:ext cx="5779884" cy="3429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8F00362-6E62-4B8B-8CB1-E22A77D8E6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37" r="2" b="9862"/>
          <a:stretch/>
        </p:blipFill>
        <p:spPr>
          <a:xfrm>
            <a:off x="6412116" y="3558399"/>
            <a:ext cx="5779884" cy="34289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Käsinkirjoitus 28">
                <a:extLst>
                  <a:ext uri="{FF2B5EF4-FFF2-40B4-BE49-F238E27FC236}">
                    <a16:creationId xmlns:a16="http://schemas.microsoft.com/office/drawing/2014/main" id="{5BD7BC1E-EDA8-46B8-920A-45CE15A9F7E5}"/>
                  </a:ext>
                </a:extLst>
              </p14:cNvPr>
              <p14:cNvContentPartPr/>
              <p14:nvPr/>
            </p14:nvContentPartPr>
            <p14:xfrm>
              <a:off x="7022792" y="4393947"/>
              <a:ext cx="1343025" cy="95250"/>
            </p14:xfrm>
          </p:contentPart>
        </mc:Choice>
        <mc:Fallback xmlns="">
          <p:pic>
            <p:nvPicPr>
              <p:cNvPr id="29" name="Käsinkirjoitus 28">
                <a:extLst>
                  <a:ext uri="{FF2B5EF4-FFF2-40B4-BE49-F238E27FC236}">
                    <a16:creationId xmlns:a16="http://schemas.microsoft.com/office/drawing/2014/main" id="{5BD7BC1E-EDA8-46B8-920A-45CE15A9F7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04770" y="4376692"/>
                <a:ext cx="1378709" cy="129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Käsinkirjoitus 30">
                <a:extLst>
                  <a:ext uri="{FF2B5EF4-FFF2-40B4-BE49-F238E27FC236}">
                    <a16:creationId xmlns:a16="http://schemas.microsoft.com/office/drawing/2014/main" id="{C76A6896-CB64-485D-8A15-68AB3B5563AD}"/>
                  </a:ext>
                </a:extLst>
              </p14:cNvPr>
              <p14:cNvContentPartPr/>
              <p14:nvPr/>
            </p14:nvContentPartPr>
            <p14:xfrm>
              <a:off x="7164585" y="5796720"/>
              <a:ext cx="1247775" cy="114300"/>
            </p14:xfrm>
          </p:contentPart>
        </mc:Choice>
        <mc:Fallback xmlns="">
          <p:pic>
            <p:nvPicPr>
              <p:cNvPr id="31" name="Käsinkirjoitus 30">
                <a:extLst>
                  <a:ext uri="{FF2B5EF4-FFF2-40B4-BE49-F238E27FC236}">
                    <a16:creationId xmlns:a16="http://schemas.microsoft.com/office/drawing/2014/main" id="{C76A6896-CB64-485D-8A15-68AB3B5563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46548" y="5778344"/>
                <a:ext cx="1283488" cy="150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5" name="Käsinkirjoitus 34">
                <a:extLst>
                  <a:ext uri="{FF2B5EF4-FFF2-40B4-BE49-F238E27FC236}">
                    <a16:creationId xmlns:a16="http://schemas.microsoft.com/office/drawing/2014/main" id="{715818B9-5ED0-48FE-A5D0-8F42683E13FF}"/>
                  </a:ext>
                </a:extLst>
              </p14:cNvPr>
              <p14:cNvContentPartPr/>
              <p14:nvPr/>
            </p14:nvContentPartPr>
            <p14:xfrm>
              <a:off x="7265246" y="6620340"/>
              <a:ext cx="971549" cy="104775"/>
            </p14:xfrm>
          </p:contentPart>
        </mc:Choice>
        <mc:Fallback xmlns="">
          <p:pic>
            <p:nvPicPr>
              <p:cNvPr id="35" name="Käsinkirjoitus 34">
                <a:extLst>
                  <a:ext uri="{FF2B5EF4-FFF2-40B4-BE49-F238E27FC236}">
                    <a16:creationId xmlns:a16="http://schemas.microsoft.com/office/drawing/2014/main" id="{715818B9-5ED0-48FE-A5D0-8F42683E13F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47327" y="6602819"/>
                <a:ext cx="1007028" cy="1394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7" name="Käsinkirjoitus 36">
                <a:extLst>
                  <a:ext uri="{FF2B5EF4-FFF2-40B4-BE49-F238E27FC236}">
                    <a16:creationId xmlns:a16="http://schemas.microsoft.com/office/drawing/2014/main" id="{B07C0663-5D84-439F-8CD7-1FCDAD646DC6}"/>
                  </a:ext>
                </a:extLst>
              </p14:cNvPr>
              <p14:cNvContentPartPr/>
              <p14:nvPr/>
            </p14:nvContentPartPr>
            <p14:xfrm>
              <a:off x="7334520" y="4376628"/>
              <a:ext cx="704850" cy="66675"/>
            </p14:xfrm>
          </p:contentPart>
        </mc:Choice>
        <mc:Fallback xmlns="">
          <p:pic>
            <p:nvPicPr>
              <p:cNvPr id="37" name="Käsinkirjoitus 36">
                <a:extLst>
                  <a:ext uri="{FF2B5EF4-FFF2-40B4-BE49-F238E27FC236}">
                    <a16:creationId xmlns:a16="http://schemas.microsoft.com/office/drawing/2014/main" id="{B07C0663-5D84-439F-8CD7-1FCDAD646D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16419" y="4358895"/>
                <a:ext cx="740690" cy="101786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ekstiruutu 51">
            <a:extLst>
              <a:ext uri="{FF2B5EF4-FFF2-40B4-BE49-F238E27FC236}">
                <a16:creationId xmlns:a16="http://schemas.microsoft.com/office/drawing/2014/main" id="{9AFCF6B7-0A34-40D4-9D1D-B95D8061FDF9}"/>
              </a:ext>
            </a:extLst>
          </p:cNvPr>
          <p:cNvSpPr txBox="1"/>
          <p:nvPr/>
        </p:nvSpPr>
        <p:spPr>
          <a:xfrm>
            <a:off x="8821947" y="6205268"/>
            <a:ext cx="35339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solidFill>
                  <a:schemeClr val="bg1">
                    <a:lumMod val="50000"/>
                  </a:schemeClr>
                </a:solidFill>
                <a:latin typeface="Arial Narrow"/>
                <a:cs typeface="Calibri"/>
              </a:rPr>
              <a:t>Sanna Marin Vogue –lehden kannessa</a:t>
            </a:r>
          </a:p>
        </p:txBody>
      </p:sp>
      <p:pic>
        <p:nvPicPr>
          <p:cNvPr id="4" name="Kuva 6">
            <a:extLst>
              <a:ext uri="{FF2B5EF4-FFF2-40B4-BE49-F238E27FC236}">
                <a16:creationId xmlns:a16="http://schemas.microsoft.com/office/drawing/2014/main" id="{0A2B3351-0F5E-4268-83C6-7EF5A18421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89758" y="3119437"/>
            <a:ext cx="849163" cy="8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5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>
            <a:extLst>
              <a:ext uri="{FF2B5EF4-FFF2-40B4-BE49-F238E27FC236}">
                <a16:creationId xmlns:a16="http://schemas.microsoft.com/office/drawing/2014/main" id="{FEDD4EDA-81F3-4E73-8C15-40B9B51A7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414"/>
          <a:stretch/>
        </p:blipFill>
        <p:spPr>
          <a:xfrm rot="54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2ABD888-328E-4FB0-A261-827B54F96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6891186" cy="1135737"/>
          </a:xfrm>
        </p:spPr>
        <p:txBody>
          <a:bodyPr>
            <a:normAutofit/>
          </a:bodyPr>
          <a:lstStyle/>
          <a:p>
            <a:r>
              <a:rPr lang="fi-FI" sz="3600" b="1" i="1">
                <a:latin typeface="Calibri"/>
                <a:cs typeface="Calibri Light"/>
              </a:rPr>
              <a:t>Kannanotot</a:t>
            </a:r>
            <a:endParaRPr lang="fi-FI" sz="3600" b="1" i="1">
              <a:latin typeface="Calibri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099BAF-8773-4D1F-97F7-59ABD3CFB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57" y="1512594"/>
            <a:ext cx="6891187" cy="439398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400">
                <a:ea typeface="+mn-lt"/>
                <a:cs typeface="+mn-lt"/>
                <a:hlinkClick r:id="rId3"/>
              </a:rPr>
              <a:t>Kannanotto case-Aki Manniseen</a:t>
            </a:r>
            <a:r>
              <a:rPr lang="fi-FI" sz="1400">
                <a:ea typeface="+mn-lt"/>
                <a:cs typeface="+mn-lt"/>
              </a:rPr>
              <a:t> </a:t>
            </a:r>
            <a:endParaRPr lang="fi-FI" sz="1400">
              <a:cs typeface="Calibri" panose="020F0502020204030204"/>
            </a:endParaRPr>
          </a:p>
          <a:p>
            <a:pPr lvl="1"/>
            <a:r>
              <a:rPr lang="fi-FI" sz="1400">
                <a:cs typeface="Calibri" panose="020F0502020204030204"/>
              </a:rPr>
              <a:t>Mannisen kommentit selviytyjät Suomi extrassa: </a:t>
            </a:r>
          </a:p>
          <a:p>
            <a:pPr lvl="2"/>
            <a:r>
              <a:rPr lang="fi-FI" sz="1400">
                <a:ea typeface="+mn-lt"/>
                <a:cs typeface="+mn-lt"/>
              </a:rPr>
              <a:t>Jos mulla olisi tissit, niin </a:t>
            </a:r>
            <a:r>
              <a:rPr lang="fi-FI" sz="1400" err="1">
                <a:ea typeface="+mn-lt"/>
                <a:cs typeface="+mn-lt"/>
              </a:rPr>
              <a:t>mäkin</a:t>
            </a:r>
            <a:r>
              <a:rPr lang="fi-FI" sz="1400">
                <a:ea typeface="+mn-lt"/>
                <a:cs typeface="+mn-lt"/>
              </a:rPr>
              <a:t> olisin mennyt siihen tyttöjen kerhoon ja olisin vieläkin siellä leirillä</a:t>
            </a:r>
          </a:p>
          <a:p>
            <a:pPr lvl="2"/>
            <a:r>
              <a:rPr lang="fi-FI" sz="1400">
                <a:ea typeface="+mn-lt"/>
                <a:cs typeface="+mn-lt"/>
              </a:rPr>
              <a:t>Naiset kun on leirissä, niin siitä ei koskaan tule hyvää soppaa. Siellä olisi pitänyt olla joukko miehiä</a:t>
            </a:r>
          </a:p>
          <a:p>
            <a:pPr lvl="1"/>
            <a:r>
              <a:rPr lang="fi-FI" sz="1400">
                <a:cs typeface="Calibri"/>
              </a:rPr>
              <a:t>Manninen on puolustautunut syytteiltä naisvihasta, mutta pahoitellut puheitaan ja selvittänyt niiden olleen vitsejä</a:t>
            </a:r>
          </a:p>
          <a:p>
            <a:pPr lvl="1"/>
            <a:r>
              <a:rPr lang="fi-FI" sz="1400" err="1">
                <a:cs typeface="Calibri"/>
              </a:rPr>
              <a:t>Uhriutuminen</a:t>
            </a:r>
            <a:r>
              <a:rPr lang="fi-FI" sz="1400">
                <a:cs typeface="Calibri"/>
              </a:rPr>
              <a:t> vie tilaa oikealta ongelmalta</a:t>
            </a:r>
          </a:p>
          <a:p>
            <a:pPr lvl="1"/>
            <a:r>
              <a:rPr lang="fi-FI" sz="1400">
                <a:cs typeface="Calibri"/>
              </a:rPr>
              <a:t>Tasa-arvoon liittyviä ongelmia ei tunnusteta</a:t>
            </a:r>
          </a:p>
          <a:p>
            <a:r>
              <a:rPr lang="fi-FI" sz="1400">
                <a:ea typeface="+mn-lt"/>
                <a:cs typeface="+mn-lt"/>
                <a:hlinkClick r:id="rId4"/>
              </a:rPr>
              <a:t>''Miksi naistenpäivää vietetään?''</a:t>
            </a:r>
            <a:r>
              <a:rPr lang="fi-FI" sz="1400">
                <a:ea typeface="+mn-lt"/>
                <a:cs typeface="+mn-lt"/>
              </a:rPr>
              <a:t> </a:t>
            </a:r>
          </a:p>
          <a:p>
            <a:pPr lvl="1"/>
            <a:r>
              <a:rPr lang="fi-FI" sz="1400">
                <a:ea typeface="+mn-lt"/>
                <a:cs typeface="+mn-lt"/>
              </a:rPr>
              <a:t>Kannanotto Sanna </a:t>
            </a:r>
            <a:r>
              <a:rPr lang="fi-FI" sz="1400" err="1">
                <a:ea typeface="+mn-lt"/>
                <a:cs typeface="+mn-lt"/>
              </a:rPr>
              <a:t>Marinin</a:t>
            </a:r>
            <a:r>
              <a:rPr lang="fi-FI" sz="1400">
                <a:ea typeface="+mn-lt"/>
                <a:cs typeface="+mn-lt"/>
              </a:rPr>
              <a:t> kohtaamiin vihakommentteihin</a:t>
            </a:r>
          </a:p>
          <a:p>
            <a:r>
              <a:rPr lang="fi-FI" sz="1400">
                <a:ea typeface="+mn-lt"/>
                <a:cs typeface="+mn-lt"/>
                <a:hlinkClick r:id="rId5"/>
              </a:rPr>
              <a:t>what internalised misogyny stopped you from</a:t>
            </a:r>
            <a:r>
              <a:rPr lang="fi-FI" sz="1400">
                <a:ea typeface="+mn-lt"/>
                <a:cs typeface="+mn-lt"/>
              </a:rPr>
              <a:t> </a:t>
            </a:r>
          </a:p>
          <a:p>
            <a:pPr lvl="1"/>
            <a:r>
              <a:rPr lang="fi-FI" sz="1400">
                <a:ea typeface="+mn-lt"/>
                <a:cs typeface="+mn-lt"/>
              </a:rPr>
              <a:t>Feminiinisyys nähdään heikkona ja negatiivisena piirteenä</a:t>
            </a:r>
          </a:p>
          <a:p>
            <a:pPr lvl="1"/>
            <a:r>
              <a:rPr lang="fi-FI" sz="1400">
                <a:ea typeface="+mn-lt"/>
                <a:cs typeface="+mn-lt"/>
              </a:rPr>
              <a:t>''</a:t>
            </a:r>
            <a:r>
              <a:rPr lang="fi-FI" sz="1400" err="1">
                <a:ea typeface="+mn-lt"/>
                <a:cs typeface="+mn-lt"/>
              </a:rPr>
              <a:t>not</a:t>
            </a:r>
            <a:r>
              <a:rPr lang="fi-FI" sz="1400">
                <a:ea typeface="+mn-lt"/>
                <a:cs typeface="+mn-lt"/>
              </a:rPr>
              <a:t> </a:t>
            </a:r>
            <a:r>
              <a:rPr lang="fi-FI" sz="1400" err="1">
                <a:ea typeface="+mn-lt"/>
                <a:cs typeface="+mn-lt"/>
              </a:rPr>
              <a:t>like</a:t>
            </a:r>
            <a:r>
              <a:rPr lang="fi-FI" sz="1400">
                <a:ea typeface="+mn-lt"/>
                <a:cs typeface="+mn-lt"/>
              </a:rPr>
              <a:t> </a:t>
            </a:r>
            <a:r>
              <a:rPr lang="fi-FI" sz="1400" err="1">
                <a:ea typeface="+mn-lt"/>
                <a:cs typeface="+mn-lt"/>
              </a:rPr>
              <a:t>other</a:t>
            </a:r>
            <a:r>
              <a:rPr lang="fi-FI" sz="1400">
                <a:ea typeface="+mn-lt"/>
                <a:cs typeface="+mn-lt"/>
              </a:rPr>
              <a:t> </a:t>
            </a:r>
            <a:r>
              <a:rPr lang="fi-FI" sz="1400" err="1">
                <a:ea typeface="+mn-lt"/>
                <a:cs typeface="+mn-lt"/>
              </a:rPr>
              <a:t>girls</a:t>
            </a:r>
            <a:r>
              <a:rPr lang="fi-FI" sz="1400">
                <a:ea typeface="+mn-lt"/>
                <a:cs typeface="+mn-lt"/>
              </a:rPr>
              <a:t>''-fraasia käytetään, kun ei haluta leimautua ''tyhmäksi seksiobjektiksi''</a:t>
            </a:r>
          </a:p>
          <a:p>
            <a:r>
              <a:rPr lang="fi-FI" sz="1400">
                <a:ea typeface="+mn-lt"/>
                <a:cs typeface="+mn-lt"/>
                <a:hlinkClick r:id="rId6"/>
              </a:rPr>
              <a:t>it doesn't start with kidnap and murder</a:t>
            </a:r>
            <a:endParaRPr lang="fi-FI" sz="1400">
              <a:ea typeface="+mn-lt"/>
              <a:cs typeface="+mn-lt"/>
            </a:endParaRPr>
          </a:p>
          <a:p>
            <a:pPr lvl="1"/>
            <a:r>
              <a:rPr lang="fi-FI" sz="1400">
                <a:cs typeface="Calibri"/>
              </a:rPr>
              <a:t>Kuvastaa sitä, miten ahdistelun pohjalla ovat seksistiset kommentit, vitsit ja ns. </a:t>
            </a:r>
            <a:r>
              <a:rPr lang="fi-FI" sz="1400" err="1">
                <a:cs typeface="Calibri"/>
              </a:rPr>
              <a:t>Slut</a:t>
            </a:r>
            <a:r>
              <a:rPr lang="fi-FI" sz="1400">
                <a:cs typeface="Calibri"/>
              </a:rPr>
              <a:t> </a:t>
            </a:r>
            <a:r>
              <a:rPr lang="fi-FI" sz="1400" err="1">
                <a:cs typeface="Calibri"/>
              </a:rPr>
              <a:t>shaming</a:t>
            </a:r>
            <a:endParaRPr lang="fi-FI" sz="1400">
              <a:cs typeface="Calibri"/>
            </a:endParaRPr>
          </a:p>
          <a:p>
            <a:endParaRPr lang="fi-FI" sz="1300"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67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teksti, sisä, vaaleanpunainen, koristeltu&#10;&#10;Kuvaus luotu automaattisesti">
            <a:extLst>
              <a:ext uri="{FF2B5EF4-FFF2-40B4-BE49-F238E27FC236}">
                <a16:creationId xmlns:a16="http://schemas.microsoft.com/office/drawing/2014/main" id="{9E97D9B2-29E3-4E1B-947B-21E5A023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311" y="1226995"/>
            <a:ext cx="3415553" cy="4930686"/>
          </a:xfrm>
          <a:prstGeom prst="rect">
            <a:avLst/>
          </a:prstGeom>
        </p:spPr>
      </p:pic>
      <p:pic>
        <p:nvPicPr>
          <p:cNvPr id="3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7563AE9-F956-4208-9529-2995F4D92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65" y="489728"/>
            <a:ext cx="3628464" cy="452263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22BC120-A55C-4FFC-9606-1D3FE132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878" y="208243"/>
            <a:ext cx="2178424" cy="888533"/>
          </a:xfrm>
          <a:solidFill>
            <a:schemeClr val="tx1"/>
          </a:solidFill>
        </p:spPr>
        <p:txBody>
          <a:bodyPr/>
          <a:lstStyle/>
          <a:p>
            <a:r>
              <a:rPr lang="fi-FI" b="1" i="1">
                <a:solidFill>
                  <a:schemeClr val="bg1"/>
                </a:solidFill>
                <a:latin typeface="Calibri"/>
                <a:cs typeface="Calibri Light"/>
              </a:rPr>
              <a:t>Taidetta</a:t>
            </a:r>
            <a:endParaRPr lang="fi-FI" b="1" i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6CDFAEB-AD27-433E-9D87-DB6B063BC013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916641" y="3229817"/>
            <a:ext cx="396688" cy="28789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endParaRPr lang="fi-FI">
              <a:ea typeface="+mn-lt"/>
              <a:cs typeface="+mn-lt"/>
            </a:endParaRPr>
          </a:p>
          <a:p>
            <a:pPr marL="0" indent="0">
              <a:buNone/>
            </a:pPr>
            <a:endParaRPr lang="fi-FI">
              <a:ea typeface="+mn-lt"/>
              <a:cs typeface="+mn-lt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C32ACCA-ED75-4006-861C-896059F0A1BF}"/>
              </a:ext>
            </a:extLst>
          </p:cNvPr>
          <p:cNvSpPr txBox="1"/>
          <p:nvPr/>
        </p:nvSpPr>
        <p:spPr>
          <a:xfrm>
            <a:off x="499782" y="515022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hlinkClick r:id="rId4"/>
              </a:rPr>
              <a:t>''chillaa, se oli läppää''</a:t>
            </a:r>
            <a:r>
              <a:rPr lang="fi-FI"/>
              <a:t> 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FCC60CF-513C-405D-AFFD-B5EE3AAE357D}"/>
              </a:ext>
            </a:extLst>
          </p:cNvPr>
          <p:cNvSpPr txBox="1"/>
          <p:nvPr/>
        </p:nvSpPr>
        <p:spPr>
          <a:xfrm>
            <a:off x="4329393" y="6211981"/>
            <a:ext cx="3247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cs typeface="Calibri"/>
                <a:hlinkClick r:id="rId5"/>
              </a:rPr>
              <a:t>''feminiinisyys on huono asia''</a:t>
            </a:r>
            <a:r>
              <a:rPr lang="fi-FI">
                <a:cs typeface="Calibri"/>
              </a:rPr>
              <a:t> </a:t>
            </a:r>
            <a:endParaRPr lang="fi-FI"/>
          </a:p>
        </p:txBody>
      </p:sp>
      <p:pic>
        <p:nvPicPr>
          <p:cNvPr id="10" name="Kuva 11">
            <a:extLst>
              <a:ext uri="{FF2B5EF4-FFF2-40B4-BE49-F238E27FC236}">
                <a16:creationId xmlns:a16="http://schemas.microsoft.com/office/drawing/2014/main" id="{ADF2F540-0FBB-44ED-8A2A-207AD0FCA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272751"/>
            <a:ext cx="4166346" cy="58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81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D56CBA-1A1B-4F0D-9A3A-383DA6030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b="1" i="1" err="1">
                <a:latin typeface="Calibri"/>
                <a:cs typeface="Calibri Light"/>
              </a:rPr>
              <a:t>Tiktok</a:t>
            </a:r>
            <a:endParaRPr lang="fi-FI" b="1" i="1" err="1">
              <a:latin typeface="Calibri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1C19FF-CB55-4AC7-BD87-E1F4463B8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>
                <a:ea typeface="+mn-lt"/>
                <a:cs typeface="+mn-lt"/>
                <a:hlinkClick r:id="rId3"/>
              </a:rPr>
              <a:t>https://www.youtube.com/watch?v=PpXnY5S3MB0&amp;t=287s</a:t>
            </a:r>
            <a:endParaRPr lang="fi-FI" sz="2000">
              <a:ea typeface="+mn-lt"/>
              <a:cs typeface="+mn-lt"/>
            </a:endParaRPr>
          </a:p>
          <a:p>
            <a:r>
              <a:rPr lang="fi-FI" sz="2000">
                <a:cs typeface="Calibri"/>
              </a:rPr>
              <a:t>Kuten muuallakin somessa, tiktokissa tämä aihe nousi vahvasti esille.</a:t>
            </a:r>
          </a:p>
          <a:p>
            <a:r>
              <a:rPr lang="fi-FI" sz="2000">
                <a:cs typeface="Calibri"/>
              </a:rPr>
              <a:t>Tiktokin kautta monet tytöt huomasivat itsekin kokeneensa ahdistelua, jonka luulivat olevan vain "normaalia".</a:t>
            </a:r>
          </a:p>
          <a:p>
            <a:r>
              <a:rPr lang="fi-FI" sz="2000">
                <a:cs typeface="Calibri"/>
              </a:rPr>
              <a:t>Lisäksi monet nuoret havaitsivat ongelman vasta näiden videoiden jälkeen. </a:t>
            </a:r>
          </a:p>
        </p:txBody>
      </p:sp>
      <p:pic>
        <p:nvPicPr>
          <p:cNvPr id="5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90EB6CB-E616-403D-82B8-C415D7F48C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82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151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7">
            <a:extLst>
              <a:ext uri="{FF2B5EF4-FFF2-40B4-BE49-F238E27FC236}">
                <a16:creationId xmlns:a16="http://schemas.microsoft.com/office/drawing/2014/main" id="{ECBBE872-6A53-465F-A479-2386CEC43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834" y="444639"/>
            <a:ext cx="4439728" cy="14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8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uva 28" descr="Kuva, joka sisältää kohteen luonto, pilvi&#10;&#10;Kuvaus luotu automaattisesti">
            <a:extLst>
              <a:ext uri="{FF2B5EF4-FFF2-40B4-BE49-F238E27FC236}">
                <a16:creationId xmlns:a16="http://schemas.microsoft.com/office/drawing/2014/main" id="{7691E152-5D4B-4DD5-908F-63ED42BB1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90" t="1713" r="8185" b="-281"/>
          <a:stretch/>
        </p:blipFill>
        <p:spPr>
          <a:xfrm rot="5400000">
            <a:off x="2670344" y="-2720967"/>
            <a:ext cx="6854393" cy="1225284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2D06BEB-7531-4B4C-A866-22B3D1BA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i="1">
                <a:solidFill>
                  <a:schemeClr val="bg1"/>
                </a:solidFill>
                <a:latin typeface="Calibri"/>
                <a:cs typeface="Calibri Light"/>
              </a:rPr>
              <a:t>Pohdiskelua</a:t>
            </a:r>
            <a:endParaRPr lang="fi-FI" b="1" i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F1A346-6175-445C-BE57-CB8EC1915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>
                <a:solidFill>
                  <a:schemeClr val="bg1"/>
                </a:solidFill>
                <a:cs typeface="Calibri"/>
              </a:rPr>
              <a:t>Ryhmäläisillä oli toisilla enemmän ja toisilla vähemmän tietoa aiheesta ja mielipiteitäkin löytyi erilaisia.</a:t>
            </a:r>
          </a:p>
          <a:p>
            <a:r>
              <a:rPr lang="fi-FI">
                <a:solidFill>
                  <a:schemeClr val="bg1"/>
                </a:solidFill>
                <a:cs typeface="Calibri"/>
              </a:rPr>
              <a:t>Kaikki emme koe tätä asiaa ihan samalla tavalla, mutta olemme silti sitä mieltä että asiasta on tärkeä keskustella. </a:t>
            </a:r>
          </a:p>
          <a:p>
            <a:r>
              <a:rPr lang="fi-FI">
                <a:solidFill>
                  <a:schemeClr val="bg1"/>
                </a:solidFill>
                <a:cs typeface="Calibri"/>
              </a:rPr>
              <a:t>Monet ovat alkaneet jakaa tietoisuutta </a:t>
            </a:r>
            <a:r>
              <a:rPr lang="fi-FI" err="1">
                <a:solidFill>
                  <a:schemeClr val="bg1"/>
                </a:solidFill>
                <a:cs typeface="Calibri"/>
              </a:rPr>
              <a:t>TikTokissa</a:t>
            </a:r>
            <a:r>
              <a:rPr lang="fi-FI">
                <a:solidFill>
                  <a:schemeClr val="bg1"/>
                </a:solidFill>
                <a:cs typeface="Calibri"/>
              </a:rPr>
              <a:t>.</a:t>
            </a:r>
          </a:p>
          <a:p>
            <a:r>
              <a:rPr lang="fi-FI">
                <a:solidFill>
                  <a:schemeClr val="bg1"/>
                </a:solidFill>
                <a:cs typeface="Calibri"/>
              </a:rPr>
              <a:t>Itselle ei ennen niin tuttu aihe, nyt alkaa huomata ympäriltä enemmän ja enemmän.</a:t>
            </a:r>
          </a:p>
          <a:p>
            <a:r>
              <a:rPr lang="fi-FI">
                <a:solidFill>
                  <a:schemeClr val="bg1"/>
                </a:solidFill>
                <a:cs typeface="Calibri"/>
              </a:rPr>
              <a:t>Sisäistetty naisviha on ongelma juurikin siksi ettei ongelmia huomata herkästi</a:t>
            </a:r>
          </a:p>
          <a:p>
            <a:r>
              <a:rPr lang="fi-FI">
                <a:solidFill>
                  <a:schemeClr val="bg1"/>
                </a:solidFill>
                <a:cs typeface="Calibri"/>
              </a:rPr>
              <a:t>Aiheesta on pelottavaa puhua, sillä usein aiheesta avautuminen voi saada naisvihan kohdistumaan näkyvämmin itseensä</a:t>
            </a:r>
          </a:p>
          <a:p>
            <a:r>
              <a:rPr lang="fi-FI">
                <a:solidFill>
                  <a:schemeClr val="bg1"/>
                </a:solidFill>
                <a:cs typeface="Calibri"/>
              </a:rPr>
              <a:t>Valtarakenteissa miehet ovat naisia ylempänä. Rakenteita on helpompaa purkaa ylhäältä päin, sen sijaan että naiset huutelevat alhaalta</a:t>
            </a:r>
          </a:p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00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8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383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5F71BE0D-4E8D-4C40-BD08-E6276C7CF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fi-FI" sz="3700" b="1" i="1">
                <a:solidFill>
                  <a:schemeClr val="bg1"/>
                </a:solidFill>
                <a:latin typeface="Agency FB"/>
                <a:cs typeface="Calibri Light"/>
              </a:rPr>
              <a:t>ratkaisuehdotukset</a:t>
            </a:r>
            <a:endParaRPr lang="fi-FI" sz="3700" b="1" i="1">
              <a:solidFill>
                <a:schemeClr val="bg1"/>
              </a:solidFill>
              <a:latin typeface="Agency FB"/>
            </a:endParaRPr>
          </a:p>
        </p:txBody>
      </p:sp>
      <p:graphicFrame>
        <p:nvGraphicFramePr>
          <p:cNvPr id="374" name="Sisällön paikkamerkki 2">
            <a:extLst>
              <a:ext uri="{FF2B5EF4-FFF2-40B4-BE49-F238E27FC236}">
                <a16:creationId xmlns:a16="http://schemas.microsoft.com/office/drawing/2014/main" id="{818AC3C7-8464-4C11-BF1A-0E7D677C5A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4744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B2C9EF5-2B9B-470F-A479-04B27DE92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fi-FI" sz="4800" b="1" i="1">
                <a:solidFill>
                  <a:schemeClr val="bg1"/>
                </a:solidFill>
                <a:latin typeface="Calibri"/>
                <a:cs typeface="Calibri Light"/>
              </a:rPr>
              <a:t>Kysymyksiä:)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819F834F-23DA-43C9-8BD0-62D0E60B7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400819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2710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Microsoft Office PowerPoint</Application>
  <PresentationFormat>Laajakuva</PresentationFormat>
  <Paragraphs>78</Paragraphs>
  <Slides>9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6" baseType="lpstr">
      <vt:lpstr>Agency FB</vt:lpstr>
      <vt:lpstr>Arial</vt:lpstr>
      <vt:lpstr>Arial Narrow</vt:lpstr>
      <vt:lpstr>Bodoni MT</vt:lpstr>
      <vt:lpstr>Calibri</vt:lpstr>
      <vt:lpstr>Calibri Light</vt:lpstr>
      <vt:lpstr>Office-teema</vt:lpstr>
      <vt:lpstr>Naisten asema</vt:lpstr>
      <vt:lpstr>Ilmiöt</vt:lpstr>
      <vt:lpstr>Eihän meillä täällä Suomessa... </vt:lpstr>
      <vt:lpstr>Kannanotot</vt:lpstr>
      <vt:lpstr>Taidetta</vt:lpstr>
      <vt:lpstr>Tiktok</vt:lpstr>
      <vt:lpstr>Pohdiskelua</vt:lpstr>
      <vt:lpstr>ratkaisuehdotukset</vt:lpstr>
      <vt:lpstr>Kysymyksiä:)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Käyttäjä</dc:creator>
  <cp:lastModifiedBy>Janne Romppainen</cp:lastModifiedBy>
  <cp:revision>3</cp:revision>
  <dcterms:created xsi:type="dcterms:W3CDTF">2021-03-23T07:38:51Z</dcterms:created>
  <dcterms:modified xsi:type="dcterms:W3CDTF">2021-03-25T10:01:16Z</dcterms:modified>
</cp:coreProperties>
</file>