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0" r:id="rId4"/>
    <p:sldId id="257" r:id="rId5"/>
    <p:sldId id="258" r:id="rId6"/>
    <p:sldId id="263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CDB1F7-8FD1-96A6-5BF6-66096DC02567}" v="2471" dt="2021-03-24T16:21:31.890"/>
    <p1510:client id="{AB35B49C-6FD6-4034-A39A-397D78A9E993}" v="236" dt="2021-03-24T10:42:27.475"/>
    <p1510:client id="{F4C89EF1-03AD-5255-5918-FDF7B640E41B}" v="906" dt="2021-03-24T09:06:48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14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3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9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7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51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6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1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vuutiset.fi/artikkeli/poliisi-elokapina-liike-osoittaa-mielta-ja-sotkee-paikkoja-sanomatalon-sisalla-helsingissa-puutumme-asiaan-mikaki-sotkeminen-jatkuu/807852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le.fi/uutiset/3-1168706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ikeamedia.com/o1-1442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48299" y="1380068"/>
            <a:ext cx="6054723" cy="2616199"/>
          </a:xfrm>
        </p:spPr>
        <p:txBody>
          <a:bodyPr>
            <a:normAutofit/>
          </a:bodyPr>
          <a:lstStyle/>
          <a:p>
            <a:r>
              <a:rPr lang="fi-FI">
                <a:cs typeface="Calibri Light"/>
              </a:rPr>
              <a:t>Elokapina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336254" y="3996267"/>
            <a:ext cx="5166768" cy="13885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>
                <a:cs typeface="Calibri"/>
              </a:rPr>
              <a:t>Vilma, Eetu, Artem, Joona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BC1796B-E60C-4132-B03B-AE5FA9F04C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04" r="1" b="1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94E7263-627E-422D-8545-7F6B084A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Pohjustusta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3D2D1F-BB44-4A7D-B2A2-E2D8168A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000" dirty="0"/>
              <a:t>Elokapina tai laajemmin tunnettuna </a:t>
            </a:r>
            <a:r>
              <a:rPr lang="fi-FI" sz="2000" dirty="0" err="1">
                <a:ea typeface="+mn-lt"/>
                <a:cs typeface="+mn-lt"/>
              </a:rPr>
              <a:t>Extinction</a:t>
            </a: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000" dirty="0" err="1">
                <a:ea typeface="+mn-lt"/>
                <a:cs typeface="+mn-lt"/>
              </a:rPr>
              <a:t>Rebellion</a:t>
            </a:r>
            <a:r>
              <a:rPr lang="fi-FI" sz="2000" dirty="0">
                <a:ea typeface="+mn-lt"/>
                <a:cs typeface="+mn-lt"/>
              </a:rPr>
              <a:t> on Iso-Britanniasta lähtenyt ilmaston, ympäristön ja kuudennen massasukupuuton pysäyttämisen puolesta kamppaileva ympäristöliike</a:t>
            </a:r>
          </a:p>
          <a:p>
            <a:pPr>
              <a:buFont typeface="Arial" charset="2"/>
              <a:buChar char="•"/>
            </a:pPr>
            <a:r>
              <a:rPr lang="fi-FI" sz="2000" dirty="0"/>
              <a:t>Elokapina käyttää mieltenosoituksissaan </a:t>
            </a:r>
            <a:r>
              <a:rPr lang="fi-FI" sz="2000" dirty="0">
                <a:ea typeface="+mn-lt"/>
                <a:cs typeface="+mn-lt"/>
              </a:rPr>
              <a:t>väkivallatonta kansalaistottelemattomuutta ja rikkovat tarvittaessa lakia, jotta välttäisivät pahemman skenaarion</a:t>
            </a:r>
          </a:p>
          <a:p>
            <a:pPr>
              <a:buFont typeface="Arial" charset="2"/>
              <a:buChar char="•"/>
            </a:pPr>
            <a:r>
              <a:rPr lang="fi-FI" sz="2000" dirty="0">
                <a:ea typeface="+mn-lt"/>
                <a:cs typeface="+mn-lt"/>
              </a:rPr>
              <a:t>Elokapinan tavoite on perustaa massaliike, joka pystyisi toiminnallaan häiritä arkea ja levittää täten ilmasto- ja ympäristökriisin huomiota</a:t>
            </a:r>
          </a:p>
        </p:txBody>
      </p:sp>
    </p:spTree>
    <p:extLst>
      <p:ext uri="{BB962C8B-B14F-4D97-AF65-F5344CB8AC3E}">
        <p14:creationId xmlns:p14="http://schemas.microsoft.com/office/powerpoint/2010/main" val="295900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ctangle 114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2" name="Freeform: Shape 116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20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1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2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3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4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5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73DEADD-6B68-4F7A-8ADC-344D07F6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013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fi-FI" sz="3200">
                <a:solidFill>
                  <a:schemeClr val="tx2"/>
                </a:solidFill>
              </a:rPr>
              <a:t>Uutiset aiheesta</a:t>
            </a:r>
          </a:p>
        </p:txBody>
      </p:sp>
      <p:sp>
        <p:nvSpPr>
          <p:cNvPr id="366" name="Sisällön paikkamerkki 365">
            <a:extLst>
              <a:ext uri="{FF2B5EF4-FFF2-40B4-BE49-F238E27FC236}">
                <a16:creationId xmlns:a16="http://schemas.microsoft.com/office/drawing/2014/main" id="{C0213A2F-50F5-47E7-8CA3-0B280D3E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383207" cy="4522647"/>
          </a:xfrm>
        </p:spPr>
        <p:txBody>
          <a:bodyPr anchor="ctr">
            <a:normAutofit/>
          </a:bodyPr>
          <a:lstStyle/>
          <a:p>
            <a:r>
              <a:rPr lang="fi-FI" sz="2000">
                <a:hlinkClick r:id="rId3"/>
              </a:rPr>
              <a:t>https://www.mtvuutiset.fi/artikkeli/poliisi-elokapina-liike-osoittaa-mielta-ja-sotkee-paikkoja-sanomatalon-sisalla-helsingissa-puutumme-asiaan-mikaki-sotkeminen-jatkuu/8078522</a:t>
            </a:r>
            <a:endParaRPr lang="fi-FI" sz="2000"/>
          </a:p>
          <a:p>
            <a:r>
              <a:rPr lang="fi-FI" sz="2000"/>
              <a:t>Mielenosoituksessa Elokapinan jäsenet kaatoivat päälleen verta Sanomatalossa</a:t>
            </a:r>
          </a:p>
          <a:p>
            <a:r>
              <a:rPr lang="fi-FI" sz="2000"/>
              <a:t>Uutinen kertoi tapahtuneen dramaattisella sävyllä, vaikka mielenosoitus ei ollut kovin vakava</a:t>
            </a:r>
          </a:p>
          <a:p>
            <a:r>
              <a:rPr lang="fi-FI" sz="2000">
                <a:hlinkClick r:id="rId4"/>
              </a:rPr>
              <a:t>https://yle.fi/uutiset/3-11687068</a:t>
            </a:r>
            <a:endParaRPr lang="fi-FI" sz="2000"/>
          </a:p>
          <a:p>
            <a:r>
              <a:rPr lang="fi-FI" sz="2000"/>
              <a:t>Uutinen käsitteli mielenosoitusta, jossa osallistuja tukkivat liikenteen Helsingissä</a:t>
            </a:r>
          </a:p>
          <a:p>
            <a:r>
              <a:rPr lang="fi-FI" sz="2000"/>
              <a:t>Poliisi sumutti mielenosoittajia OC-kaasulla</a:t>
            </a:r>
          </a:p>
        </p:txBody>
      </p:sp>
    </p:spTree>
    <p:extLst>
      <p:ext uri="{BB962C8B-B14F-4D97-AF65-F5344CB8AC3E}">
        <p14:creationId xmlns:p14="http://schemas.microsoft.com/office/powerpoint/2010/main" val="5548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A957A2-02D1-4F49-A20A-A3BC5D01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Puolueellinen kanta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3F161C-A493-43A5-929B-45EAD5A07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000">
                <a:solidFill>
                  <a:schemeClr val="tx1"/>
                </a:solidFill>
                <a:ea typeface="+mn-lt"/>
                <a:cs typeface="+mn-lt"/>
                <a:hlinkClick r:id="rId2"/>
              </a:rPr>
              <a:t>https://oikeamedia.com/o1-144224</a:t>
            </a:r>
            <a:endParaRPr lang="fi-FI" sz="20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fi-FI" sz="2000">
                <a:solidFill>
                  <a:schemeClr val="tx1"/>
                </a:solidFill>
                <a:ea typeface="+mn-lt"/>
                <a:cs typeface="+mn-lt"/>
              </a:rPr>
              <a:t>Uutisessa kerrotaan, kuinka Jussi Halla-aho kommentoi elokapinan jäseniä ja puolusti poliisin toimintaa.</a:t>
            </a:r>
          </a:p>
          <a:p>
            <a:r>
              <a:rPr lang="fi-FI" sz="2000">
                <a:solidFill>
                  <a:schemeClr val="tx1"/>
                </a:solidFill>
                <a:ea typeface="+mn-lt"/>
                <a:cs typeface="+mn-lt"/>
              </a:rPr>
              <a:t>Halla-aho haukkuu elokapinan jäseniä</a:t>
            </a:r>
            <a:r>
              <a:rPr lang="fi-FI" sz="2000">
                <a:solidFill>
                  <a:schemeClr val="tx1"/>
                </a:solidFill>
              </a:rPr>
              <a:t> näillä sanoilla: ”Pilalle hemmotellut ilmastofanaatikot, rupusakkia”</a:t>
            </a:r>
          </a:p>
          <a:p>
            <a:pPr marL="0" indent="0">
              <a:buNone/>
            </a:pPr>
            <a:endParaRPr lang="fi-FI" u="sng">
              <a:solidFill>
                <a:srgbClr val="FF0000"/>
              </a:solidFill>
              <a:ea typeface="+mn-lt"/>
              <a:cs typeface="+mn-lt"/>
            </a:endParaRPr>
          </a:p>
          <a:p>
            <a:endParaRPr lang="fi-FI">
              <a:ea typeface="+mn-lt"/>
              <a:cs typeface="+mn-lt"/>
            </a:endParaRPr>
          </a:p>
          <a:p>
            <a:endParaRPr lang="fi-FI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062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28A3E0-5DB8-43B0-945D-1441CA6D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Pilakuva aiheesta</a:t>
            </a:r>
          </a:p>
        </p:txBody>
      </p:sp>
      <p:pic>
        <p:nvPicPr>
          <p:cNvPr id="4" name="Kuva 4" descr="Kuva, joka sisältää kohteen teksti, kirja&#10;&#10;Kuvaus luotu automaattisesti">
            <a:extLst>
              <a:ext uri="{FF2B5EF4-FFF2-40B4-BE49-F238E27FC236}">
                <a16:creationId xmlns:a16="http://schemas.microsoft.com/office/drawing/2014/main" id="{B42C8D1F-A6FF-43E3-B7E1-AB04047F5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9655" y="2222619"/>
            <a:ext cx="5445551" cy="4267080"/>
          </a:xfr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697B78EE-45B8-4FDE-8CFA-102D28EC3A03}"/>
              </a:ext>
            </a:extLst>
          </p:cNvPr>
          <p:cNvSpPr txBox="1"/>
          <p:nvPr/>
        </p:nvSpPr>
        <p:spPr>
          <a:xfrm>
            <a:off x="2596551" y="1920815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/>
              <a:t>Kuvassa käsitellään elokapinan mielenosoituksien "vaarallisuutta".</a:t>
            </a:r>
          </a:p>
        </p:txBody>
      </p:sp>
    </p:spTree>
    <p:extLst>
      <p:ext uri="{BB962C8B-B14F-4D97-AF65-F5344CB8AC3E}">
        <p14:creationId xmlns:p14="http://schemas.microsoft.com/office/powerpoint/2010/main" val="20581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957DC0-269E-4A00-9251-D417BC8C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 pohdintaa/tulkintaa aiheeseen liittyen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677B21-F181-45C8-BEC3-A1BCAB877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Elokapina herättää paljon eri mielipiteitä, heidän toimintaansa ylistetään ja myös kritisoidaan kovasti</a:t>
            </a:r>
          </a:p>
          <a:p>
            <a:pPr>
              <a:buClr>
                <a:srgbClr val="1287C3"/>
              </a:buClr>
            </a:pPr>
            <a:r>
              <a:rPr lang="fi-FI" dirty="0"/>
              <a:t>Väkivallattomat, mutta joskus muuta "vahinkoa" (roskaaminen, liikenteen pysähtyminen) aiheuttavat mielenosoitukset ovat usein esillä mediassa</a:t>
            </a:r>
          </a:p>
          <a:p>
            <a:pPr lvl="1">
              <a:buClr>
                <a:srgbClr val="1287C3"/>
              </a:buClr>
            </a:pPr>
            <a:r>
              <a:rPr lang="fi-FI" dirty="0"/>
              <a:t>Elokapina hakee median huomiota, tavoitteena saada näkyvyyttä ilmastoasioihin</a:t>
            </a:r>
          </a:p>
          <a:p>
            <a:pPr lvl="1">
              <a:buClr>
                <a:srgbClr val="1287C3"/>
              </a:buClr>
            </a:pPr>
            <a:r>
              <a:rPr lang="fi-FI" dirty="0"/>
              <a:t>Kansanliikkeen ja median välillä voidaan nähdä symbioottinen suhde: Elokapina saa huomiota asialleen ja samalla media lukijoita/katselukertoja yms. Uutisoidessaan liikkeestä</a:t>
            </a:r>
          </a:p>
          <a:p>
            <a:pPr>
              <a:buClr>
                <a:srgbClr val="1287C3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290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50057E-8BA2-4887-BF46-CC595BC5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Pohdittavia 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05082-9D3B-4C5C-AEF2-132D9CDBA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Millä tavoin kansan olisi tuotava esille tyytymättömyytensä? Mielenosoitukset, adressit vai jokin muu?</a:t>
            </a:r>
          </a:p>
          <a:p>
            <a:pPr lvl="1">
              <a:buClr>
                <a:srgbClr val="1287C3"/>
              </a:buClr>
            </a:pPr>
            <a:r>
              <a:rPr lang="fi-FI" dirty="0"/>
              <a:t>Minkälaiset mielenilmaukset ovat sopivia kun kyseessä on koko maailmaa koskeva asia, kuten ilmastonmuutos?</a:t>
            </a:r>
          </a:p>
          <a:p>
            <a:pPr>
              <a:buClr>
                <a:srgbClr val="1287C3"/>
              </a:buClr>
            </a:pPr>
            <a:r>
              <a:rPr lang="fi-FI" dirty="0"/>
              <a:t>Suurin osa CO2-päästöistä tulee maailmanlaajuisilta yrityksiltä. Millä tavoin multimiljoonayrityksiä voisi saada muuttamaan toimenpiteitään?</a:t>
            </a:r>
          </a:p>
          <a:p>
            <a:pPr>
              <a:buClr>
                <a:srgbClr val="1287C3"/>
              </a:buClr>
            </a:pPr>
            <a:r>
              <a:rPr lang="fi-FI" dirty="0"/>
              <a:t>Median rooli Elokapinan kaltaisten liikkeiden suosiossa on suuri. Missä määrin media on vastuussa joistakin Elokapinan tekemistä "tuhotöistä"?</a:t>
            </a:r>
          </a:p>
          <a:p>
            <a:pPr>
              <a:buClr>
                <a:srgbClr val="1287C3"/>
              </a:buClr>
            </a:pPr>
            <a:endParaRPr lang="fi-FI" dirty="0"/>
          </a:p>
          <a:p>
            <a:pPr>
              <a:buClr>
                <a:srgbClr val="1287C3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9277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Laajakuva</PresentationFormat>
  <Paragraphs>30</Paragraphs>
  <Slides>7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Elokapina</vt:lpstr>
      <vt:lpstr>Pohjustusta</vt:lpstr>
      <vt:lpstr>Uutiset aiheesta</vt:lpstr>
      <vt:lpstr>Puolueellinen kanta</vt:lpstr>
      <vt:lpstr>Pilakuva aiheesta</vt:lpstr>
      <vt:lpstr>Yleistä pohdintaa/tulkintaa aiheeseen liittyen</vt:lpstr>
      <vt:lpstr>Pohdittavia kysymyksiä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Käyttäjä</dc:creator>
  <cp:lastModifiedBy>Janne Romppainen</cp:lastModifiedBy>
  <cp:revision>121</cp:revision>
  <dcterms:created xsi:type="dcterms:W3CDTF">2021-03-04T10:58:43Z</dcterms:created>
  <dcterms:modified xsi:type="dcterms:W3CDTF">2021-03-25T07:25:17Z</dcterms:modified>
</cp:coreProperties>
</file>